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57" r:id="rId4"/>
    <p:sldId id="258" r:id="rId5"/>
    <p:sldId id="259" r:id="rId6"/>
    <p:sldId id="260" r:id="rId7"/>
    <p:sldId id="261" r:id="rId8"/>
    <p:sldId id="262" r:id="rId9"/>
    <p:sldId id="265" r:id="rId10"/>
    <p:sldId id="263" r:id="rId11"/>
    <p:sldId id="264" r:id="rId12"/>
    <p:sldId id="288" r:id="rId13"/>
    <p:sldId id="267" r:id="rId14"/>
    <p:sldId id="268" r:id="rId15"/>
    <p:sldId id="269" r:id="rId16"/>
    <p:sldId id="270" r:id="rId17"/>
    <p:sldId id="271" r:id="rId18"/>
    <p:sldId id="287" r:id="rId19"/>
    <p:sldId id="273" r:id="rId20"/>
    <p:sldId id="274" r:id="rId21"/>
    <p:sldId id="279" r:id="rId22"/>
    <p:sldId id="275" r:id="rId23"/>
    <p:sldId id="278" r:id="rId24"/>
    <p:sldId id="277" r:id="rId25"/>
    <p:sldId id="276" r:id="rId26"/>
    <p:sldId id="283" r:id="rId27"/>
    <p:sldId id="282" r:id="rId28"/>
    <p:sldId id="281" r:id="rId29"/>
    <p:sldId id="280" r:id="rId30"/>
    <p:sldId id="284" r:id="rId31"/>
    <p:sldId id="285"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94660"/>
  </p:normalViewPr>
  <p:slideViewPr>
    <p:cSldViewPr snapToGrid="0">
      <p:cViewPr varScale="1">
        <p:scale>
          <a:sx n="142" d="100"/>
          <a:sy n="142" d="100"/>
        </p:scale>
        <p:origin x="948" y="3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78218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s://sp-i.org/" TargetMode="Externa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F58BB40-0A70-5CAB-0E09-F645548C8737}"/>
              </a:ext>
            </a:extLst>
          </p:cNvPr>
          <p:cNvPicPr>
            <a:picLocks noChangeAspect="1"/>
          </p:cNvPicPr>
          <p:nvPr userDrawn="1"/>
        </p:nvPicPr>
        <p:blipFill>
          <a:blip r:embed="rId3">
            <a:extLst>
              <a:ext uri="{28A0092B-C50C-407E-A947-70E740481C1C}">
                <a14:useLocalDpi xmlns:a14="http://schemas.microsoft.com/office/drawing/2010/main" val="0"/>
              </a:ext>
            </a:extLst>
          </a:blip>
          <a:srcRect b="15625"/>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02E37D34-9326-DAFD-14A3-DA19ACCF7CD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1955" y="6211329"/>
            <a:ext cx="717854" cy="417427"/>
          </a:xfrm>
          <a:prstGeom prst="rect">
            <a:avLst/>
          </a:prstGeom>
        </p:spPr>
      </p:pic>
      <p:sp>
        <p:nvSpPr>
          <p:cNvPr id="9" name="TextBox 8">
            <a:extLst>
              <a:ext uri="{FF2B5EF4-FFF2-40B4-BE49-F238E27FC236}">
                <a16:creationId xmlns:a16="http://schemas.microsoft.com/office/drawing/2014/main" id="{F8A2EBBE-D49B-42E0-FA15-6CE395A49D83}"/>
              </a:ext>
            </a:extLst>
          </p:cNvPr>
          <p:cNvSpPr txBox="1"/>
          <p:nvPr userDrawn="1"/>
        </p:nvSpPr>
        <p:spPr>
          <a:xfrm>
            <a:off x="5817191" y="6096878"/>
            <a:ext cx="6313394" cy="646331"/>
          </a:xfrm>
          <a:prstGeom prst="rect">
            <a:avLst/>
          </a:prstGeom>
          <a:noFill/>
        </p:spPr>
        <p:txBody>
          <a:bodyPr wrap="square" rtlCol="0">
            <a:spAutoFit/>
          </a:bodyPr>
          <a:lstStyle/>
          <a:p>
            <a:pPr algn="r"/>
            <a:r>
              <a:rPr lang="en-GB" sz="2400" dirty="0">
                <a:solidFill>
                  <a:schemeClr val="bg1"/>
                </a:solidFill>
                <a:latin typeface="Aptos ExtraBold" panose="020B0004020202020204" pitchFamily="34" charset="0"/>
                <a:cs typeface="Aharoni" panose="02010803020104030203" pitchFamily="2" charset="-79"/>
              </a:rPr>
              <a:t>Special Processes Institute</a:t>
            </a:r>
          </a:p>
          <a:p>
            <a:pPr algn="r"/>
            <a:r>
              <a:rPr lang="en-GB" sz="1200" b="1" dirty="0">
                <a:solidFill>
                  <a:schemeClr val="bg1"/>
                </a:solidFill>
                <a:hlinkClick r:id="rId5">
                  <a:extLst>
                    <a:ext uri="{A12FA001-AC4F-418D-AE19-62706E023703}">
                      <ahyp:hlinkClr xmlns:ahyp="http://schemas.microsoft.com/office/drawing/2018/hyperlinkcolor" val="tx"/>
                    </a:ext>
                  </a:extLst>
                </a:hlinkClick>
              </a:rPr>
              <a:t>sp-i.org</a:t>
            </a:r>
            <a:endParaRPr lang="en-GB" sz="1200" b="1" dirty="0">
              <a:solidFill>
                <a:schemeClr val="bg1"/>
              </a:solidFill>
            </a:endParaRPr>
          </a:p>
        </p:txBody>
      </p:sp>
    </p:spTree>
    <p:extLst>
      <p:ext uri="{BB962C8B-B14F-4D97-AF65-F5344CB8AC3E}">
        <p14:creationId xmlns:p14="http://schemas.microsoft.com/office/powerpoint/2010/main" val="1599361305"/>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mailto:email@sp-i.org" TargetMode="External"/><Relationship Id="rId2" Type="http://schemas.openxmlformats.org/officeDocument/2006/relationships/hyperlink" Target="https://sp-i.org/"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DDD22B34-FE66-63BE-9BD0-BD11E9216080}"/>
              </a:ext>
            </a:extLst>
          </p:cNvPr>
          <p:cNvSpPr txBox="1">
            <a:spLocks/>
          </p:cNvSpPr>
          <p:nvPr/>
        </p:nvSpPr>
        <p:spPr>
          <a:xfrm>
            <a:off x="5585910" y="1808628"/>
            <a:ext cx="6325497" cy="351640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6600" dirty="0">
                <a:solidFill>
                  <a:schemeClr val="bg1"/>
                </a:solidFill>
                <a:latin typeface="Aptos Black" panose="020B0004020202020204" pitchFamily="34" charset="0"/>
              </a:rPr>
              <a:t>Understanding Special Processes</a:t>
            </a:r>
          </a:p>
        </p:txBody>
      </p:sp>
      <p:pic>
        <p:nvPicPr>
          <p:cNvPr id="6" name="Picture 5">
            <a:extLst>
              <a:ext uri="{FF2B5EF4-FFF2-40B4-BE49-F238E27FC236}">
                <a16:creationId xmlns:a16="http://schemas.microsoft.com/office/drawing/2014/main" id="{503F3EE4-A590-84A9-A174-A393E6559D67}"/>
              </a:ext>
            </a:extLst>
          </p:cNvPr>
          <p:cNvPicPr>
            <a:picLocks noChangeAspect="1"/>
          </p:cNvPicPr>
          <p:nvPr/>
        </p:nvPicPr>
        <p:blipFill>
          <a:blip r:embed="rId2">
            <a:biLevel thresh="25000"/>
            <a:extLst>
              <a:ext uri="{28A0092B-C50C-407E-A947-70E740481C1C}">
                <a14:useLocalDpi xmlns:a14="http://schemas.microsoft.com/office/drawing/2010/main" val="0"/>
              </a:ext>
            </a:extLst>
          </a:blip>
          <a:stretch>
            <a:fillRect/>
          </a:stretch>
        </p:blipFill>
        <p:spPr>
          <a:xfrm>
            <a:off x="458815" y="793376"/>
            <a:ext cx="4940180" cy="4940180"/>
          </a:xfrm>
          <a:prstGeom prst="rect">
            <a:avLst/>
          </a:prstGeom>
        </p:spPr>
      </p:pic>
      <p:sp>
        <p:nvSpPr>
          <p:cNvPr id="7" name="Text Placeholder 10">
            <a:extLst>
              <a:ext uri="{FF2B5EF4-FFF2-40B4-BE49-F238E27FC236}">
                <a16:creationId xmlns:a16="http://schemas.microsoft.com/office/drawing/2014/main" id="{26AC1009-1FEB-91B4-61C5-FD98931B1663}"/>
              </a:ext>
            </a:extLst>
          </p:cNvPr>
          <p:cNvSpPr txBox="1">
            <a:spLocks/>
          </p:cNvSpPr>
          <p:nvPr/>
        </p:nvSpPr>
        <p:spPr>
          <a:xfrm>
            <a:off x="10089331" y="164057"/>
            <a:ext cx="1979404" cy="857919"/>
          </a:xfrm>
          <a:prstGeom prst="rect">
            <a:avLst/>
          </a:prstGeom>
        </p:spPr>
        <p:txBody>
          <a:bodyPr>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dirty="0">
                <a:solidFill>
                  <a:schemeClr val="bg1"/>
                </a:solidFill>
                <a:latin typeface="Aptos Black" panose="020B0004020202020204" pitchFamily="34" charset="0"/>
              </a:rPr>
              <a:t>Training Publication SPI-02</a:t>
            </a:r>
          </a:p>
          <a:p>
            <a:pPr marL="0" indent="0" algn="r">
              <a:buNone/>
            </a:pPr>
            <a:r>
              <a:rPr lang="en-US" dirty="0">
                <a:solidFill>
                  <a:schemeClr val="bg1"/>
                </a:solidFill>
              </a:rPr>
              <a:t>Rev 5</a:t>
            </a:r>
          </a:p>
          <a:p>
            <a:pPr marL="0" indent="0" algn="r">
              <a:buNone/>
            </a:pPr>
            <a:r>
              <a:rPr lang="en-US" dirty="0">
                <a:solidFill>
                  <a:schemeClr val="bg1"/>
                </a:solidFill>
              </a:rPr>
              <a:t>20 Dec 2025</a:t>
            </a:r>
          </a:p>
        </p:txBody>
      </p:sp>
      <p:sp>
        <p:nvSpPr>
          <p:cNvPr id="3" name="TextBox 2">
            <a:extLst>
              <a:ext uri="{FF2B5EF4-FFF2-40B4-BE49-F238E27FC236}">
                <a16:creationId xmlns:a16="http://schemas.microsoft.com/office/drawing/2014/main" id="{66D240C8-6698-7CAA-E04C-6E13DBF67A35}"/>
              </a:ext>
            </a:extLst>
          </p:cNvPr>
          <p:cNvSpPr txBox="1"/>
          <p:nvPr/>
        </p:nvSpPr>
        <p:spPr>
          <a:xfrm>
            <a:off x="8572500" y="4594617"/>
            <a:ext cx="2855258" cy="307777"/>
          </a:xfrm>
          <a:prstGeom prst="rect">
            <a:avLst/>
          </a:prstGeom>
          <a:noFill/>
        </p:spPr>
        <p:txBody>
          <a:bodyPr wrap="square">
            <a:spAutoFit/>
          </a:bodyPr>
          <a:lstStyle/>
          <a:p>
            <a:pPr algn="r"/>
            <a:r>
              <a:rPr lang="en-GB" sz="1400" b="1" dirty="0">
                <a:solidFill>
                  <a:schemeClr val="bg1"/>
                </a:solidFill>
              </a:rPr>
              <a:t>by Konrad Burgoyne MIMF, FSPI</a:t>
            </a:r>
            <a:endParaRPr lang="en-GB" sz="1400" dirty="0">
              <a:solidFill>
                <a:schemeClr val="bg1"/>
              </a:solidFill>
            </a:endParaRPr>
          </a:p>
        </p:txBody>
      </p:sp>
    </p:spTree>
    <p:extLst>
      <p:ext uri="{BB962C8B-B14F-4D97-AF65-F5344CB8AC3E}">
        <p14:creationId xmlns:p14="http://schemas.microsoft.com/office/powerpoint/2010/main" val="3164825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ED28E1-573C-608E-1B4A-2DF092AD964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D7ABD75-0520-73C0-7B25-7955B21CB33A}"/>
              </a:ext>
            </a:extLst>
          </p:cNvPr>
          <p:cNvSpPr txBox="1">
            <a:spLocks/>
          </p:cNvSpPr>
          <p:nvPr/>
        </p:nvSpPr>
        <p:spPr>
          <a:xfrm>
            <a:off x="629772" y="658158"/>
            <a:ext cx="11223810" cy="54208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20000"/>
              </a:spcBef>
              <a:buFont typeface="Arial" panose="020B0604020202020204" pitchFamily="34" charset="0"/>
              <a:buNone/>
              <a:defRPr/>
            </a:pPr>
            <a:endParaRPr lang="en-GB" b="1" dirty="0">
              <a:solidFill>
                <a:schemeClr val="bg1"/>
              </a:solidFill>
            </a:endParaRPr>
          </a:p>
          <a:p>
            <a:pPr marL="0" indent="0">
              <a:lnSpc>
                <a:spcPct val="100000"/>
              </a:lnSpc>
              <a:spcBef>
                <a:spcPct val="20000"/>
              </a:spcBef>
              <a:buNone/>
              <a:defRPr/>
            </a:pPr>
            <a:r>
              <a:rPr lang="en-GB" sz="2000" dirty="0">
                <a:solidFill>
                  <a:schemeClr val="bg1"/>
                </a:solidFill>
              </a:rPr>
              <a:t>A machined or made part can be validated by direct measurement of dimensions against the drawing or design data. Therefore the (production) process can be verified.</a:t>
            </a:r>
          </a:p>
          <a:p>
            <a:pPr marL="0" indent="0">
              <a:lnSpc>
                <a:spcPct val="100000"/>
              </a:lnSpc>
              <a:spcBef>
                <a:spcPct val="20000"/>
              </a:spcBef>
              <a:buNone/>
              <a:defRPr/>
            </a:pPr>
            <a:endParaRPr lang="en-GB" sz="2000" dirty="0">
              <a:solidFill>
                <a:schemeClr val="bg1"/>
              </a:solidFill>
            </a:endParaRPr>
          </a:p>
          <a:p>
            <a:pPr marL="0" indent="0">
              <a:lnSpc>
                <a:spcPct val="100000"/>
              </a:lnSpc>
              <a:spcBef>
                <a:spcPct val="20000"/>
              </a:spcBef>
              <a:buNone/>
              <a:defRPr/>
            </a:pPr>
            <a:r>
              <a:rPr lang="en-GB" sz="2000" dirty="0">
                <a:solidFill>
                  <a:schemeClr val="bg1"/>
                </a:solidFill>
              </a:rPr>
              <a:t>Verification data can be included into a First Article Inspection Report (FAIR) for example.</a:t>
            </a:r>
          </a:p>
        </p:txBody>
      </p:sp>
      <p:sp>
        <p:nvSpPr>
          <p:cNvPr id="3" name="Title 2">
            <a:extLst>
              <a:ext uri="{FF2B5EF4-FFF2-40B4-BE49-F238E27FC236}">
                <a16:creationId xmlns:a16="http://schemas.microsoft.com/office/drawing/2014/main" id="{5B8A3BB9-5132-1377-BB85-05E827E24073}"/>
              </a:ext>
            </a:extLst>
          </p:cNvPr>
          <p:cNvSpPr txBox="1">
            <a:spLocks/>
          </p:cNvSpPr>
          <p:nvPr/>
        </p:nvSpPr>
        <p:spPr>
          <a:xfrm>
            <a:off x="0" y="0"/>
            <a:ext cx="12192000" cy="537455"/>
          </a:xfrm>
          <a:prstGeom prst="rect">
            <a:avLst/>
          </a:prstGeom>
          <a:solidFill>
            <a:srgbClr val="00206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3200" dirty="0">
                <a:solidFill>
                  <a:schemeClr val="bg1">
                    <a:lumMod val="95000"/>
                  </a:schemeClr>
                </a:solidFill>
                <a:latin typeface="Courier New" panose="02070309020205020404" pitchFamily="49" charset="0"/>
                <a:cs typeface="Courier New" panose="02070309020205020404" pitchFamily="49" charset="0"/>
              </a:rPr>
              <a:t>Example of a (Standard) Process </a:t>
            </a:r>
          </a:p>
        </p:txBody>
      </p:sp>
      <p:sp>
        <p:nvSpPr>
          <p:cNvPr id="4" name="Rectangle: Folded Corner 3">
            <a:extLst>
              <a:ext uri="{FF2B5EF4-FFF2-40B4-BE49-F238E27FC236}">
                <a16:creationId xmlns:a16="http://schemas.microsoft.com/office/drawing/2014/main" id="{FF55DCF4-D06A-073A-EA2D-2460B0A5BADF}"/>
              </a:ext>
            </a:extLst>
          </p:cNvPr>
          <p:cNvSpPr/>
          <p:nvPr/>
        </p:nvSpPr>
        <p:spPr>
          <a:xfrm>
            <a:off x="893223" y="2985828"/>
            <a:ext cx="1802911" cy="2446783"/>
          </a:xfrm>
          <a:prstGeom prst="foldedCorner">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6" name="Title 1">
            <a:extLst>
              <a:ext uri="{FF2B5EF4-FFF2-40B4-BE49-F238E27FC236}">
                <a16:creationId xmlns:a16="http://schemas.microsoft.com/office/drawing/2014/main" id="{7D42CF89-EA20-7199-878A-8B8069C41FB3}"/>
              </a:ext>
            </a:extLst>
          </p:cNvPr>
          <p:cNvSpPr txBox="1">
            <a:spLocks/>
          </p:cNvSpPr>
          <p:nvPr/>
        </p:nvSpPr>
        <p:spPr>
          <a:xfrm>
            <a:off x="1074598" y="3043606"/>
            <a:ext cx="1440159" cy="38539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200" dirty="0"/>
              <a:t>Design Drawing</a:t>
            </a:r>
          </a:p>
        </p:txBody>
      </p:sp>
      <p:pic>
        <p:nvPicPr>
          <p:cNvPr id="7" name="Picture 6">
            <a:extLst>
              <a:ext uri="{FF2B5EF4-FFF2-40B4-BE49-F238E27FC236}">
                <a16:creationId xmlns:a16="http://schemas.microsoft.com/office/drawing/2014/main" id="{8DAE7730-B547-9BED-764C-3F467BF922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1673" y="3779050"/>
            <a:ext cx="1086007" cy="1086007"/>
          </a:xfrm>
          <a:prstGeom prst="rect">
            <a:avLst/>
          </a:prstGeom>
        </p:spPr>
      </p:pic>
      <p:pic>
        <p:nvPicPr>
          <p:cNvPr id="8" name="Picture 7">
            <a:extLst>
              <a:ext uri="{FF2B5EF4-FFF2-40B4-BE49-F238E27FC236}">
                <a16:creationId xmlns:a16="http://schemas.microsoft.com/office/drawing/2014/main" id="{B79361F2-8B1E-9C1F-F6BA-21BF7400C8BD}"/>
              </a:ext>
            </a:extLst>
          </p:cNvPr>
          <p:cNvPicPr>
            <a:picLocks noChangeAspect="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054584" y="4209219"/>
            <a:ext cx="5006859" cy="2630557"/>
          </a:xfrm>
          <a:prstGeom prst="rect">
            <a:avLst/>
          </a:prstGeom>
        </p:spPr>
      </p:pic>
      <p:sp>
        <p:nvSpPr>
          <p:cNvPr id="9" name="Rectangle: Rounded Corners 8">
            <a:extLst>
              <a:ext uri="{FF2B5EF4-FFF2-40B4-BE49-F238E27FC236}">
                <a16:creationId xmlns:a16="http://schemas.microsoft.com/office/drawing/2014/main" id="{D2666D09-0865-9345-5596-788A9D241803}"/>
              </a:ext>
            </a:extLst>
          </p:cNvPr>
          <p:cNvSpPr/>
          <p:nvPr/>
        </p:nvSpPr>
        <p:spPr>
          <a:xfrm>
            <a:off x="4324815" y="3009067"/>
            <a:ext cx="2266122" cy="1079449"/>
          </a:xfrm>
          <a:prstGeom prst="roundRect">
            <a:avLst/>
          </a:prstGeom>
          <a:solidFill>
            <a:srgbClr val="92D050">
              <a:alpha val="40000"/>
            </a:srgb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bg1"/>
                </a:solidFill>
              </a:rPr>
              <a:t>Nonconformities can be easily identified</a:t>
            </a:r>
          </a:p>
        </p:txBody>
      </p:sp>
      <p:pic>
        <p:nvPicPr>
          <p:cNvPr id="10" name="Picture 4" descr="Vernier caliper - Free construction and tools icons">
            <a:extLst>
              <a:ext uri="{FF2B5EF4-FFF2-40B4-BE49-F238E27FC236}">
                <a16:creationId xmlns:a16="http://schemas.microsoft.com/office/drawing/2014/main" id="{84BC91FA-9A5F-B0A6-2E4B-E440EE434905}"/>
              </a:ext>
            </a:extLst>
          </p:cNvPr>
          <p:cNvPicPr>
            <a:picLocks noChangeAspect="1" noChangeArrowheads="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338125">
            <a:off x="6306733" y="2229905"/>
            <a:ext cx="3958628" cy="395862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Folded Corner 11">
            <a:extLst>
              <a:ext uri="{FF2B5EF4-FFF2-40B4-BE49-F238E27FC236}">
                <a16:creationId xmlns:a16="http://schemas.microsoft.com/office/drawing/2014/main" id="{2A274B24-DC7F-0DEA-A6D8-1027A43AE3E5}"/>
              </a:ext>
            </a:extLst>
          </p:cNvPr>
          <p:cNvSpPr/>
          <p:nvPr/>
        </p:nvSpPr>
        <p:spPr>
          <a:xfrm>
            <a:off x="9989575" y="2772180"/>
            <a:ext cx="1954696" cy="3099746"/>
          </a:xfrm>
          <a:prstGeom prst="foldedCorner">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t>AS9100</a:t>
            </a:r>
          </a:p>
          <a:p>
            <a:pPr algn="ctr"/>
            <a:r>
              <a:rPr lang="en-GB" sz="1000" b="1" dirty="0"/>
              <a:t>8.5.1.3 Production Process Verification</a:t>
            </a:r>
          </a:p>
          <a:p>
            <a:pPr algn="ctr"/>
            <a:endParaRPr lang="en-GB" sz="1000" dirty="0"/>
          </a:p>
          <a:p>
            <a:pPr algn="ctr"/>
            <a:r>
              <a:rPr lang="en-GB" sz="1000" dirty="0"/>
              <a:t>The organization shall implement production process verification activities to ensure the production process is</a:t>
            </a:r>
          </a:p>
          <a:p>
            <a:pPr algn="ctr"/>
            <a:r>
              <a:rPr lang="en-GB" sz="1000" dirty="0"/>
              <a:t>able to produce products that meet requirements.</a:t>
            </a:r>
          </a:p>
        </p:txBody>
      </p:sp>
    </p:spTree>
    <p:extLst>
      <p:ext uri="{BB962C8B-B14F-4D97-AF65-F5344CB8AC3E}">
        <p14:creationId xmlns:p14="http://schemas.microsoft.com/office/powerpoint/2010/main" val="3820227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B2F6B8-40BB-EED2-79C5-8A3B4959E3C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D1A7C61-D641-99AE-42A3-C1A52A6F3A9F}"/>
              </a:ext>
            </a:extLst>
          </p:cNvPr>
          <p:cNvSpPr txBox="1">
            <a:spLocks/>
          </p:cNvSpPr>
          <p:nvPr/>
        </p:nvSpPr>
        <p:spPr>
          <a:xfrm>
            <a:off x="629772" y="658158"/>
            <a:ext cx="7767916" cy="54208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20000"/>
              </a:spcBef>
              <a:buFont typeface="Arial" panose="020B0604020202020204" pitchFamily="34" charset="0"/>
              <a:buNone/>
              <a:defRPr/>
            </a:pPr>
            <a:endParaRPr lang="en-GB" dirty="0">
              <a:solidFill>
                <a:schemeClr val="bg1"/>
              </a:solidFill>
            </a:endParaRPr>
          </a:p>
        </p:txBody>
      </p:sp>
      <p:sp>
        <p:nvSpPr>
          <p:cNvPr id="3" name="Title 2">
            <a:extLst>
              <a:ext uri="{FF2B5EF4-FFF2-40B4-BE49-F238E27FC236}">
                <a16:creationId xmlns:a16="http://schemas.microsoft.com/office/drawing/2014/main" id="{5FF65A57-21E8-03B4-354F-49CDDE71A508}"/>
              </a:ext>
            </a:extLst>
          </p:cNvPr>
          <p:cNvSpPr txBox="1">
            <a:spLocks/>
          </p:cNvSpPr>
          <p:nvPr/>
        </p:nvSpPr>
        <p:spPr>
          <a:xfrm>
            <a:off x="0" y="0"/>
            <a:ext cx="12192000" cy="537455"/>
          </a:xfrm>
          <a:prstGeom prst="rect">
            <a:avLst/>
          </a:prstGeom>
          <a:solidFill>
            <a:srgbClr val="00206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3200" dirty="0">
                <a:solidFill>
                  <a:schemeClr val="bg1">
                    <a:lumMod val="95000"/>
                  </a:schemeClr>
                </a:solidFill>
                <a:latin typeface="Courier New" panose="02070309020205020404" pitchFamily="49" charset="0"/>
                <a:cs typeface="Courier New" panose="02070309020205020404" pitchFamily="49" charset="0"/>
              </a:rPr>
              <a:t>Example of a Special Process </a:t>
            </a:r>
          </a:p>
        </p:txBody>
      </p:sp>
      <p:sp>
        <p:nvSpPr>
          <p:cNvPr id="6" name="TextBox 5">
            <a:extLst>
              <a:ext uri="{FF2B5EF4-FFF2-40B4-BE49-F238E27FC236}">
                <a16:creationId xmlns:a16="http://schemas.microsoft.com/office/drawing/2014/main" id="{A7527B09-91C0-8EAE-6F35-95AF52C63B61}"/>
              </a:ext>
            </a:extLst>
          </p:cNvPr>
          <p:cNvSpPr txBox="1"/>
          <p:nvPr/>
        </p:nvSpPr>
        <p:spPr>
          <a:xfrm>
            <a:off x="329453" y="1095935"/>
            <a:ext cx="9115424" cy="1815882"/>
          </a:xfrm>
          <a:prstGeom prst="rect">
            <a:avLst/>
          </a:prstGeom>
          <a:noFill/>
        </p:spPr>
        <p:txBody>
          <a:bodyPr wrap="square">
            <a:spAutoFit/>
          </a:bodyPr>
          <a:lstStyle/>
          <a:p>
            <a:r>
              <a:rPr lang="en-GB" sz="2800" dirty="0">
                <a:solidFill>
                  <a:schemeClr val="bg1"/>
                </a:solidFill>
              </a:rPr>
              <a:t>A painted part can be verified by direct measurement of coating thickness. However, other characteristics such as poor adhesion due to insufficient process control might not be detected until failure occurs in service.</a:t>
            </a:r>
          </a:p>
        </p:txBody>
      </p:sp>
      <p:sp>
        <p:nvSpPr>
          <p:cNvPr id="7" name="Rectangle: Folded Corner 6">
            <a:extLst>
              <a:ext uri="{FF2B5EF4-FFF2-40B4-BE49-F238E27FC236}">
                <a16:creationId xmlns:a16="http://schemas.microsoft.com/office/drawing/2014/main" id="{21791B50-A5EF-90D1-0AA7-00B944C38DA1}"/>
              </a:ext>
            </a:extLst>
          </p:cNvPr>
          <p:cNvSpPr/>
          <p:nvPr/>
        </p:nvSpPr>
        <p:spPr>
          <a:xfrm>
            <a:off x="9859172" y="769520"/>
            <a:ext cx="2063048" cy="3186044"/>
          </a:xfrm>
          <a:prstGeom prst="foldedCorner">
            <a:avLst/>
          </a:prstGeom>
          <a:solidFill>
            <a:schemeClr val="bg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t>AS9100</a:t>
            </a:r>
          </a:p>
          <a:p>
            <a:pPr algn="ctr"/>
            <a:r>
              <a:rPr lang="en-GB" sz="1000" b="1" dirty="0"/>
              <a:t>8.5.1.2 Validation and Control of Special Processes</a:t>
            </a:r>
          </a:p>
          <a:p>
            <a:pPr algn="ctr"/>
            <a:endParaRPr lang="en-GB" sz="800" dirty="0"/>
          </a:p>
          <a:p>
            <a:pPr algn="ctr"/>
            <a:r>
              <a:rPr lang="en-GB" sz="800" dirty="0"/>
              <a:t>For processes where the resulting output cannot be verified by subsequent monitoring or measurement, the</a:t>
            </a:r>
          </a:p>
          <a:p>
            <a:pPr algn="ctr"/>
            <a:r>
              <a:rPr lang="en-GB" sz="800" dirty="0"/>
              <a:t>organization shall establish arrangements for these processes including, as applicable:</a:t>
            </a:r>
          </a:p>
          <a:p>
            <a:pPr algn="ctr"/>
            <a:r>
              <a:rPr lang="en-GB" sz="800" dirty="0"/>
              <a:t>a. definition of criteria for the review and approval of the processes;</a:t>
            </a:r>
          </a:p>
          <a:p>
            <a:pPr algn="ctr"/>
            <a:r>
              <a:rPr lang="en-GB" sz="800" dirty="0"/>
              <a:t>b. determination of conditions to maintain the approval;</a:t>
            </a:r>
          </a:p>
          <a:p>
            <a:pPr algn="ctr"/>
            <a:r>
              <a:rPr lang="en-GB" sz="800" dirty="0"/>
              <a:t>c. approval of facilities and equipment;</a:t>
            </a:r>
          </a:p>
          <a:p>
            <a:pPr algn="ctr"/>
            <a:r>
              <a:rPr lang="en-GB" sz="800" dirty="0"/>
              <a:t>d. qualification of persons;</a:t>
            </a:r>
          </a:p>
          <a:p>
            <a:pPr algn="ctr"/>
            <a:r>
              <a:rPr lang="en-GB" sz="800" dirty="0"/>
              <a:t>e. use of specific methods and procedures for implementation and monitoring the processes;</a:t>
            </a:r>
          </a:p>
          <a:p>
            <a:pPr algn="ctr"/>
            <a:r>
              <a:rPr lang="en-GB" sz="800" dirty="0"/>
              <a:t>f. requirements for documented information to be retained.</a:t>
            </a:r>
          </a:p>
        </p:txBody>
      </p:sp>
      <p:sp>
        <p:nvSpPr>
          <p:cNvPr id="8" name="Rectangle: Rounded Corners 7">
            <a:extLst>
              <a:ext uri="{FF2B5EF4-FFF2-40B4-BE49-F238E27FC236}">
                <a16:creationId xmlns:a16="http://schemas.microsoft.com/office/drawing/2014/main" id="{EB2BC024-DD57-EEB0-9202-7F887685B5D1}"/>
              </a:ext>
            </a:extLst>
          </p:cNvPr>
          <p:cNvSpPr/>
          <p:nvPr/>
        </p:nvSpPr>
        <p:spPr>
          <a:xfrm>
            <a:off x="9597328" y="4073631"/>
            <a:ext cx="2452264" cy="1978034"/>
          </a:xfrm>
          <a:prstGeom prst="roundRect">
            <a:avLst/>
          </a:prstGeom>
          <a:solidFill>
            <a:srgbClr val="F6991E">
              <a:alpha val="40000"/>
            </a:srgb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rPr>
              <a:t>Characteristics can be implied!</a:t>
            </a:r>
          </a:p>
          <a:p>
            <a:pPr algn="ctr"/>
            <a:r>
              <a:rPr lang="en-GB" sz="1100" b="1" dirty="0">
                <a:solidFill>
                  <a:schemeClr val="bg1"/>
                </a:solidFill>
              </a:rPr>
              <a:t>For example, a painted product specification might not explicitly state that the paint must remain adhered—but that requirement is inherently expected.</a:t>
            </a:r>
            <a:endParaRPr lang="en-GB" sz="1050" b="1" dirty="0">
              <a:solidFill>
                <a:schemeClr val="bg1"/>
              </a:solidFill>
            </a:endParaRPr>
          </a:p>
        </p:txBody>
      </p:sp>
      <p:pic>
        <p:nvPicPr>
          <p:cNvPr id="9" name="Picture 8">
            <a:extLst>
              <a:ext uri="{FF2B5EF4-FFF2-40B4-BE49-F238E27FC236}">
                <a16:creationId xmlns:a16="http://schemas.microsoft.com/office/drawing/2014/main" id="{BFD70B12-D62E-B129-43C4-CB7ACC8298A9}"/>
              </a:ext>
            </a:extLst>
          </p:cNvPr>
          <p:cNvPicPr>
            <a:picLocks noChangeAspect="1"/>
          </p:cNvPicPr>
          <p:nvPr/>
        </p:nvPicPr>
        <p:blipFill>
          <a:blip r:embed="rId2"/>
          <a:stretch>
            <a:fillRect/>
          </a:stretch>
        </p:blipFill>
        <p:spPr>
          <a:xfrm>
            <a:off x="331919" y="2940474"/>
            <a:ext cx="4372746" cy="28765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2" descr="Cracked Paint Texture PNGs for Free Download">
            <a:extLst>
              <a:ext uri="{FF2B5EF4-FFF2-40B4-BE49-F238E27FC236}">
                <a16:creationId xmlns:a16="http://schemas.microsoft.com/office/drawing/2014/main" id="{2CAA3F96-DD64-69EE-0D78-94D00B172DB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884636" y="2940474"/>
            <a:ext cx="4372746" cy="28501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Arrow: Right 10">
            <a:extLst>
              <a:ext uri="{FF2B5EF4-FFF2-40B4-BE49-F238E27FC236}">
                <a16:creationId xmlns:a16="http://schemas.microsoft.com/office/drawing/2014/main" id="{D7926E95-5778-7AE2-256D-C27907DA8760}"/>
              </a:ext>
            </a:extLst>
          </p:cNvPr>
          <p:cNvSpPr/>
          <p:nvPr/>
        </p:nvSpPr>
        <p:spPr>
          <a:xfrm>
            <a:off x="4447314" y="4036568"/>
            <a:ext cx="874643" cy="68436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id="{0948CB75-15ED-ADFB-8E7B-C3AA5BFA15B3}"/>
              </a:ext>
            </a:extLst>
          </p:cNvPr>
          <p:cNvSpPr/>
          <p:nvPr/>
        </p:nvSpPr>
        <p:spPr>
          <a:xfrm>
            <a:off x="1504712" y="3893378"/>
            <a:ext cx="2041809" cy="925133"/>
          </a:xfrm>
          <a:prstGeom prst="roundRect">
            <a:avLst/>
          </a:prstGeom>
          <a:solidFill>
            <a:srgbClr val="FF0000">
              <a:alpha val="40000"/>
            </a:srgbClr>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C00000"/>
                </a:solidFill>
              </a:rPr>
              <a:t>Nonconformities </a:t>
            </a:r>
            <a:r>
              <a:rPr lang="en-GB" sz="1600" u="sng" dirty="0">
                <a:solidFill>
                  <a:srgbClr val="C00000"/>
                </a:solidFill>
              </a:rPr>
              <a:t>cannot</a:t>
            </a:r>
            <a:r>
              <a:rPr lang="en-GB" sz="1600" dirty="0">
                <a:solidFill>
                  <a:srgbClr val="C00000"/>
                </a:solidFill>
              </a:rPr>
              <a:t> be easily identified</a:t>
            </a:r>
          </a:p>
        </p:txBody>
      </p:sp>
    </p:spTree>
    <p:extLst>
      <p:ext uri="{BB962C8B-B14F-4D97-AF65-F5344CB8AC3E}">
        <p14:creationId xmlns:p14="http://schemas.microsoft.com/office/powerpoint/2010/main" val="18462124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40CE66-0A79-57C5-1436-4CE3DBD2AC3B}"/>
            </a:ext>
          </a:extLst>
        </p:cNvPr>
        <p:cNvGrpSpPr/>
        <p:nvPr/>
      </p:nvGrpSpPr>
      <p:grpSpPr>
        <a:xfrm>
          <a:off x="0" y="0"/>
          <a:ext cx="0" cy="0"/>
          <a:chOff x="0" y="0"/>
          <a:chExt cx="0" cy="0"/>
        </a:xfrm>
      </p:grpSpPr>
      <p:sp>
        <p:nvSpPr>
          <p:cNvPr id="10" name="Hexagon 9">
            <a:extLst>
              <a:ext uri="{FF2B5EF4-FFF2-40B4-BE49-F238E27FC236}">
                <a16:creationId xmlns:a16="http://schemas.microsoft.com/office/drawing/2014/main" id="{2F45089E-E3B1-D29C-56A0-C4109EE539D4}"/>
              </a:ext>
            </a:extLst>
          </p:cNvPr>
          <p:cNvSpPr/>
          <p:nvPr/>
        </p:nvSpPr>
        <p:spPr>
          <a:xfrm>
            <a:off x="4426898" y="2770055"/>
            <a:ext cx="2668404" cy="2439031"/>
          </a:xfrm>
          <a:prstGeom prst="hexagon">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t>PROCESS ACTIVITY</a:t>
            </a:r>
          </a:p>
        </p:txBody>
      </p:sp>
      <p:sp>
        <p:nvSpPr>
          <p:cNvPr id="3" name="Title 2">
            <a:extLst>
              <a:ext uri="{FF2B5EF4-FFF2-40B4-BE49-F238E27FC236}">
                <a16:creationId xmlns:a16="http://schemas.microsoft.com/office/drawing/2014/main" id="{0D039FA5-D639-A716-9BF1-E9D419992BBE}"/>
              </a:ext>
            </a:extLst>
          </p:cNvPr>
          <p:cNvSpPr txBox="1">
            <a:spLocks/>
          </p:cNvSpPr>
          <p:nvPr/>
        </p:nvSpPr>
        <p:spPr>
          <a:xfrm>
            <a:off x="0" y="0"/>
            <a:ext cx="12192000" cy="537455"/>
          </a:xfrm>
          <a:prstGeom prst="rect">
            <a:avLst/>
          </a:prstGeom>
          <a:solidFill>
            <a:srgbClr val="00206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3200" dirty="0">
                <a:solidFill>
                  <a:schemeClr val="bg1">
                    <a:lumMod val="95000"/>
                  </a:schemeClr>
                </a:solidFill>
                <a:latin typeface="Courier New" panose="02070309020205020404" pitchFamily="49" charset="0"/>
                <a:cs typeface="Courier New" panose="02070309020205020404" pitchFamily="49" charset="0"/>
              </a:rPr>
              <a:t>Product Verification by Process Validation</a:t>
            </a:r>
          </a:p>
        </p:txBody>
      </p:sp>
      <p:sp>
        <p:nvSpPr>
          <p:cNvPr id="5" name="Rectangle: Rounded Corners 4">
            <a:extLst>
              <a:ext uri="{FF2B5EF4-FFF2-40B4-BE49-F238E27FC236}">
                <a16:creationId xmlns:a16="http://schemas.microsoft.com/office/drawing/2014/main" id="{3865B952-79F8-D706-ADA0-A1E93CA90C0C}"/>
              </a:ext>
            </a:extLst>
          </p:cNvPr>
          <p:cNvSpPr/>
          <p:nvPr/>
        </p:nvSpPr>
        <p:spPr>
          <a:xfrm>
            <a:off x="4769065" y="741830"/>
            <a:ext cx="1936376" cy="1230405"/>
          </a:xfrm>
          <a:prstGeom prst="roundRect">
            <a:avLst/>
          </a:prstGeom>
          <a:solidFill>
            <a:srgbClr val="7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b="1" dirty="0"/>
              <a:t>ACT</a:t>
            </a:r>
          </a:p>
        </p:txBody>
      </p:sp>
      <p:sp>
        <p:nvSpPr>
          <p:cNvPr id="6" name="Rectangle: Rounded Corners 5">
            <a:extLst>
              <a:ext uri="{FF2B5EF4-FFF2-40B4-BE49-F238E27FC236}">
                <a16:creationId xmlns:a16="http://schemas.microsoft.com/office/drawing/2014/main" id="{360D33B5-F214-5860-62B9-B0177A7DABFB}"/>
              </a:ext>
            </a:extLst>
          </p:cNvPr>
          <p:cNvSpPr/>
          <p:nvPr/>
        </p:nvSpPr>
        <p:spPr>
          <a:xfrm>
            <a:off x="1786217" y="2753360"/>
            <a:ext cx="1936376" cy="123040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b="1" dirty="0"/>
              <a:t>PLAN</a:t>
            </a:r>
          </a:p>
        </p:txBody>
      </p:sp>
      <p:sp>
        <p:nvSpPr>
          <p:cNvPr id="7" name="Rectangle: Rounded Corners 6">
            <a:extLst>
              <a:ext uri="{FF2B5EF4-FFF2-40B4-BE49-F238E27FC236}">
                <a16:creationId xmlns:a16="http://schemas.microsoft.com/office/drawing/2014/main" id="{E545AB3B-4CDA-8548-915A-44F0B3141856}"/>
              </a:ext>
            </a:extLst>
          </p:cNvPr>
          <p:cNvSpPr/>
          <p:nvPr/>
        </p:nvSpPr>
        <p:spPr>
          <a:xfrm>
            <a:off x="4794528" y="2154853"/>
            <a:ext cx="1936376" cy="1230405"/>
          </a:xfrm>
          <a:prstGeom prst="round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b="1" dirty="0"/>
              <a:t>CHECK</a:t>
            </a:r>
          </a:p>
        </p:txBody>
      </p:sp>
      <p:sp>
        <p:nvSpPr>
          <p:cNvPr id="8" name="Rectangle: Rounded Corners 7">
            <a:extLst>
              <a:ext uri="{FF2B5EF4-FFF2-40B4-BE49-F238E27FC236}">
                <a16:creationId xmlns:a16="http://schemas.microsoft.com/office/drawing/2014/main" id="{BE1F94AD-D32C-C95E-9F16-286DDA3A5302}"/>
              </a:ext>
            </a:extLst>
          </p:cNvPr>
          <p:cNvSpPr/>
          <p:nvPr/>
        </p:nvSpPr>
        <p:spPr>
          <a:xfrm>
            <a:off x="4778188" y="4724030"/>
            <a:ext cx="1936376" cy="1230405"/>
          </a:xfrm>
          <a:prstGeom prst="round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b="1" dirty="0"/>
              <a:t>DO</a:t>
            </a:r>
          </a:p>
        </p:txBody>
      </p:sp>
      <p:sp>
        <p:nvSpPr>
          <p:cNvPr id="9" name="Flowchart: Multidocument 8">
            <a:extLst>
              <a:ext uri="{FF2B5EF4-FFF2-40B4-BE49-F238E27FC236}">
                <a16:creationId xmlns:a16="http://schemas.microsoft.com/office/drawing/2014/main" id="{8696D2D1-90D0-522A-B5BD-C97EA853D54C}"/>
              </a:ext>
            </a:extLst>
          </p:cNvPr>
          <p:cNvSpPr/>
          <p:nvPr/>
        </p:nvSpPr>
        <p:spPr>
          <a:xfrm>
            <a:off x="6616444" y="908926"/>
            <a:ext cx="1278031" cy="1535827"/>
          </a:xfrm>
          <a:prstGeom prst="flowChartMultidocument">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Process Validation (Testing)</a:t>
            </a:r>
          </a:p>
        </p:txBody>
      </p:sp>
      <p:sp>
        <p:nvSpPr>
          <p:cNvPr id="16" name="Arrow: Pentagon 15">
            <a:extLst>
              <a:ext uri="{FF2B5EF4-FFF2-40B4-BE49-F238E27FC236}">
                <a16:creationId xmlns:a16="http://schemas.microsoft.com/office/drawing/2014/main" id="{84F351DF-6F39-15FB-6809-50FABA121AFD}"/>
              </a:ext>
            </a:extLst>
          </p:cNvPr>
          <p:cNvSpPr/>
          <p:nvPr/>
        </p:nvSpPr>
        <p:spPr>
          <a:xfrm>
            <a:off x="326745" y="2887756"/>
            <a:ext cx="1745441" cy="981636"/>
          </a:xfrm>
          <a:prstGeom prst="homePlate">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INPUT</a:t>
            </a:r>
          </a:p>
        </p:txBody>
      </p:sp>
      <p:sp>
        <p:nvSpPr>
          <p:cNvPr id="18" name="Arrow: Circular 17">
            <a:extLst>
              <a:ext uri="{FF2B5EF4-FFF2-40B4-BE49-F238E27FC236}">
                <a16:creationId xmlns:a16="http://schemas.microsoft.com/office/drawing/2014/main" id="{20CEE118-7580-8CE7-C17C-70050E722542}"/>
              </a:ext>
            </a:extLst>
          </p:cNvPr>
          <p:cNvSpPr/>
          <p:nvPr/>
        </p:nvSpPr>
        <p:spPr>
          <a:xfrm rot="16750449" flipH="1">
            <a:off x="2777264" y="1451866"/>
            <a:ext cx="4144687" cy="4881275"/>
          </a:xfrm>
          <a:prstGeom prst="circularArrow">
            <a:avLst>
              <a:gd name="adj1" fmla="val 11589"/>
              <a:gd name="adj2" fmla="val 1028557"/>
              <a:gd name="adj3" fmla="val 21243942"/>
              <a:gd name="adj4" fmla="val 16948856"/>
              <a:gd name="adj5" fmla="val 13992"/>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 name="Arrow: Circular 18">
            <a:extLst>
              <a:ext uri="{FF2B5EF4-FFF2-40B4-BE49-F238E27FC236}">
                <a16:creationId xmlns:a16="http://schemas.microsoft.com/office/drawing/2014/main" id="{A608985A-6455-2D83-2C9F-AC15B83E7133}"/>
              </a:ext>
            </a:extLst>
          </p:cNvPr>
          <p:cNvSpPr/>
          <p:nvPr/>
        </p:nvSpPr>
        <p:spPr>
          <a:xfrm rot="5075290" flipH="1">
            <a:off x="4685210" y="1743010"/>
            <a:ext cx="3949183" cy="4681921"/>
          </a:xfrm>
          <a:prstGeom prst="circularArrow">
            <a:avLst>
              <a:gd name="adj1" fmla="val 12030"/>
              <a:gd name="adj2" fmla="val 1114519"/>
              <a:gd name="adj3" fmla="val 20143216"/>
              <a:gd name="adj4" fmla="val 10560567"/>
              <a:gd name="adj5" fmla="val 13992"/>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3" name="Arrow: Circular 22">
            <a:extLst>
              <a:ext uri="{FF2B5EF4-FFF2-40B4-BE49-F238E27FC236}">
                <a16:creationId xmlns:a16="http://schemas.microsoft.com/office/drawing/2014/main" id="{AEFEA4BE-DAB5-CA67-8D51-213C0BE191C6}"/>
              </a:ext>
            </a:extLst>
          </p:cNvPr>
          <p:cNvSpPr/>
          <p:nvPr/>
        </p:nvSpPr>
        <p:spPr>
          <a:xfrm rot="714931" flipH="1">
            <a:off x="2608710" y="675814"/>
            <a:ext cx="4378288" cy="4167979"/>
          </a:xfrm>
          <a:prstGeom prst="circularArrow">
            <a:avLst>
              <a:gd name="adj1" fmla="val 11589"/>
              <a:gd name="adj2" fmla="val 1626432"/>
              <a:gd name="adj3" fmla="val 21243942"/>
              <a:gd name="adj4" fmla="val 16948856"/>
              <a:gd name="adj5" fmla="val 13992"/>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 name="Arrow: Right 1">
            <a:extLst>
              <a:ext uri="{FF2B5EF4-FFF2-40B4-BE49-F238E27FC236}">
                <a16:creationId xmlns:a16="http://schemas.microsoft.com/office/drawing/2014/main" id="{40CEC385-200E-957C-CFD9-18D6854686A4}"/>
              </a:ext>
            </a:extLst>
          </p:cNvPr>
          <p:cNvSpPr/>
          <p:nvPr/>
        </p:nvSpPr>
        <p:spPr>
          <a:xfrm rot="16200000">
            <a:off x="5376981" y="1628141"/>
            <a:ext cx="719232" cy="717510"/>
          </a:xfrm>
          <a:prstGeom prst="rightArrow">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Arrow: Pentagon 10">
            <a:extLst>
              <a:ext uri="{FF2B5EF4-FFF2-40B4-BE49-F238E27FC236}">
                <a16:creationId xmlns:a16="http://schemas.microsoft.com/office/drawing/2014/main" id="{52EFFD43-C2C4-66DE-0155-BA1B961712E1}"/>
              </a:ext>
            </a:extLst>
          </p:cNvPr>
          <p:cNvSpPr/>
          <p:nvPr/>
        </p:nvSpPr>
        <p:spPr>
          <a:xfrm>
            <a:off x="6897957" y="3497136"/>
            <a:ext cx="1936376" cy="995081"/>
          </a:xfrm>
          <a:prstGeom prst="homePlate">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PRODUCT OUTPUT</a:t>
            </a:r>
          </a:p>
        </p:txBody>
      </p:sp>
      <p:sp>
        <p:nvSpPr>
          <p:cNvPr id="4" name="Rectangle: Rounded Corners 3">
            <a:extLst>
              <a:ext uri="{FF2B5EF4-FFF2-40B4-BE49-F238E27FC236}">
                <a16:creationId xmlns:a16="http://schemas.microsoft.com/office/drawing/2014/main" id="{BF8952A0-2B6E-3ABD-48E8-CA6B4AE9B525}"/>
              </a:ext>
            </a:extLst>
          </p:cNvPr>
          <p:cNvSpPr/>
          <p:nvPr/>
        </p:nvSpPr>
        <p:spPr>
          <a:xfrm>
            <a:off x="9384395" y="565738"/>
            <a:ext cx="2452264" cy="1978034"/>
          </a:xfrm>
          <a:prstGeom prst="roundRect">
            <a:avLst/>
          </a:prstGeom>
          <a:solidFill>
            <a:schemeClr val="accent6">
              <a:lumMod val="60000"/>
              <a:lumOff val="40000"/>
              <a:alpha val="40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lumMod val="95000"/>
                  </a:schemeClr>
                </a:solidFill>
              </a:rPr>
              <a:t>Product can be verified by periodic testing (validation) of the process</a:t>
            </a:r>
          </a:p>
          <a:p>
            <a:pPr algn="ctr"/>
            <a:endParaRPr lang="en-GB" sz="1050" b="1" dirty="0">
              <a:solidFill>
                <a:schemeClr val="bg1"/>
              </a:solidFill>
            </a:endParaRPr>
          </a:p>
        </p:txBody>
      </p:sp>
      <p:sp>
        <p:nvSpPr>
          <p:cNvPr id="13" name="Rectangle: Rounded Corners 12">
            <a:extLst>
              <a:ext uri="{FF2B5EF4-FFF2-40B4-BE49-F238E27FC236}">
                <a16:creationId xmlns:a16="http://schemas.microsoft.com/office/drawing/2014/main" id="{1CE689F8-A35E-99E5-819D-33005F587F13}"/>
              </a:ext>
            </a:extLst>
          </p:cNvPr>
          <p:cNvSpPr/>
          <p:nvPr/>
        </p:nvSpPr>
        <p:spPr>
          <a:xfrm>
            <a:off x="221712" y="806181"/>
            <a:ext cx="2452264" cy="1293796"/>
          </a:xfrm>
          <a:prstGeom prst="roundRect">
            <a:avLst/>
          </a:prstGeom>
          <a:solidFill>
            <a:schemeClr val="tx1">
              <a:alpha val="40000"/>
            </a:schemeClr>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bg1">
                    <a:lumMod val="95000"/>
                  </a:schemeClr>
                </a:solidFill>
              </a:rPr>
              <a:t>Special Process</a:t>
            </a:r>
          </a:p>
          <a:p>
            <a:pPr algn="ctr"/>
            <a:endParaRPr lang="en-GB" sz="1050" b="1" dirty="0">
              <a:solidFill>
                <a:schemeClr val="bg1"/>
              </a:solidFill>
            </a:endParaRPr>
          </a:p>
        </p:txBody>
      </p:sp>
    </p:spTree>
    <p:extLst>
      <p:ext uri="{BB962C8B-B14F-4D97-AF65-F5344CB8AC3E}">
        <p14:creationId xmlns:p14="http://schemas.microsoft.com/office/powerpoint/2010/main" val="1216243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228CAE-96A6-2D48-AFAB-7087F3397AA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83CF3D8-9BFA-28DF-1D9C-AC2C8F31C1A9}"/>
              </a:ext>
            </a:extLst>
          </p:cNvPr>
          <p:cNvSpPr txBox="1">
            <a:spLocks/>
          </p:cNvSpPr>
          <p:nvPr/>
        </p:nvSpPr>
        <p:spPr>
          <a:xfrm>
            <a:off x="629772" y="658158"/>
            <a:ext cx="11223810" cy="54208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20000"/>
              </a:spcBef>
              <a:buFont typeface="Arial" panose="020B0604020202020204" pitchFamily="34" charset="0"/>
              <a:buNone/>
              <a:defRPr/>
            </a:pPr>
            <a:endParaRPr lang="en-GB" sz="2000" dirty="0">
              <a:solidFill>
                <a:schemeClr val="bg1"/>
              </a:solidFill>
            </a:endParaRPr>
          </a:p>
          <a:p>
            <a:pPr>
              <a:lnSpc>
                <a:spcPct val="100000"/>
              </a:lnSpc>
              <a:spcBef>
                <a:spcPct val="20000"/>
              </a:spcBef>
              <a:defRPr/>
            </a:pPr>
            <a:r>
              <a:rPr lang="en-GB" sz="2000" b="1" dirty="0">
                <a:solidFill>
                  <a:schemeClr val="bg1"/>
                </a:solidFill>
              </a:rPr>
              <a:t>Intent</a:t>
            </a:r>
          </a:p>
          <a:p>
            <a:pPr marL="0" indent="0">
              <a:lnSpc>
                <a:spcPct val="100000"/>
              </a:lnSpc>
              <a:spcBef>
                <a:spcPct val="20000"/>
              </a:spcBef>
              <a:buFont typeface="Arial" panose="020B0604020202020204" pitchFamily="34" charset="0"/>
              <a:buNone/>
              <a:defRPr/>
            </a:pPr>
            <a:r>
              <a:rPr lang="en-GB" sz="2000" dirty="0">
                <a:solidFill>
                  <a:schemeClr val="bg1"/>
                </a:solidFill>
              </a:rPr>
              <a:t>Lack of intent to perform process validation—often due to a misunderstanding of requirements or the perception that validation is an unnecessary cost or burden.</a:t>
            </a:r>
          </a:p>
          <a:p>
            <a:pPr marL="0" indent="0">
              <a:lnSpc>
                <a:spcPct val="100000"/>
              </a:lnSpc>
              <a:spcBef>
                <a:spcPct val="20000"/>
              </a:spcBef>
              <a:buFont typeface="Arial" panose="020B0604020202020204" pitchFamily="34" charset="0"/>
              <a:buNone/>
              <a:defRPr/>
            </a:pPr>
            <a:endParaRPr lang="en-GB" sz="2000" dirty="0">
              <a:solidFill>
                <a:schemeClr val="bg1"/>
              </a:solidFill>
            </a:endParaRPr>
          </a:p>
          <a:p>
            <a:pPr>
              <a:lnSpc>
                <a:spcPct val="100000"/>
              </a:lnSpc>
              <a:spcBef>
                <a:spcPct val="20000"/>
              </a:spcBef>
              <a:defRPr/>
            </a:pPr>
            <a:r>
              <a:rPr lang="en-GB" sz="2000" b="1" dirty="0">
                <a:solidFill>
                  <a:schemeClr val="bg1"/>
                </a:solidFill>
              </a:rPr>
              <a:t>Implementation</a:t>
            </a:r>
          </a:p>
          <a:p>
            <a:pPr marL="0" indent="0">
              <a:lnSpc>
                <a:spcPct val="100000"/>
              </a:lnSpc>
              <a:spcBef>
                <a:spcPct val="20000"/>
              </a:spcBef>
              <a:buFont typeface="Arial" panose="020B0604020202020204" pitchFamily="34" charset="0"/>
              <a:buNone/>
              <a:defRPr/>
            </a:pPr>
            <a:r>
              <a:rPr lang="en-GB" sz="2000" dirty="0">
                <a:solidFill>
                  <a:schemeClr val="bg1"/>
                </a:solidFill>
              </a:rPr>
              <a:t>Intent is present and process requirements are understood; however, effective training and/or process validation have not been implemented.</a:t>
            </a:r>
          </a:p>
          <a:p>
            <a:pPr marL="0" indent="0">
              <a:lnSpc>
                <a:spcPct val="100000"/>
              </a:lnSpc>
              <a:spcBef>
                <a:spcPct val="20000"/>
              </a:spcBef>
              <a:buFont typeface="Arial" panose="020B0604020202020204" pitchFamily="34" charset="0"/>
              <a:buNone/>
              <a:defRPr/>
            </a:pPr>
            <a:endParaRPr lang="en-GB" sz="2000" dirty="0">
              <a:solidFill>
                <a:schemeClr val="bg1"/>
              </a:solidFill>
            </a:endParaRPr>
          </a:p>
          <a:p>
            <a:pPr>
              <a:lnSpc>
                <a:spcPct val="100000"/>
              </a:lnSpc>
              <a:spcBef>
                <a:spcPct val="20000"/>
              </a:spcBef>
              <a:defRPr/>
            </a:pPr>
            <a:r>
              <a:rPr lang="en-GB" sz="2000" b="1" dirty="0">
                <a:solidFill>
                  <a:schemeClr val="bg1"/>
                </a:solidFill>
              </a:rPr>
              <a:t>Effectiveness</a:t>
            </a:r>
          </a:p>
          <a:p>
            <a:pPr marL="0" indent="0">
              <a:lnSpc>
                <a:spcPct val="100000"/>
              </a:lnSpc>
              <a:spcBef>
                <a:spcPct val="20000"/>
              </a:spcBef>
              <a:buFont typeface="Arial" panose="020B0604020202020204" pitchFamily="34" charset="0"/>
              <a:buNone/>
              <a:defRPr/>
            </a:pPr>
            <a:r>
              <a:rPr lang="en-GB" sz="2000" dirty="0">
                <a:solidFill>
                  <a:schemeClr val="bg1"/>
                </a:solidFill>
              </a:rPr>
              <a:t>The special process is validated through defined controlled conditions but the process is not always followed correctly during normal production.</a:t>
            </a:r>
          </a:p>
          <a:p>
            <a:pPr marL="0" indent="0">
              <a:lnSpc>
                <a:spcPct val="100000"/>
              </a:lnSpc>
              <a:spcBef>
                <a:spcPct val="20000"/>
              </a:spcBef>
              <a:buFont typeface="Arial" panose="020B0604020202020204" pitchFamily="34" charset="0"/>
              <a:buNone/>
              <a:defRPr/>
            </a:pPr>
            <a:endParaRPr lang="en-GB" sz="2000" dirty="0">
              <a:solidFill>
                <a:schemeClr val="bg1"/>
              </a:solidFill>
            </a:endParaRPr>
          </a:p>
          <a:p>
            <a:pPr marL="0" indent="0">
              <a:lnSpc>
                <a:spcPct val="100000"/>
              </a:lnSpc>
              <a:spcBef>
                <a:spcPct val="20000"/>
              </a:spcBef>
              <a:buFont typeface="Arial" panose="020B0604020202020204" pitchFamily="34" charset="0"/>
              <a:buNone/>
              <a:defRPr/>
            </a:pPr>
            <a:r>
              <a:rPr lang="en-GB" sz="1600" dirty="0">
                <a:solidFill>
                  <a:schemeClr val="bg1"/>
                </a:solidFill>
              </a:rPr>
              <a:t>To fully understand the potential serious consequences of inadequate process control, refer to the additional reference information provided at the end of this slide pack.</a:t>
            </a:r>
          </a:p>
        </p:txBody>
      </p:sp>
      <p:sp>
        <p:nvSpPr>
          <p:cNvPr id="3" name="Title 2">
            <a:extLst>
              <a:ext uri="{FF2B5EF4-FFF2-40B4-BE49-F238E27FC236}">
                <a16:creationId xmlns:a16="http://schemas.microsoft.com/office/drawing/2014/main" id="{ECE62DAB-4BB2-D978-E81D-E0B55D760432}"/>
              </a:ext>
            </a:extLst>
          </p:cNvPr>
          <p:cNvSpPr txBox="1">
            <a:spLocks/>
          </p:cNvSpPr>
          <p:nvPr/>
        </p:nvSpPr>
        <p:spPr>
          <a:xfrm>
            <a:off x="0" y="0"/>
            <a:ext cx="12192000" cy="537455"/>
          </a:xfrm>
          <a:prstGeom prst="rect">
            <a:avLst/>
          </a:prstGeom>
          <a:solidFill>
            <a:srgbClr val="00206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3200" dirty="0">
                <a:solidFill>
                  <a:schemeClr val="bg1">
                    <a:lumMod val="95000"/>
                  </a:schemeClr>
                </a:solidFill>
                <a:latin typeface="Courier New" panose="02070309020205020404" pitchFamily="49" charset="0"/>
                <a:cs typeface="Courier New" panose="02070309020205020404" pitchFamily="49" charset="0"/>
              </a:rPr>
              <a:t>Understanding the Three Tiers of Failure</a:t>
            </a:r>
          </a:p>
        </p:txBody>
      </p:sp>
    </p:spTree>
    <p:extLst>
      <p:ext uri="{BB962C8B-B14F-4D97-AF65-F5344CB8AC3E}">
        <p14:creationId xmlns:p14="http://schemas.microsoft.com/office/powerpoint/2010/main" val="461746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5FC184-2ED2-9D2D-8B9E-9434727C077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BAA960D-54B6-E5C0-E8E3-DE99AC6DAFDE}"/>
              </a:ext>
            </a:extLst>
          </p:cNvPr>
          <p:cNvSpPr txBox="1">
            <a:spLocks/>
          </p:cNvSpPr>
          <p:nvPr/>
        </p:nvSpPr>
        <p:spPr>
          <a:xfrm>
            <a:off x="0" y="0"/>
            <a:ext cx="12192000" cy="537455"/>
          </a:xfrm>
          <a:prstGeom prst="rect">
            <a:avLst/>
          </a:prstGeom>
          <a:solidFill>
            <a:srgbClr val="00206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3200" dirty="0">
                <a:solidFill>
                  <a:schemeClr val="bg1">
                    <a:lumMod val="95000"/>
                  </a:schemeClr>
                </a:solidFill>
                <a:latin typeface="Courier New" panose="02070309020205020404" pitchFamily="49" charset="0"/>
                <a:cs typeface="Courier New" panose="02070309020205020404" pitchFamily="49" charset="0"/>
              </a:rPr>
              <a:t>Special Processes Table</a:t>
            </a:r>
          </a:p>
        </p:txBody>
      </p:sp>
      <p:graphicFrame>
        <p:nvGraphicFramePr>
          <p:cNvPr id="4" name="Table 3">
            <a:extLst>
              <a:ext uri="{FF2B5EF4-FFF2-40B4-BE49-F238E27FC236}">
                <a16:creationId xmlns:a16="http://schemas.microsoft.com/office/drawing/2014/main" id="{B2959712-4BB8-3968-8C2D-41156DDDF5A1}"/>
              </a:ext>
            </a:extLst>
          </p:cNvPr>
          <p:cNvGraphicFramePr>
            <a:graphicFrameLocks noGrp="1"/>
          </p:cNvGraphicFramePr>
          <p:nvPr>
            <p:extLst>
              <p:ext uri="{D42A27DB-BD31-4B8C-83A1-F6EECF244321}">
                <p14:modId xmlns:p14="http://schemas.microsoft.com/office/powerpoint/2010/main" val="1855496810"/>
              </p:ext>
            </p:extLst>
          </p:nvPr>
        </p:nvGraphicFramePr>
        <p:xfrm>
          <a:off x="424126" y="854644"/>
          <a:ext cx="7065886" cy="5277497"/>
        </p:xfrm>
        <a:graphic>
          <a:graphicData uri="http://schemas.openxmlformats.org/drawingml/2006/table">
            <a:tbl>
              <a:tblPr>
                <a:tableStyleId>{5C22544A-7EE6-4342-B048-85BDC9FD1C3A}</a:tableStyleId>
              </a:tblPr>
              <a:tblGrid>
                <a:gridCol w="2072188">
                  <a:extLst>
                    <a:ext uri="{9D8B030D-6E8A-4147-A177-3AD203B41FA5}">
                      <a16:colId xmlns:a16="http://schemas.microsoft.com/office/drawing/2014/main" val="2929513626"/>
                    </a:ext>
                  </a:extLst>
                </a:gridCol>
                <a:gridCol w="2466894">
                  <a:extLst>
                    <a:ext uri="{9D8B030D-6E8A-4147-A177-3AD203B41FA5}">
                      <a16:colId xmlns:a16="http://schemas.microsoft.com/office/drawing/2014/main" val="2113027884"/>
                    </a:ext>
                  </a:extLst>
                </a:gridCol>
                <a:gridCol w="2526804">
                  <a:extLst>
                    <a:ext uri="{9D8B030D-6E8A-4147-A177-3AD203B41FA5}">
                      <a16:colId xmlns:a16="http://schemas.microsoft.com/office/drawing/2014/main" val="1295178335"/>
                    </a:ext>
                  </a:extLst>
                </a:gridCol>
              </a:tblGrid>
              <a:tr h="199247">
                <a:tc gridSpan="3">
                  <a:txBody>
                    <a:bodyPr/>
                    <a:lstStyle/>
                    <a:p>
                      <a:pPr algn="ctr" fontAlgn="ctr"/>
                      <a:r>
                        <a:rPr lang="en-GB" sz="1050" b="1" u="none" strike="noStrike" dirty="0">
                          <a:solidFill>
                            <a:schemeClr val="bg1">
                              <a:lumMod val="95000"/>
                            </a:schemeClr>
                          </a:solidFill>
                          <a:effectLst/>
                          <a:latin typeface="+mn-lt"/>
                        </a:rPr>
                        <a:t>Aerospace, Space &amp; Defence Special Processes Incorporated in Manufacturing</a:t>
                      </a:r>
                      <a:endParaRPr lang="en-GB" sz="1050" b="1" i="0" u="none" strike="noStrike" dirty="0">
                        <a:solidFill>
                          <a:schemeClr val="bg1">
                            <a:lumMod val="95000"/>
                          </a:schemeClr>
                        </a:solidFill>
                        <a:effectLst/>
                        <a:latin typeface="+mn-lt"/>
                      </a:endParaRPr>
                    </a:p>
                  </a:txBody>
                  <a:tcPr marL="7978" marR="7978" marT="7978" marB="0" anchor="ctr">
                    <a:solidFill>
                      <a:schemeClr val="tx1"/>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787858324"/>
                  </a:ext>
                </a:extLst>
              </a:tr>
              <a:tr h="203372">
                <a:tc>
                  <a:txBody>
                    <a:bodyPr/>
                    <a:lstStyle/>
                    <a:p>
                      <a:pPr algn="ctr" fontAlgn="ctr"/>
                      <a:r>
                        <a:rPr lang="en-GB" sz="1050" b="1" u="none" strike="noStrike" dirty="0">
                          <a:solidFill>
                            <a:schemeClr val="bg1">
                              <a:lumMod val="95000"/>
                            </a:schemeClr>
                          </a:solidFill>
                          <a:effectLst/>
                          <a:latin typeface="+mn-lt"/>
                        </a:rPr>
                        <a:t>Welding</a:t>
                      </a:r>
                      <a:endParaRPr lang="en-GB" sz="1050" b="1" i="0" u="none" strike="noStrike" dirty="0">
                        <a:solidFill>
                          <a:schemeClr val="bg1">
                            <a:lumMod val="95000"/>
                          </a:schemeClr>
                        </a:solidFill>
                        <a:effectLst/>
                        <a:latin typeface="+mn-lt"/>
                      </a:endParaRPr>
                    </a:p>
                  </a:txBody>
                  <a:tcPr marL="7978" marR="7978" marT="7978" marB="0" anchor="ctr">
                    <a:solidFill>
                      <a:schemeClr val="tx2"/>
                    </a:solidFill>
                  </a:tcPr>
                </a:tc>
                <a:tc>
                  <a:txBody>
                    <a:bodyPr/>
                    <a:lstStyle/>
                    <a:p>
                      <a:pPr algn="ctr" fontAlgn="ctr"/>
                      <a:r>
                        <a:rPr lang="en-GB" sz="1050" b="1" u="none" strike="noStrike" dirty="0">
                          <a:solidFill>
                            <a:schemeClr val="bg1">
                              <a:lumMod val="95000"/>
                            </a:schemeClr>
                          </a:solidFill>
                          <a:effectLst/>
                          <a:latin typeface="+mn-lt"/>
                        </a:rPr>
                        <a:t>Chemical Processing</a:t>
                      </a:r>
                      <a:endParaRPr lang="en-GB" sz="1050" b="1" i="0" u="none" strike="noStrike" dirty="0">
                        <a:solidFill>
                          <a:schemeClr val="bg1">
                            <a:lumMod val="95000"/>
                          </a:schemeClr>
                        </a:solidFill>
                        <a:effectLst/>
                        <a:latin typeface="+mn-lt"/>
                      </a:endParaRPr>
                    </a:p>
                  </a:txBody>
                  <a:tcPr marL="7978" marR="7978" marT="7978" marB="0" anchor="ctr">
                    <a:solidFill>
                      <a:schemeClr val="tx2"/>
                    </a:solidFill>
                  </a:tcPr>
                </a:tc>
                <a:tc>
                  <a:txBody>
                    <a:bodyPr/>
                    <a:lstStyle/>
                    <a:p>
                      <a:pPr algn="ctr" fontAlgn="ctr"/>
                      <a:r>
                        <a:rPr lang="en-GB" sz="1050" b="1" u="none" strike="noStrike" dirty="0">
                          <a:solidFill>
                            <a:schemeClr val="bg1">
                              <a:lumMod val="95000"/>
                            </a:schemeClr>
                          </a:solidFill>
                          <a:effectLst/>
                          <a:latin typeface="+mn-lt"/>
                        </a:rPr>
                        <a:t>Electronics</a:t>
                      </a:r>
                      <a:endParaRPr lang="en-GB" sz="1050" b="1" i="0" u="none" strike="noStrike" dirty="0">
                        <a:solidFill>
                          <a:schemeClr val="bg1">
                            <a:lumMod val="95000"/>
                          </a:schemeClr>
                        </a:solidFill>
                        <a:effectLst/>
                        <a:latin typeface="+mn-lt"/>
                      </a:endParaRPr>
                    </a:p>
                  </a:txBody>
                  <a:tcPr marL="7978" marR="7978" marT="7978" marB="0" anchor="ctr">
                    <a:solidFill>
                      <a:schemeClr val="tx2"/>
                    </a:solidFill>
                  </a:tcPr>
                </a:tc>
                <a:extLst>
                  <a:ext uri="{0D108BD9-81ED-4DB2-BD59-A6C34878D82A}">
                    <a16:rowId xmlns:a16="http://schemas.microsoft.com/office/drawing/2014/main" val="3671551052"/>
                  </a:ext>
                </a:extLst>
              </a:tr>
              <a:tr h="658432">
                <a:tc>
                  <a:txBody>
                    <a:bodyPr/>
                    <a:lstStyle/>
                    <a:p>
                      <a:pPr algn="ctr" fontAlgn="ctr"/>
                      <a:r>
                        <a:rPr lang="en-GB" sz="900" u="none" strike="noStrike" dirty="0">
                          <a:solidFill>
                            <a:schemeClr val="bg1"/>
                          </a:solidFill>
                          <a:effectLst/>
                          <a:latin typeface="+mn-lt"/>
                        </a:rPr>
                        <a:t>Rotational Friction / Inertia Welding, Torch / Induction Brazing, Flash Welding &amp; Laser Welding, Electron Beam Welding, Resistance Welding, Fusion Welding &amp; Evaluation of Welds</a:t>
                      </a:r>
                      <a:endParaRPr lang="en-GB" sz="900" b="0" i="0" u="none" strike="noStrike" dirty="0">
                        <a:solidFill>
                          <a:schemeClr val="bg1"/>
                        </a:solidFill>
                        <a:effectLst/>
                        <a:latin typeface="+mn-lt"/>
                      </a:endParaRPr>
                    </a:p>
                  </a:txBody>
                  <a:tcPr marL="7978" marR="7978" marT="7978" marB="0" anchor="ctr">
                    <a:noFill/>
                  </a:tcPr>
                </a:tc>
                <a:tc>
                  <a:txBody>
                    <a:bodyPr/>
                    <a:lstStyle/>
                    <a:p>
                      <a:pPr algn="ctr" fontAlgn="ctr"/>
                      <a:r>
                        <a:rPr lang="en-GB" sz="900" u="none" strike="noStrike" dirty="0">
                          <a:solidFill>
                            <a:schemeClr val="bg1"/>
                          </a:solidFill>
                          <a:effectLst/>
                          <a:latin typeface="+mn-lt"/>
                        </a:rPr>
                        <a:t>Electroplating, Electroforming, Electroless Plating, Anodising, Chemical Conversion Coatings, Passivation, Painting &amp; Dry-Film, Surface Enhancement, Etching &amp; Chemical Cleaning</a:t>
                      </a:r>
                      <a:endParaRPr lang="en-GB" sz="900" b="0" i="0" u="none" strike="noStrike" dirty="0">
                        <a:solidFill>
                          <a:schemeClr val="bg1"/>
                        </a:solidFill>
                        <a:effectLst/>
                        <a:latin typeface="+mn-lt"/>
                      </a:endParaRPr>
                    </a:p>
                  </a:txBody>
                  <a:tcPr marL="7978" marR="7978" marT="7978" marB="0" anchor="ctr">
                    <a:noFill/>
                  </a:tcPr>
                </a:tc>
                <a:tc>
                  <a:txBody>
                    <a:bodyPr/>
                    <a:lstStyle/>
                    <a:p>
                      <a:pPr algn="ctr" fontAlgn="ctr"/>
                      <a:r>
                        <a:rPr lang="en-GB" sz="900" u="none" strike="noStrike" dirty="0">
                          <a:solidFill>
                            <a:schemeClr val="bg1"/>
                          </a:solidFill>
                          <a:effectLst/>
                          <a:latin typeface="+mn-lt"/>
                        </a:rPr>
                        <a:t>Printed Circuit Board (PCB) Manufacture, PCB Assembly (Incl. Soldering), Cable and Harness Assemblies, Conformal Coating, Battery Cell Manufacture &amp; Array Assemblies</a:t>
                      </a:r>
                      <a:endParaRPr lang="en-GB" sz="900" b="0" i="0" u="none" strike="noStrike" dirty="0">
                        <a:solidFill>
                          <a:schemeClr val="bg1"/>
                        </a:solidFill>
                        <a:effectLst/>
                        <a:latin typeface="+mn-lt"/>
                      </a:endParaRPr>
                    </a:p>
                  </a:txBody>
                  <a:tcPr marL="7978" marR="7978" marT="7978" marB="0" anchor="ctr">
                    <a:noFill/>
                  </a:tcPr>
                </a:tc>
                <a:extLst>
                  <a:ext uri="{0D108BD9-81ED-4DB2-BD59-A6C34878D82A}">
                    <a16:rowId xmlns:a16="http://schemas.microsoft.com/office/drawing/2014/main" val="2301550086"/>
                  </a:ext>
                </a:extLst>
              </a:tr>
              <a:tr h="199247">
                <a:tc>
                  <a:txBody>
                    <a:bodyPr/>
                    <a:lstStyle/>
                    <a:p>
                      <a:pPr algn="ctr" fontAlgn="ctr"/>
                      <a:r>
                        <a:rPr lang="en-GB" sz="1050" b="1" u="none" strike="noStrike" dirty="0">
                          <a:solidFill>
                            <a:schemeClr val="bg1">
                              <a:lumMod val="95000"/>
                            </a:schemeClr>
                          </a:solidFill>
                          <a:effectLst/>
                          <a:latin typeface="+mn-lt"/>
                        </a:rPr>
                        <a:t>Composites</a:t>
                      </a:r>
                      <a:endParaRPr lang="en-GB" sz="1050" b="1" i="0" u="none" strike="noStrike" dirty="0">
                        <a:solidFill>
                          <a:schemeClr val="bg1">
                            <a:lumMod val="95000"/>
                          </a:schemeClr>
                        </a:solidFill>
                        <a:effectLst/>
                        <a:latin typeface="+mn-lt"/>
                      </a:endParaRPr>
                    </a:p>
                  </a:txBody>
                  <a:tcPr marL="7978" marR="7978" marT="7978" marB="0" anchor="ctr">
                    <a:solidFill>
                      <a:schemeClr val="tx2"/>
                    </a:solidFill>
                  </a:tcPr>
                </a:tc>
                <a:tc>
                  <a:txBody>
                    <a:bodyPr/>
                    <a:lstStyle/>
                    <a:p>
                      <a:pPr algn="ctr" fontAlgn="ctr"/>
                      <a:r>
                        <a:rPr lang="en-GB" sz="1050" b="1" u="none" strike="noStrike" dirty="0">
                          <a:solidFill>
                            <a:schemeClr val="bg1">
                              <a:lumMod val="95000"/>
                            </a:schemeClr>
                          </a:solidFill>
                          <a:effectLst/>
                          <a:latin typeface="+mn-lt"/>
                        </a:rPr>
                        <a:t>Elastomer Seals</a:t>
                      </a:r>
                      <a:endParaRPr lang="en-GB" sz="1050" b="1" i="0" u="none" strike="noStrike" dirty="0">
                        <a:solidFill>
                          <a:schemeClr val="bg1">
                            <a:lumMod val="95000"/>
                          </a:schemeClr>
                        </a:solidFill>
                        <a:effectLst/>
                        <a:latin typeface="+mn-lt"/>
                      </a:endParaRPr>
                    </a:p>
                  </a:txBody>
                  <a:tcPr marL="7978" marR="7978" marT="7978" marB="0" anchor="ctr">
                    <a:solidFill>
                      <a:schemeClr val="tx2"/>
                    </a:solidFill>
                  </a:tcPr>
                </a:tc>
                <a:tc>
                  <a:txBody>
                    <a:bodyPr/>
                    <a:lstStyle/>
                    <a:p>
                      <a:pPr algn="ctr" fontAlgn="ctr"/>
                      <a:r>
                        <a:rPr lang="en-GB" sz="1050" b="1" u="none" strike="noStrike" dirty="0">
                          <a:solidFill>
                            <a:schemeClr val="bg1">
                              <a:lumMod val="95000"/>
                            </a:schemeClr>
                          </a:solidFill>
                          <a:effectLst/>
                          <a:latin typeface="+mn-lt"/>
                        </a:rPr>
                        <a:t>Heat Treatment</a:t>
                      </a:r>
                      <a:endParaRPr lang="en-GB" sz="1050" b="1" i="0" u="none" strike="noStrike" dirty="0">
                        <a:solidFill>
                          <a:schemeClr val="bg1">
                            <a:lumMod val="95000"/>
                          </a:schemeClr>
                        </a:solidFill>
                        <a:effectLst/>
                        <a:latin typeface="+mn-lt"/>
                      </a:endParaRPr>
                    </a:p>
                  </a:txBody>
                  <a:tcPr marL="7978" marR="7978" marT="7978" marB="0" anchor="ctr">
                    <a:solidFill>
                      <a:schemeClr val="tx2"/>
                    </a:solidFill>
                  </a:tcPr>
                </a:tc>
                <a:extLst>
                  <a:ext uri="{0D108BD9-81ED-4DB2-BD59-A6C34878D82A}">
                    <a16:rowId xmlns:a16="http://schemas.microsoft.com/office/drawing/2014/main" val="1922082661"/>
                  </a:ext>
                </a:extLst>
              </a:tr>
              <a:tr h="641705">
                <a:tc>
                  <a:txBody>
                    <a:bodyPr/>
                    <a:lstStyle/>
                    <a:p>
                      <a:pPr algn="ctr" fontAlgn="ctr"/>
                      <a:r>
                        <a:rPr lang="en-GB" sz="900" u="none" strike="noStrike" dirty="0">
                          <a:solidFill>
                            <a:schemeClr val="bg1"/>
                          </a:solidFill>
                          <a:effectLst/>
                          <a:latin typeface="+mn-lt"/>
                        </a:rPr>
                        <a:t>Prepreg, Adhesive Bonding, Resin Film Infusion (RFI), Metal Bonding, Core Processing, Liquid Resin Processing &amp; Compression Moulding</a:t>
                      </a:r>
                      <a:endParaRPr lang="en-GB" sz="900" b="0" i="0" u="none" strike="noStrike" dirty="0">
                        <a:solidFill>
                          <a:schemeClr val="bg1"/>
                        </a:solidFill>
                        <a:effectLst/>
                        <a:latin typeface="+mn-lt"/>
                      </a:endParaRPr>
                    </a:p>
                  </a:txBody>
                  <a:tcPr marL="7978" marR="7978" marT="7978" marB="0" anchor="ctr">
                    <a:noFill/>
                  </a:tcPr>
                </a:tc>
                <a:tc>
                  <a:txBody>
                    <a:bodyPr/>
                    <a:lstStyle/>
                    <a:p>
                      <a:pPr algn="ctr" fontAlgn="ctr"/>
                      <a:r>
                        <a:rPr lang="en-GB" sz="900" u="none" strike="noStrike" dirty="0">
                          <a:solidFill>
                            <a:schemeClr val="bg1"/>
                          </a:solidFill>
                          <a:effectLst/>
                          <a:latin typeface="+mn-lt"/>
                        </a:rPr>
                        <a:t>Plate Seals, Fabric / Textile Reinforced Seals, O-Rings  &amp; Moulded Shapes</a:t>
                      </a:r>
                      <a:endParaRPr lang="en-GB" sz="900" b="0" i="0" u="none" strike="noStrike" dirty="0">
                        <a:solidFill>
                          <a:schemeClr val="bg1"/>
                        </a:solidFill>
                        <a:effectLst/>
                        <a:latin typeface="+mn-lt"/>
                      </a:endParaRPr>
                    </a:p>
                  </a:txBody>
                  <a:tcPr marL="7978" marR="7978" marT="7978" marB="0" anchor="ctr">
                    <a:noFill/>
                  </a:tcPr>
                </a:tc>
                <a:tc>
                  <a:txBody>
                    <a:bodyPr/>
                    <a:lstStyle/>
                    <a:p>
                      <a:pPr algn="ctr" fontAlgn="ctr"/>
                      <a:r>
                        <a:rPr lang="en-GB" sz="900" u="none" strike="noStrike" dirty="0">
                          <a:solidFill>
                            <a:schemeClr val="bg1"/>
                          </a:solidFill>
                          <a:effectLst/>
                          <a:latin typeface="+mn-lt"/>
                        </a:rPr>
                        <a:t>Brazing, Aluminium Heat Treating, Carburizing, Nitriding, Hot Isostatic Pressing, Induction Hardening &amp; Sintering</a:t>
                      </a:r>
                      <a:endParaRPr lang="en-GB" sz="900" b="0" i="0" u="none" strike="noStrike" dirty="0">
                        <a:solidFill>
                          <a:schemeClr val="bg1"/>
                        </a:solidFill>
                        <a:effectLst/>
                        <a:latin typeface="+mn-lt"/>
                      </a:endParaRPr>
                    </a:p>
                  </a:txBody>
                  <a:tcPr marL="7978" marR="7978" marT="7978" marB="0" anchor="ctr">
                    <a:noFill/>
                  </a:tcPr>
                </a:tc>
                <a:extLst>
                  <a:ext uri="{0D108BD9-81ED-4DB2-BD59-A6C34878D82A}">
                    <a16:rowId xmlns:a16="http://schemas.microsoft.com/office/drawing/2014/main" val="2063102393"/>
                  </a:ext>
                </a:extLst>
              </a:tr>
              <a:tr h="229135">
                <a:tc>
                  <a:txBody>
                    <a:bodyPr/>
                    <a:lstStyle/>
                    <a:p>
                      <a:pPr algn="ctr" fontAlgn="ctr"/>
                      <a:r>
                        <a:rPr lang="en-GB" sz="1050" b="1" u="none" strike="noStrike" dirty="0">
                          <a:solidFill>
                            <a:schemeClr val="bg1">
                              <a:lumMod val="95000"/>
                            </a:schemeClr>
                          </a:solidFill>
                          <a:effectLst/>
                          <a:latin typeface="+mn-lt"/>
                        </a:rPr>
                        <a:t>Materials Testing &amp; Inspection</a:t>
                      </a:r>
                      <a:endParaRPr lang="en-GB" sz="1050" b="1" i="0" u="none" strike="noStrike" dirty="0">
                        <a:solidFill>
                          <a:schemeClr val="bg1">
                            <a:lumMod val="95000"/>
                          </a:schemeClr>
                        </a:solidFill>
                        <a:effectLst/>
                        <a:latin typeface="+mn-lt"/>
                      </a:endParaRPr>
                    </a:p>
                  </a:txBody>
                  <a:tcPr marL="7978" marR="7978" marT="7978" marB="0" anchor="ctr">
                    <a:solidFill>
                      <a:schemeClr val="tx2"/>
                    </a:solidFill>
                  </a:tcPr>
                </a:tc>
                <a:tc>
                  <a:txBody>
                    <a:bodyPr/>
                    <a:lstStyle/>
                    <a:p>
                      <a:pPr algn="ctr" fontAlgn="ctr"/>
                      <a:r>
                        <a:rPr lang="en-GB" sz="1050" b="1" u="none" strike="noStrike" dirty="0">
                          <a:solidFill>
                            <a:schemeClr val="bg1">
                              <a:lumMod val="95000"/>
                            </a:schemeClr>
                          </a:solidFill>
                          <a:effectLst/>
                          <a:latin typeface="+mn-lt"/>
                        </a:rPr>
                        <a:t>Nonconventional Machining</a:t>
                      </a:r>
                      <a:endParaRPr lang="en-GB" sz="1050" b="1" i="0" u="none" strike="noStrike" dirty="0">
                        <a:solidFill>
                          <a:schemeClr val="bg1">
                            <a:lumMod val="95000"/>
                          </a:schemeClr>
                        </a:solidFill>
                        <a:effectLst/>
                        <a:latin typeface="+mn-lt"/>
                      </a:endParaRPr>
                    </a:p>
                  </a:txBody>
                  <a:tcPr marL="7978" marR="7978" marT="7978" marB="0" anchor="ctr">
                    <a:solidFill>
                      <a:schemeClr val="tx2"/>
                    </a:solidFill>
                  </a:tcPr>
                </a:tc>
                <a:tc>
                  <a:txBody>
                    <a:bodyPr/>
                    <a:lstStyle/>
                    <a:p>
                      <a:pPr algn="ctr" fontAlgn="ctr"/>
                      <a:r>
                        <a:rPr lang="en-GB" sz="1050" b="1" u="none" strike="noStrike" dirty="0">
                          <a:solidFill>
                            <a:schemeClr val="bg1">
                              <a:lumMod val="95000"/>
                            </a:schemeClr>
                          </a:solidFill>
                          <a:effectLst/>
                          <a:latin typeface="+mn-lt"/>
                        </a:rPr>
                        <a:t>Non-destructive Testing</a:t>
                      </a:r>
                      <a:endParaRPr lang="en-GB" sz="1050" b="1" i="0" u="none" strike="noStrike" dirty="0">
                        <a:solidFill>
                          <a:schemeClr val="bg1">
                            <a:lumMod val="95000"/>
                          </a:schemeClr>
                        </a:solidFill>
                        <a:effectLst/>
                        <a:latin typeface="+mn-lt"/>
                      </a:endParaRPr>
                    </a:p>
                  </a:txBody>
                  <a:tcPr marL="7978" marR="7978" marT="7978" marB="0" anchor="ctr">
                    <a:solidFill>
                      <a:schemeClr val="tx2"/>
                    </a:solidFill>
                  </a:tcPr>
                </a:tc>
                <a:extLst>
                  <a:ext uri="{0D108BD9-81ED-4DB2-BD59-A6C34878D82A}">
                    <a16:rowId xmlns:a16="http://schemas.microsoft.com/office/drawing/2014/main" val="3354716962"/>
                  </a:ext>
                </a:extLst>
              </a:tr>
              <a:tr h="696766">
                <a:tc>
                  <a:txBody>
                    <a:bodyPr/>
                    <a:lstStyle/>
                    <a:p>
                      <a:pPr algn="ctr" fontAlgn="ctr"/>
                      <a:r>
                        <a:rPr lang="en-GB" sz="900" u="none" strike="noStrike" dirty="0">
                          <a:solidFill>
                            <a:schemeClr val="bg1"/>
                          </a:solidFill>
                          <a:effectLst/>
                          <a:latin typeface="+mn-lt"/>
                        </a:rPr>
                        <a:t>Chemical Analysis, Mechanical Testing, Metallography, Micro Indentation Hardness Testing, Corrosion Testing, Fastener Testing, Physical Testing, Thermal Testing &amp; Coordinate Measuring Machines (CMM)</a:t>
                      </a:r>
                      <a:endParaRPr lang="en-GB" sz="900" b="0" i="0" u="none" strike="noStrike" dirty="0">
                        <a:solidFill>
                          <a:schemeClr val="bg1"/>
                        </a:solidFill>
                        <a:effectLst/>
                        <a:latin typeface="+mn-lt"/>
                      </a:endParaRPr>
                    </a:p>
                  </a:txBody>
                  <a:tcPr marL="7978" marR="7978" marT="7978" marB="0" anchor="ctr">
                    <a:noFill/>
                  </a:tcPr>
                </a:tc>
                <a:tc>
                  <a:txBody>
                    <a:bodyPr/>
                    <a:lstStyle/>
                    <a:p>
                      <a:pPr algn="ctr" fontAlgn="ctr"/>
                      <a:r>
                        <a:rPr lang="en-GB" sz="900" u="none" strike="noStrike" dirty="0">
                          <a:solidFill>
                            <a:schemeClr val="bg1"/>
                          </a:solidFill>
                          <a:effectLst/>
                          <a:latin typeface="+mn-lt"/>
                        </a:rPr>
                        <a:t>Electrochemical Machining, Electrochemical Grinding, Electrical Discharge Machining, Laser Beam Machining, Laser Part Marking &amp; Spark Erosion Grinding</a:t>
                      </a:r>
                      <a:endParaRPr lang="en-GB" sz="900" b="0" i="0" u="none" strike="noStrike" dirty="0">
                        <a:solidFill>
                          <a:schemeClr val="bg1"/>
                        </a:solidFill>
                        <a:effectLst/>
                        <a:latin typeface="+mn-lt"/>
                      </a:endParaRPr>
                    </a:p>
                  </a:txBody>
                  <a:tcPr marL="7978" marR="7978" marT="7978" marB="0" anchor="ctr">
                    <a:noFill/>
                  </a:tcPr>
                </a:tc>
                <a:tc>
                  <a:txBody>
                    <a:bodyPr/>
                    <a:lstStyle/>
                    <a:p>
                      <a:pPr algn="ctr" fontAlgn="ctr"/>
                      <a:r>
                        <a:rPr lang="en-GB" sz="900" u="none" strike="noStrike" dirty="0">
                          <a:solidFill>
                            <a:schemeClr val="bg1"/>
                          </a:solidFill>
                          <a:effectLst/>
                          <a:latin typeface="+mn-lt"/>
                        </a:rPr>
                        <a:t>Penetrant Flaw Detect, Anodise Flaw Detect, Magnetic Particle Inspection, Ultrasonic Testing, Radiographic Inspection Testing &amp; Eddy Current Inspection Testing</a:t>
                      </a:r>
                      <a:endParaRPr lang="en-GB" sz="900" b="0" i="0" u="none" strike="noStrike" dirty="0">
                        <a:solidFill>
                          <a:schemeClr val="bg1"/>
                        </a:solidFill>
                        <a:effectLst/>
                        <a:latin typeface="+mn-lt"/>
                      </a:endParaRPr>
                    </a:p>
                  </a:txBody>
                  <a:tcPr marL="7978" marR="7978" marT="7978" marB="0" anchor="ctr">
                    <a:noFill/>
                  </a:tcPr>
                </a:tc>
                <a:extLst>
                  <a:ext uri="{0D108BD9-81ED-4DB2-BD59-A6C34878D82A}">
                    <a16:rowId xmlns:a16="http://schemas.microsoft.com/office/drawing/2014/main" val="2223937325"/>
                  </a:ext>
                </a:extLst>
              </a:tr>
              <a:tr h="199247">
                <a:tc gridSpan="3">
                  <a:txBody>
                    <a:bodyPr/>
                    <a:lstStyle/>
                    <a:p>
                      <a:pPr algn="ctr" fontAlgn="ctr"/>
                      <a:r>
                        <a:rPr lang="en-GB" sz="1050" b="1" u="none" strike="noStrike" dirty="0">
                          <a:solidFill>
                            <a:schemeClr val="bg1"/>
                          </a:solidFill>
                          <a:effectLst/>
                          <a:latin typeface="+mn-lt"/>
                        </a:rPr>
                        <a:t>Additive Manufacturing</a:t>
                      </a:r>
                      <a:endParaRPr lang="en-GB" sz="1050" b="1" i="0" u="none" strike="noStrike" dirty="0">
                        <a:solidFill>
                          <a:schemeClr val="bg1"/>
                        </a:solidFill>
                        <a:effectLst/>
                        <a:latin typeface="+mn-lt"/>
                      </a:endParaRPr>
                    </a:p>
                  </a:txBody>
                  <a:tcPr marL="7978" marR="7978" marT="7978" marB="0" anchor="ctr">
                    <a:solidFill>
                      <a:schemeClr val="tx1"/>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593921287"/>
                  </a:ext>
                </a:extLst>
              </a:tr>
              <a:tr h="199247">
                <a:tc>
                  <a:txBody>
                    <a:bodyPr/>
                    <a:lstStyle/>
                    <a:p>
                      <a:pPr algn="ctr" fontAlgn="ctr"/>
                      <a:r>
                        <a:rPr lang="en-GB" sz="1050" b="1" u="none" strike="noStrike" dirty="0">
                          <a:solidFill>
                            <a:schemeClr val="bg1">
                              <a:lumMod val="95000"/>
                            </a:schemeClr>
                          </a:solidFill>
                          <a:effectLst/>
                          <a:latin typeface="+mn-lt"/>
                        </a:rPr>
                        <a:t>Directed Energy Deposition (DED)</a:t>
                      </a:r>
                      <a:endParaRPr lang="en-GB" sz="1050" b="1" i="0" u="none" strike="noStrike" dirty="0">
                        <a:solidFill>
                          <a:schemeClr val="bg1">
                            <a:lumMod val="95000"/>
                          </a:schemeClr>
                        </a:solidFill>
                        <a:effectLst/>
                        <a:latin typeface="+mn-lt"/>
                      </a:endParaRPr>
                    </a:p>
                  </a:txBody>
                  <a:tcPr marL="7978" marR="7978" marT="7978" marB="0" anchor="ctr">
                    <a:solidFill>
                      <a:schemeClr val="tx2"/>
                    </a:solidFill>
                  </a:tcPr>
                </a:tc>
                <a:tc>
                  <a:txBody>
                    <a:bodyPr/>
                    <a:lstStyle/>
                    <a:p>
                      <a:pPr algn="ctr" fontAlgn="ctr"/>
                      <a:r>
                        <a:rPr lang="en-GB" sz="1050" b="1" u="none" strike="noStrike" dirty="0">
                          <a:solidFill>
                            <a:schemeClr val="bg1">
                              <a:lumMod val="95000"/>
                            </a:schemeClr>
                          </a:solidFill>
                          <a:effectLst/>
                          <a:latin typeface="+mn-lt"/>
                        </a:rPr>
                        <a:t>Powder Bed Fusion (PBF)</a:t>
                      </a:r>
                      <a:endParaRPr lang="en-GB" sz="1050" b="1" i="0" u="none" strike="noStrike" dirty="0">
                        <a:solidFill>
                          <a:schemeClr val="bg1">
                            <a:lumMod val="95000"/>
                          </a:schemeClr>
                        </a:solidFill>
                        <a:effectLst/>
                        <a:latin typeface="+mn-lt"/>
                      </a:endParaRPr>
                    </a:p>
                  </a:txBody>
                  <a:tcPr marL="7978" marR="7978" marT="7978" marB="0" anchor="ctr">
                    <a:solidFill>
                      <a:schemeClr val="tx2"/>
                    </a:solidFill>
                  </a:tcPr>
                </a:tc>
                <a:tc>
                  <a:txBody>
                    <a:bodyPr/>
                    <a:lstStyle/>
                    <a:p>
                      <a:pPr algn="ctr" fontAlgn="ctr"/>
                      <a:r>
                        <a:rPr lang="en-GB" sz="1050" b="1" u="none" strike="noStrike" dirty="0">
                          <a:solidFill>
                            <a:schemeClr val="bg1">
                              <a:lumMod val="95000"/>
                            </a:schemeClr>
                          </a:solidFill>
                          <a:effectLst/>
                          <a:latin typeface="+mn-lt"/>
                        </a:rPr>
                        <a:t>Sheet Lamination (SHL)</a:t>
                      </a:r>
                      <a:endParaRPr lang="en-GB" sz="1050" b="1" i="0" u="none" strike="noStrike" dirty="0">
                        <a:solidFill>
                          <a:schemeClr val="bg1">
                            <a:lumMod val="95000"/>
                          </a:schemeClr>
                        </a:solidFill>
                        <a:effectLst/>
                        <a:latin typeface="+mn-lt"/>
                      </a:endParaRPr>
                    </a:p>
                  </a:txBody>
                  <a:tcPr marL="7978" marR="7978" marT="7978" marB="0" anchor="ctr">
                    <a:solidFill>
                      <a:schemeClr val="tx2"/>
                    </a:solidFill>
                  </a:tcPr>
                </a:tc>
                <a:extLst>
                  <a:ext uri="{0D108BD9-81ED-4DB2-BD59-A6C34878D82A}">
                    <a16:rowId xmlns:a16="http://schemas.microsoft.com/office/drawing/2014/main" val="3964715016"/>
                  </a:ext>
                </a:extLst>
              </a:tr>
              <a:tr h="674022">
                <a:tc>
                  <a:txBody>
                    <a:bodyPr/>
                    <a:lstStyle/>
                    <a:p>
                      <a:pPr algn="ctr" fontAlgn="ctr"/>
                      <a:r>
                        <a:rPr lang="en-GB" sz="900" u="none" strike="noStrike" dirty="0">
                          <a:solidFill>
                            <a:schemeClr val="bg1"/>
                          </a:solidFill>
                          <a:effectLst/>
                          <a:latin typeface="+mn-lt"/>
                        </a:rPr>
                        <a:t>Laser Engineered Net Shaping (LENS), Electron Beam Additive Manufacturing (EBAM), Wire Arc Additive Manufacturing (WAAM)</a:t>
                      </a:r>
                      <a:endParaRPr lang="en-GB" sz="900" b="0" i="0" u="none" strike="noStrike" dirty="0">
                        <a:solidFill>
                          <a:schemeClr val="bg1"/>
                        </a:solidFill>
                        <a:effectLst/>
                        <a:latin typeface="+mn-lt"/>
                      </a:endParaRPr>
                    </a:p>
                  </a:txBody>
                  <a:tcPr marL="7978" marR="7978" marT="7978" marB="0" anchor="ctr">
                    <a:noFill/>
                  </a:tcPr>
                </a:tc>
                <a:tc>
                  <a:txBody>
                    <a:bodyPr/>
                    <a:lstStyle/>
                    <a:p>
                      <a:pPr algn="ctr" fontAlgn="ctr"/>
                      <a:r>
                        <a:rPr lang="en-GB" sz="900" u="none" strike="noStrike" dirty="0">
                          <a:solidFill>
                            <a:schemeClr val="bg1"/>
                          </a:solidFill>
                          <a:effectLst/>
                          <a:latin typeface="+mn-lt"/>
                        </a:rPr>
                        <a:t>Selective laser sintering (SLS), Selective laser melting (SLM), Direct metal laser sintering (DMLS), Electron beam melting (EBM), Selective heat sintering (SHS) &amp; High-speed sintering (HSS)</a:t>
                      </a:r>
                      <a:endParaRPr lang="en-GB" sz="900" b="0" i="0" u="none" strike="noStrike" dirty="0">
                        <a:solidFill>
                          <a:schemeClr val="bg1"/>
                        </a:solidFill>
                        <a:effectLst/>
                        <a:latin typeface="+mn-lt"/>
                      </a:endParaRPr>
                    </a:p>
                  </a:txBody>
                  <a:tcPr marL="7978" marR="7978" marT="7978" marB="0" anchor="ctr">
                    <a:noFill/>
                  </a:tcPr>
                </a:tc>
                <a:tc>
                  <a:txBody>
                    <a:bodyPr/>
                    <a:lstStyle/>
                    <a:p>
                      <a:pPr algn="ctr" fontAlgn="ctr"/>
                      <a:r>
                        <a:rPr lang="en-GB" sz="900" u="none" strike="noStrike" dirty="0">
                          <a:solidFill>
                            <a:schemeClr val="bg1"/>
                          </a:solidFill>
                          <a:effectLst/>
                          <a:latin typeface="+mn-lt"/>
                        </a:rPr>
                        <a:t>Laminated object manufacturing (LOM), Selective lamination composite object manufacturing (SLCOM), Plastic sheet lamination (PSL), Computer-aided manufacturing of laminated engineering materials (CAM-LEM), Selective deposition lamination (SDL), Composite-based additive manufacturing (CBAM) &amp; Composite </a:t>
                      </a:r>
                      <a:r>
                        <a:rPr lang="en-GB" sz="900" u="none" strike="noStrike" dirty="0" err="1">
                          <a:solidFill>
                            <a:schemeClr val="bg1"/>
                          </a:solidFill>
                          <a:effectLst/>
                          <a:latin typeface="+mn-lt"/>
                        </a:rPr>
                        <a:t>fiber</a:t>
                      </a:r>
                      <a:r>
                        <a:rPr lang="en-GB" sz="900" u="none" strike="noStrike" dirty="0">
                          <a:solidFill>
                            <a:schemeClr val="bg1"/>
                          </a:solidFill>
                          <a:effectLst/>
                          <a:latin typeface="+mn-lt"/>
                        </a:rPr>
                        <a:t> (SLCOM)</a:t>
                      </a:r>
                      <a:endParaRPr lang="en-GB" sz="900" b="0" i="0" u="none" strike="noStrike" dirty="0">
                        <a:solidFill>
                          <a:schemeClr val="bg1"/>
                        </a:solidFill>
                        <a:effectLst/>
                        <a:latin typeface="+mn-lt"/>
                      </a:endParaRPr>
                    </a:p>
                  </a:txBody>
                  <a:tcPr marL="7978" marR="7978" marT="7978" marB="0" anchor="ctr">
                    <a:noFill/>
                  </a:tcPr>
                </a:tc>
                <a:extLst>
                  <a:ext uri="{0D108BD9-81ED-4DB2-BD59-A6C34878D82A}">
                    <a16:rowId xmlns:a16="http://schemas.microsoft.com/office/drawing/2014/main" val="1209680249"/>
                  </a:ext>
                </a:extLst>
              </a:tr>
              <a:tr h="199247">
                <a:tc>
                  <a:txBody>
                    <a:bodyPr/>
                    <a:lstStyle/>
                    <a:p>
                      <a:pPr algn="ctr" fontAlgn="ctr"/>
                      <a:r>
                        <a:rPr lang="en-GB" sz="1050" b="1" u="none" strike="noStrike" dirty="0">
                          <a:solidFill>
                            <a:schemeClr val="bg1">
                              <a:lumMod val="95000"/>
                            </a:schemeClr>
                          </a:solidFill>
                          <a:effectLst/>
                          <a:latin typeface="+mn-lt"/>
                        </a:rPr>
                        <a:t>Material Extrusion (MEX)</a:t>
                      </a:r>
                      <a:endParaRPr lang="en-GB" sz="1050" b="1" i="0" u="none" strike="noStrike" dirty="0">
                        <a:solidFill>
                          <a:schemeClr val="bg1">
                            <a:lumMod val="95000"/>
                          </a:schemeClr>
                        </a:solidFill>
                        <a:effectLst/>
                        <a:latin typeface="+mn-lt"/>
                      </a:endParaRPr>
                    </a:p>
                  </a:txBody>
                  <a:tcPr marL="7978" marR="7978" marT="7978" marB="0" anchor="ctr">
                    <a:solidFill>
                      <a:schemeClr val="tx2"/>
                    </a:solidFill>
                  </a:tcPr>
                </a:tc>
                <a:tc>
                  <a:txBody>
                    <a:bodyPr/>
                    <a:lstStyle/>
                    <a:p>
                      <a:pPr algn="ctr" fontAlgn="ctr"/>
                      <a:r>
                        <a:rPr lang="nb-NO" sz="1050" b="1" u="none" strike="noStrike" dirty="0">
                          <a:solidFill>
                            <a:schemeClr val="bg1">
                              <a:lumMod val="95000"/>
                            </a:schemeClr>
                          </a:solidFill>
                          <a:effectLst/>
                          <a:latin typeface="+mn-lt"/>
                        </a:rPr>
                        <a:t>Material Jetting (MJT) &amp; Binder Jetting (BJT)</a:t>
                      </a:r>
                      <a:endParaRPr lang="nb-NO" sz="1050" b="1" i="0" u="none" strike="noStrike" dirty="0">
                        <a:solidFill>
                          <a:schemeClr val="bg1">
                            <a:lumMod val="95000"/>
                          </a:schemeClr>
                        </a:solidFill>
                        <a:effectLst/>
                        <a:latin typeface="+mn-lt"/>
                      </a:endParaRPr>
                    </a:p>
                  </a:txBody>
                  <a:tcPr marL="7978" marR="7978" marT="7978" marB="0" anchor="ctr">
                    <a:solidFill>
                      <a:schemeClr val="tx2"/>
                    </a:solidFill>
                  </a:tcPr>
                </a:tc>
                <a:tc>
                  <a:txBody>
                    <a:bodyPr/>
                    <a:lstStyle/>
                    <a:p>
                      <a:pPr algn="ctr" fontAlgn="ctr"/>
                      <a:r>
                        <a:rPr lang="en-GB" sz="1050" b="1" u="none" strike="noStrike" dirty="0">
                          <a:solidFill>
                            <a:schemeClr val="bg1">
                              <a:lumMod val="95000"/>
                            </a:schemeClr>
                          </a:solidFill>
                          <a:effectLst/>
                          <a:latin typeface="+mn-lt"/>
                        </a:rPr>
                        <a:t>Vat Photopolymerization (VPP)</a:t>
                      </a:r>
                      <a:endParaRPr lang="en-GB" sz="1050" b="1" i="0" u="none" strike="noStrike" dirty="0">
                        <a:solidFill>
                          <a:schemeClr val="bg1">
                            <a:lumMod val="95000"/>
                          </a:schemeClr>
                        </a:solidFill>
                        <a:effectLst/>
                        <a:latin typeface="+mn-lt"/>
                      </a:endParaRPr>
                    </a:p>
                  </a:txBody>
                  <a:tcPr marL="7978" marR="7978" marT="7978" marB="0" anchor="ctr">
                    <a:solidFill>
                      <a:schemeClr val="tx2"/>
                    </a:solidFill>
                  </a:tcPr>
                </a:tc>
                <a:extLst>
                  <a:ext uri="{0D108BD9-81ED-4DB2-BD59-A6C34878D82A}">
                    <a16:rowId xmlns:a16="http://schemas.microsoft.com/office/drawing/2014/main" val="1519531846"/>
                  </a:ext>
                </a:extLst>
              </a:tr>
              <a:tr h="448305">
                <a:tc>
                  <a:txBody>
                    <a:bodyPr/>
                    <a:lstStyle/>
                    <a:p>
                      <a:pPr algn="ctr" fontAlgn="ctr"/>
                      <a:r>
                        <a:rPr lang="en-GB" sz="900" u="none" strike="noStrike" dirty="0">
                          <a:solidFill>
                            <a:schemeClr val="bg1"/>
                          </a:solidFill>
                          <a:effectLst/>
                          <a:latin typeface="+mn-lt"/>
                        </a:rPr>
                        <a:t>Fused deposition </a:t>
                      </a:r>
                      <a:r>
                        <a:rPr lang="en-GB" sz="900" u="none" strike="noStrike" dirty="0" err="1">
                          <a:solidFill>
                            <a:schemeClr val="bg1"/>
                          </a:solidFill>
                          <a:effectLst/>
                          <a:latin typeface="+mn-lt"/>
                        </a:rPr>
                        <a:t>modeling</a:t>
                      </a:r>
                      <a:r>
                        <a:rPr lang="en-GB" sz="900" u="none" strike="noStrike" dirty="0">
                          <a:solidFill>
                            <a:schemeClr val="bg1"/>
                          </a:solidFill>
                          <a:effectLst/>
                          <a:latin typeface="+mn-lt"/>
                        </a:rPr>
                        <a:t> (FDM) &amp; Fused filament fabrication (FFF)</a:t>
                      </a:r>
                      <a:endParaRPr lang="en-GB" sz="900" b="0" i="0" u="none" strike="noStrike" dirty="0">
                        <a:solidFill>
                          <a:schemeClr val="bg1"/>
                        </a:solidFill>
                        <a:effectLst/>
                        <a:latin typeface="+mn-lt"/>
                      </a:endParaRPr>
                    </a:p>
                  </a:txBody>
                  <a:tcPr marL="7978" marR="7978" marT="7978" marB="0" anchor="ctr">
                    <a:noFill/>
                  </a:tcPr>
                </a:tc>
                <a:tc>
                  <a:txBody>
                    <a:bodyPr/>
                    <a:lstStyle/>
                    <a:p>
                      <a:pPr algn="ctr" fontAlgn="ctr"/>
                      <a:r>
                        <a:rPr lang="fr-FR" sz="900" u="none" strike="noStrike" dirty="0">
                          <a:solidFill>
                            <a:schemeClr val="bg1"/>
                          </a:solidFill>
                          <a:effectLst/>
                          <a:latin typeface="+mn-lt"/>
                        </a:rPr>
                        <a:t>PolyJet, Nanoparticle jetting (NPJ), Drop on demand (DOD) </a:t>
                      </a:r>
                      <a:endParaRPr lang="fr-FR" sz="900" b="0" i="0" u="none" strike="noStrike" dirty="0">
                        <a:solidFill>
                          <a:schemeClr val="bg1"/>
                        </a:solidFill>
                        <a:effectLst/>
                        <a:latin typeface="+mn-lt"/>
                      </a:endParaRPr>
                    </a:p>
                  </a:txBody>
                  <a:tcPr marL="7978" marR="7978" marT="7978" marB="0" anchor="ctr">
                    <a:noFill/>
                  </a:tcPr>
                </a:tc>
                <a:tc>
                  <a:txBody>
                    <a:bodyPr/>
                    <a:lstStyle/>
                    <a:p>
                      <a:pPr algn="ctr" fontAlgn="ctr"/>
                      <a:r>
                        <a:rPr lang="en-GB" sz="900" u="none" strike="noStrike" dirty="0">
                          <a:solidFill>
                            <a:schemeClr val="bg1"/>
                          </a:solidFill>
                          <a:effectLst/>
                          <a:latin typeface="+mn-lt"/>
                        </a:rPr>
                        <a:t>Stereolithography (SLA), Digital light processing (DLP) &amp; Continuous digital light processing (CLIP)</a:t>
                      </a:r>
                      <a:endParaRPr lang="en-GB" sz="900" b="0" i="0" u="none" strike="noStrike" dirty="0">
                        <a:solidFill>
                          <a:schemeClr val="bg1"/>
                        </a:solidFill>
                        <a:effectLst/>
                        <a:latin typeface="+mn-lt"/>
                      </a:endParaRPr>
                    </a:p>
                  </a:txBody>
                  <a:tcPr marL="7978" marR="7978" marT="7978" marB="0" anchor="ctr">
                    <a:noFill/>
                  </a:tcPr>
                </a:tc>
                <a:extLst>
                  <a:ext uri="{0D108BD9-81ED-4DB2-BD59-A6C34878D82A}">
                    <a16:rowId xmlns:a16="http://schemas.microsoft.com/office/drawing/2014/main" val="3684992954"/>
                  </a:ext>
                </a:extLst>
              </a:tr>
            </a:tbl>
          </a:graphicData>
        </a:graphic>
      </p:graphicFrame>
      <p:pic>
        <p:nvPicPr>
          <p:cNvPr id="7" name="Picture 6">
            <a:extLst>
              <a:ext uri="{FF2B5EF4-FFF2-40B4-BE49-F238E27FC236}">
                <a16:creationId xmlns:a16="http://schemas.microsoft.com/office/drawing/2014/main" id="{65041835-6B06-730E-C0A4-9982B1DAFEB6}"/>
              </a:ext>
            </a:extLst>
          </p:cNvPr>
          <p:cNvPicPr>
            <a:picLocks noChangeAspect="1"/>
          </p:cNvPicPr>
          <p:nvPr/>
        </p:nvPicPr>
        <p:blipFill>
          <a:blip r:embed="rId2">
            <a:lum bright="70000" contrast="-70000"/>
          </a:blip>
          <a:stretch>
            <a:fillRect/>
          </a:stretch>
        </p:blipFill>
        <p:spPr>
          <a:xfrm>
            <a:off x="7597588" y="1256463"/>
            <a:ext cx="4256522" cy="4073755"/>
          </a:xfrm>
          <a:prstGeom prst="rect">
            <a:avLst/>
          </a:prstGeom>
        </p:spPr>
      </p:pic>
    </p:spTree>
    <p:extLst>
      <p:ext uri="{BB962C8B-B14F-4D97-AF65-F5344CB8AC3E}">
        <p14:creationId xmlns:p14="http://schemas.microsoft.com/office/powerpoint/2010/main" val="1266806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789E7B-7877-40BE-6CAB-DA30073A9E6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9076C7B-2F55-4CB1-55BE-0F877C1DD390}"/>
              </a:ext>
            </a:extLst>
          </p:cNvPr>
          <p:cNvSpPr txBox="1">
            <a:spLocks/>
          </p:cNvSpPr>
          <p:nvPr/>
        </p:nvSpPr>
        <p:spPr>
          <a:xfrm>
            <a:off x="0" y="0"/>
            <a:ext cx="12192000" cy="537455"/>
          </a:xfrm>
          <a:prstGeom prst="rect">
            <a:avLst/>
          </a:prstGeom>
          <a:solidFill>
            <a:srgbClr val="00206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3200" dirty="0">
                <a:solidFill>
                  <a:schemeClr val="bg1">
                    <a:lumMod val="95000"/>
                  </a:schemeClr>
                </a:solidFill>
                <a:latin typeface="Courier New" panose="02070309020205020404" pitchFamily="49" charset="0"/>
                <a:cs typeface="Courier New" panose="02070309020205020404" pitchFamily="49" charset="0"/>
              </a:rPr>
              <a:t>Special Processes Specifications &amp; Standards</a:t>
            </a:r>
          </a:p>
        </p:txBody>
      </p:sp>
      <p:graphicFrame>
        <p:nvGraphicFramePr>
          <p:cNvPr id="2" name="Table 1">
            <a:extLst>
              <a:ext uri="{FF2B5EF4-FFF2-40B4-BE49-F238E27FC236}">
                <a16:creationId xmlns:a16="http://schemas.microsoft.com/office/drawing/2014/main" id="{39E60A3F-9704-55B0-69CA-05BC185A6A9D}"/>
              </a:ext>
            </a:extLst>
          </p:cNvPr>
          <p:cNvGraphicFramePr>
            <a:graphicFrameLocks noGrp="1"/>
          </p:cNvGraphicFramePr>
          <p:nvPr>
            <p:extLst>
              <p:ext uri="{D42A27DB-BD31-4B8C-83A1-F6EECF244321}">
                <p14:modId xmlns:p14="http://schemas.microsoft.com/office/powerpoint/2010/main" val="70609380"/>
              </p:ext>
            </p:extLst>
          </p:nvPr>
        </p:nvGraphicFramePr>
        <p:xfrm>
          <a:off x="556890" y="1794424"/>
          <a:ext cx="8401481" cy="3554471"/>
        </p:xfrm>
        <a:graphic>
          <a:graphicData uri="http://schemas.openxmlformats.org/drawingml/2006/table">
            <a:tbl>
              <a:tblPr firstRow="1" firstCol="1" bandRow="1"/>
              <a:tblGrid>
                <a:gridCol w="2989160">
                  <a:extLst>
                    <a:ext uri="{9D8B030D-6E8A-4147-A177-3AD203B41FA5}">
                      <a16:colId xmlns:a16="http://schemas.microsoft.com/office/drawing/2014/main" val="553832365"/>
                    </a:ext>
                  </a:extLst>
                </a:gridCol>
                <a:gridCol w="2765034">
                  <a:extLst>
                    <a:ext uri="{9D8B030D-6E8A-4147-A177-3AD203B41FA5}">
                      <a16:colId xmlns:a16="http://schemas.microsoft.com/office/drawing/2014/main" val="219758976"/>
                    </a:ext>
                  </a:extLst>
                </a:gridCol>
                <a:gridCol w="2647287">
                  <a:extLst>
                    <a:ext uri="{9D8B030D-6E8A-4147-A177-3AD203B41FA5}">
                      <a16:colId xmlns:a16="http://schemas.microsoft.com/office/drawing/2014/main" val="2515242090"/>
                    </a:ext>
                  </a:extLst>
                </a:gridCol>
              </a:tblGrid>
              <a:tr h="335327">
                <a:tc gridSpan="3">
                  <a:txBody>
                    <a:bodyPr/>
                    <a:lstStyle/>
                    <a:p>
                      <a:pPr algn="ctr"/>
                      <a:r>
                        <a:rPr lang="en-GB" sz="800" b="1" dirty="0">
                          <a:solidFill>
                            <a:srgbClr val="FFFFFF"/>
                          </a:solidFill>
                          <a:effectLst/>
                          <a:latin typeface="Aptos" panose="020B0004020202020204" pitchFamily="34" charset="0"/>
                          <a:ea typeface="Times New Roman" panose="02020603050405020304" pitchFamily="18" charset="0"/>
                          <a:cs typeface="Calibri" panose="020F0502020204030204" pitchFamily="34" charset="0"/>
                        </a:rPr>
                        <a:t>Examples of Special Process Standards &amp; Specifications</a:t>
                      </a:r>
                      <a:endParaRPr lang="en-GB" sz="800" dirty="0">
                        <a:solidFill>
                          <a:srgbClr val="000000"/>
                        </a:solidFill>
                        <a:effectLst/>
                        <a:latin typeface="Aptos" panose="020B00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741478385"/>
                  </a:ext>
                </a:extLst>
              </a:tr>
              <a:tr h="214610">
                <a:tc>
                  <a:txBody>
                    <a:bodyPr/>
                    <a:lstStyle/>
                    <a:p>
                      <a:pPr algn="ctr"/>
                      <a:r>
                        <a:rPr lang="en-GB" sz="800" b="1" dirty="0">
                          <a:solidFill>
                            <a:schemeClr val="bg1"/>
                          </a:solidFill>
                          <a:effectLst/>
                          <a:latin typeface="Aptos" panose="020B0004020202020204" pitchFamily="34" charset="0"/>
                          <a:ea typeface="Times New Roman" panose="02020603050405020304" pitchFamily="18" charset="0"/>
                          <a:cs typeface="Calibri" panose="020F0502020204030204" pitchFamily="34" charset="0"/>
                        </a:rPr>
                        <a:t>Welding</a:t>
                      </a:r>
                      <a:endParaRPr lang="en-GB" sz="800" dirty="0">
                        <a:solidFill>
                          <a:schemeClr val="bg1"/>
                        </a:solidFill>
                        <a:effectLst/>
                        <a:latin typeface="Aptos" panose="020B00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r>
                        <a:rPr lang="en-GB" sz="800" b="1">
                          <a:solidFill>
                            <a:schemeClr val="bg1"/>
                          </a:solidFill>
                          <a:effectLst/>
                          <a:latin typeface="Aptos" panose="020B0004020202020204" pitchFamily="34" charset="0"/>
                          <a:ea typeface="Times New Roman" panose="02020603050405020304" pitchFamily="18" charset="0"/>
                          <a:cs typeface="Calibri" panose="020F0502020204030204" pitchFamily="34" charset="0"/>
                        </a:rPr>
                        <a:t>Chemical Processing</a:t>
                      </a:r>
                      <a:endParaRPr lang="en-GB" sz="800">
                        <a:solidFill>
                          <a:schemeClr val="bg1"/>
                        </a:solidFill>
                        <a:effectLst/>
                        <a:latin typeface="Aptos" panose="020B00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r>
                        <a:rPr lang="en-GB" sz="800" b="1" dirty="0">
                          <a:solidFill>
                            <a:schemeClr val="bg1"/>
                          </a:solidFill>
                          <a:effectLst/>
                          <a:latin typeface="Aptos" panose="020B0004020202020204" pitchFamily="34" charset="0"/>
                          <a:ea typeface="Times New Roman" panose="02020603050405020304" pitchFamily="18" charset="0"/>
                          <a:cs typeface="Calibri" panose="020F0502020204030204" pitchFamily="34" charset="0"/>
                        </a:rPr>
                        <a:t>Electronics</a:t>
                      </a:r>
                      <a:endParaRPr lang="en-GB" sz="800" dirty="0">
                        <a:solidFill>
                          <a:schemeClr val="bg1"/>
                        </a:solidFill>
                        <a:effectLst/>
                        <a:latin typeface="Aptos" panose="020B00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848186033"/>
                  </a:ext>
                </a:extLst>
              </a:tr>
              <a:tr h="643828">
                <a:tc>
                  <a:txBody>
                    <a:bodyPr/>
                    <a:lstStyle/>
                    <a:p>
                      <a:pPr algn="ctr"/>
                      <a:r>
                        <a:rPr lang="en-GB" sz="800" dirty="0">
                          <a:solidFill>
                            <a:schemeClr val="bg1"/>
                          </a:solidFill>
                          <a:effectLst/>
                          <a:latin typeface="Aptos" panose="020B0004020202020204" pitchFamily="34" charset="0"/>
                          <a:ea typeface="Times New Roman" panose="02020603050405020304" pitchFamily="18" charset="0"/>
                          <a:cs typeface="Calibri" panose="020F0502020204030204" pitchFamily="34" charset="0"/>
                        </a:rPr>
                        <a:t>ISO 24394, Def Stan 03-34, Def Stan 08-39, ISO 10042, ISO 3834, ISO 2553, AWS D17,  AWS B5.2</a:t>
                      </a:r>
                      <a:endParaRPr lang="en-GB" sz="800" dirty="0">
                        <a:solidFill>
                          <a:schemeClr val="bg1"/>
                        </a:solidFill>
                        <a:effectLst/>
                        <a:latin typeface="Aptos" panose="020B00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800">
                          <a:solidFill>
                            <a:schemeClr val="bg1"/>
                          </a:solidFill>
                          <a:effectLst/>
                          <a:latin typeface="Aptos" panose="020B0004020202020204" pitchFamily="34" charset="0"/>
                          <a:ea typeface="Times New Roman" panose="02020603050405020304" pitchFamily="18" charset="0"/>
                          <a:cs typeface="Calibri" panose="020F0502020204030204" pitchFamily="34" charset="0"/>
                        </a:rPr>
                        <a:t>MIL-PRF-8625, MIL-DTL-5541, AMS 2700, AMS-QQ-N-290, ASTM B545, ISO 2081, ISO 4042, AMS 03-11, AMS 2454, Def Stan 03-32</a:t>
                      </a:r>
                      <a:endParaRPr lang="en-GB" sz="800">
                        <a:solidFill>
                          <a:schemeClr val="bg1"/>
                        </a:solidFill>
                        <a:effectLst/>
                        <a:latin typeface="Aptos" panose="020B00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800" dirty="0">
                          <a:solidFill>
                            <a:schemeClr val="bg1"/>
                          </a:solidFill>
                          <a:effectLst/>
                          <a:latin typeface="Aptos" panose="020B0004020202020204" pitchFamily="34" charset="0"/>
                          <a:ea typeface="Times New Roman" panose="02020603050405020304" pitchFamily="18" charset="0"/>
                          <a:cs typeface="Calibri" panose="020F0502020204030204" pitchFamily="34" charset="0"/>
                        </a:rPr>
                        <a:t>IPC J-STD-001, IPC-A-600, IPC-A-610, IPC-A-620, IPC-A-630, IPC-CC-830</a:t>
                      </a:r>
                      <a:endParaRPr lang="en-GB" sz="800" dirty="0">
                        <a:solidFill>
                          <a:schemeClr val="bg1"/>
                        </a:solidFill>
                        <a:effectLst/>
                        <a:latin typeface="Aptos" panose="020B00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35056190"/>
                  </a:ext>
                </a:extLst>
              </a:tr>
              <a:tr h="214610">
                <a:tc>
                  <a:txBody>
                    <a:bodyPr/>
                    <a:lstStyle/>
                    <a:p>
                      <a:pPr algn="ctr"/>
                      <a:r>
                        <a:rPr lang="en-GB" sz="800" b="1" dirty="0">
                          <a:solidFill>
                            <a:schemeClr val="bg1"/>
                          </a:solidFill>
                          <a:effectLst/>
                          <a:latin typeface="Aptos" panose="020B0004020202020204" pitchFamily="34" charset="0"/>
                          <a:ea typeface="Times New Roman" panose="02020603050405020304" pitchFamily="18" charset="0"/>
                          <a:cs typeface="Calibri" panose="020F0502020204030204" pitchFamily="34" charset="0"/>
                        </a:rPr>
                        <a:t>Composites</a:t>
                      </a:r>
                      <a:endParaRPr lang="en-GB" sz="800" dirty="0">
                        <a:solidFill>
                          <a:schemeClr val="bg1"/>
                        </a:solidFill>
                        <a:effectLst/>
                        <a:latin typeface="Aptos" panose="020B00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r>
                        <a:rPr lang="en-GB" sz="800" b="1" dirty="0">
                          <a:solidFill>
                            <a:schemeClr val="bg1"/>
                          </a:solidFill>
                          <a:effectLst/>
                          <a:latin typeface="Aptos" panose="020B0004020202020204" pitchFamily="34" charset="0"/>
                          <a:ea typeface="Times New Roman" panose="02020603050405020304" pitchFamily="18" charset="0"/>
                          <a:cs typeface="Calibri" panose="020F0502020204030204" pitchFamily="34" charset="0"/>
                        </a:rPr>
                        <a:t>Elastomer Seals</a:t>
                      </a:r>
                      <a:endParaRPr lang="en-GB" sz="800" dirty="0">
                        <a:solidFill>
                          <a:schemeClr val="bg1"/>
                        </a:solidFill>
                        <a:effectLst/>
                        <a:latin typeface="Aptos" panose="020B00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r>
                        <a:rPr lang="en-GB" sz="800" b="1" dirty="0">
                          <a:solidFill>
                            <a:schemeClr val="bg1"/>
                          </a:solidFill>
                          <a:effectLst/>
                          <a:latin typeface="Aptos" panose="020B0004020202020204" pitchFamily="34" charset="0"/>
                          <a:ea typeface="Times New Roman" panose="02020603050405020304" pitchFamily="18" charset="0"/>
                          <a:cs typeface="Calibri" panose="020F0502020204030204" pitchFamily="34" charset="0"/>
                        </a:rPr>
                        <a:t>Heat Treatment</a:t>
                      </a:r>
                      <a:endParaRPr lang="en-GB" sz="800" dirty="0">
                        <a:solidFill>
                          <a:schemeClr val="bg1"/>
                        </a:solidFill>
                        <a:effectLst/>
                        <a:latin typeface="Aptos" panose="020B00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958284488"/>
                  </a:ext>
                </a:extLst>
              </a:tr>
              <a:tr h="643828">
                <a:tc>
                  <a:txBody>
                    <a:bodyPr/>
                    <a:lstStyle/>
                    <a:p>
                      <a:pPr algn="ctr"/>
                      <a:r>
                        <a:rPr lang="en-GB" sz="800">
                          <a:solidFill>
                            <a:schemeClr val="bg1"/>
                          </a:solidFill>
                          <a:effectLst/>
                          <a:latin typeface="Aptos" panose="020B0004020202020204" pitchFamily="34" charset="0"/>
                          <a:ea typeface="Times New Roman" panose="02020603050405020304" pitchFamily="18" charset="0"/>
                          <a:cs typeface="Calibri" panose="020F0502020204030204" pitchFamily="34" charset="0"/>
                        </a:rPr>
                        <a:t>ASTM E2981, ASTM D6856 ASTM D7745, AMS 3914, AMS 6885, AMS 3961, ISO 21368</a:t>
                      </a:r>
                      <a:endParaRPr lang="en-GB" sz="800">
                        <a:solidFill>
                          <a:schemeClr val="bg1"/>
                        </a:solidFill>
                        <a:effectLst/>
                        <a:latin typeface="Aptos" panose="020B00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800" dirty="0">
                          <a:solidFill>
                            <a:schemeClr val="bg1"/>
                          </a:solidFill>
                          <a:effectLst/>
                          <a:latin typeface="Aptos" panose="020B0004020202020204" pitchFamily="34" charset="0"/>
                          <a:ea typeface="Times New Roman" panose="02020603050405020304" pitchFamily="18" charset="0"/>
                          <a:cs typeface="Calibri" panose="020F0502020204030204" pitchFamily="34" charset="0"/>
                        </a:rPr>
                        <a:t>ISO 27996, AS4716, AS3569</a:t>
                      </a:r>
                      <a:endParaRPr lang="en-GB" sz="800" dirty="0">
                        <a:solidFill>
                          <a:schemeClr val="bg1"/>
                        </a:solidFill>
                        <a:effectLst/>
                        <a:latin typeface="Aptos" panose="020B00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800">
                          <a:solidFill>
                            <a:schemeClr val="bg1"/>
                          </a:solidFill>
                          <a:effectLst/>
                          <a:latin typeface="Aptos" panose="020B0004020202020204" pitchFamily="34" charset="0"/>
                          <a:ea typeface="Times New Roman" panose="02020603050405020304" pitchFamily="18" charset="0"/>
                          <a:cs typeface="Calibri" panose="020F0502020204030204" pitchFamily="34" charset="0"/>
                        </a:rPr>
                        <a:t>AMS 2750, AMS 2759, AMS 2769, AMS 2770, AMS 2771, AMS 2772, AMS 2773, AWS A5.31, AWS C3.7, ISO 13585</a:t>
                      </a:r>
                      <a:endParaRPr lang="en-GB" sz="800">
                        <a:solidFill>
                          <a:schemeClr val="bg1"/>
                        </a:solidFill>
                        <a:effectLst/>
                        <a:latin typeface="Aptos" panose="020B00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80227128"/>
                  </a:ext>
                </a:extLst>
              </a:tr>
              <a:tr h="214610">
                <a:tc>
                  <a:txBody>
                    <a:bodyPr/>
                    <a:lstStyle/>
                    <a:p>
                      <a:pPr algn="ctr"/>
                      <a:r>
                        <a:rPr lang="en-GB" sz="800" b="1">
                          <a:solidFill>
                            <a:schemeClr val="bg1"/>
                          </a:solidFill>
                          <a:effectLst/>
                          <a:latin typeface="Aptos" panose="020B0004020202020204" pitchFamily="34" charset="0"/>
                          <a:ea typeface="Times New Roman" panose="02020603050405020304" pitchFamily="18" charset="0"/>
                          <a:cs typeface="Calibri" panose="020F0502020204030204" pitchFamily="34" charset="0"/>
                        </a:rPr>
                        <a:t>Materials Testing &amp; Inspection</a:t>
                      </a:r>
                      <a:endParaRPr lang="en-GB" sz="800">
                        <a:solidFill>
                          <a:schemeClr val="bg1"/>
                        </a:solidFill>
                        <a:effectLst/>
                        <a:latin typeface="Aptos" panose="020B00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r>
                        <a:rPr lang="en-GB" sz="800" b="1" dirty="0">
                          <a:solidFill>
                            <a:schemeClr val="bg1"/>
                          </a:solidFill>
                          <a:effectLst/>
                          <a:latin typeface="Aptos" panose="020B0004020202020204" pitchFamily="34" charset="0"/>
                          <a:ea typeface="Times New Roman" panose="02020603050405020304" pitchFamily="18" charset="0"/>
                          <a:cs typeface="Calibri" panose="020F0502020204030204" pitchFamily="34" charset="0"/>
                        </a:rPr>
                        <a:t>Nonconventional Machining</a:t>
                      </a:r>
                      <a:endParaRPr lang="en-GB" sz="800" dirty="0">
                        <a:solidFill>
                          <a:schemeClr val="bg1"/>
                        </a:solidFill>
                        <a:effectLst/>
                        <a:latin typeface="Aptos" panose="020B00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r>
                        <a:rPr lang="en-GB" sz="800" b="1" dirty="0">
                          <a:solidFill>
                            <a:schemeClr val="bg1"/>
                          </a:solidFill>
                          <a:effectLst/>
                          <a:latin typeface="Aptos" panose="020B0004020202020204" pitchFamily="34" charset="0"/>
                          <a:ea typeface="Times New Roman" panose="02020603050405020304" pitchFamily="18" charset="0"/>
                          <a:cs typeface="Calibri" panose="020F0502020204030204" pitchFamily="34" charset="0"/>
                        </a:rPr>
                        <a:t>Non-destructive Testing</a:t>
                      </a:r>
                      <a:endParaRPr lang="en-GB" sz="800" dirty="0">
                        <a:solidFill>
                          <a:schemeClr val="bg1"/>
                        </a:solidFill>
                        <a:effectLst/>
                        <a:latin typeface="Aptos" panose="020B00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2296689956"/>
                  </a:ext>
                </a:extLst>
              </a:tr>
              <a:tr h="643828">
                <a:tc>
                  <a:txBody>
                    <a:bodyPr/>
                    <a:lstStyle/>
                    <a:p>
                      <a:pPr algn="ctr"/>
                      <a:r>
                        <a:rPr lang="en-GB" sz="800">
                          <a:solidFill>
                            <a:schemeClr val="bg1"/>
                          </a:solidFill>
                          <a:effectLst/>
                          <a:latin typeface="Aptos" panose="020B0004020202020204" pitchFamily="34" charset="0"/>
                          <a:ea typeface="Times New Roman" panose="02020603050405020304" pitchFamily="18" charset="0"/>
                          <a:cs typeface="Calibri" panose="020F0502020204030204" pitchFamily="34" charset="0"/>
                        </a:rPr>
                        <a:t>ISO 22826, ASTM E103, ASTM E1842, ISO 6892, ASTM E1004, AMS2658, ASTM B-117, ISO 15530-3, ASME B89, ISO 898-1, ISO 3506-1, ASTM F606 </a:t>
                      </a:r>
                      <a:endParaRPr lang="en-GB" sz="800">
                        <a:solidFill>
                          <a:schemeClr val="bg1"/>
                        </a:solidFill>
                        <a:effectLst/>
                        <a:latin typeface="Aptos" panose="020B00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800" dirty="0">
                          <a:solidFill>
                            <a:schemeClr val="bg1"/>
                          </a:solidFill>
                          <a:effectLst/>
                          <a:latin typeface="Aptos" panose="020B0004020202020204" pitchFamily="34" charset="0"/>
                          <a:ea typeface="Times New Roman" panose="02020603050405020304" pitchFamily="18" charset="0"/>
                          <a:cs typeface="Calibri" panose="020F0502020204030204" pitchFamily="34" charset="0"/>
                        </a:rPr>
                        <a:t>AMS2548, ASTM DL MNL56, VDI 3400, BS 2634-2 </a:t>
                      </a:r>
                      <a:endParaRPr lang="en-GB" sz="800" dirty="0">
                        <a:solidFill>
                          <a:schemeClr val="bg1"/>
                        </a:solidFill>
                        <a:effectLst/>
                        <a:latin typeface="Aptos" panose="020B00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n-GB" sz="800" dirty="0">
                          <a:solidFill>
                            <a:schemeClr val="bg1"/>
                          </a:solidFill>
                          <a:effectLst/>
                          <a:latin typeface="Aptos" panose="020B0004020202020204" pitchFamily="34" charset="0"/>
                          <a:ea typeface="Times New Roman" panose="02020603050405020304" pitchFamily="18" charset="0"/>
                          <a:cs typeface="Calibri" panose="020F0502020204030204" pitchFamily="34" charset="0"/>
                        </a:rPr>
                        <a:t>ASTM E1417, ISO 3452, ISO 5579, EN 4179, ISO 9712, ISO TS 11774, ASTM E3166, ASTM E165, ASTM E1209, ASTM E709  </a:t>
                      </a:r>
                      <a:endParaRPr lang="en-GB" sz="800" dirty="0">
                        <a:solidFill>
                          <a:schemeClr val="bg1"/>
                        </a:solidFill>
                        <a:effectLst/>
                        <a:latin typeface="Aptos" panose="020B00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46114725"/>
                  </a:ext>
                </a:extLst>
              </a:tr>
              <a:tr h="214610">
                <a:tc gridSpan="3">
                  <a:txBody>
                    <a:bodyPr/>
                    <a:lstStyle/>
                    <a:p>
                      <a:pPr algn="ctr"/>
                      <a:r>
                        <a:rPr lang="en-GB" sz="800" b="1" dirty="0">
                          <a:solidFill>
                            <a:schemeClr val="bg1"/>
                          </a:solidFill>
                          <a:effectLst/>
                          <a:latin typeface="Aptos" panose="020B0004020202020204" pitchFamily="34" charset="0"/>
                          <a:ea typeface="Times New Roman" panose="02020603050405020304" pitchFamily="18" charset="0"/>
                          <a:cs typeface="Calibri" panose="020F0502020204030204" pitchFamily="34" charset="0"/>
                        </a:rPr>
                        <a:t>Additive Manufacturing</a:t>
                      </a:r>
                      <a:endParaRPr lang="en-GB" sz="800" dirty="0">
                        <a:solidFill>
                          <a:schemeClr val="bg1"/>
                        </a:solidFill>
                        <a:effectLst/>
                        <a:latin typeface="Aptos" panose="020B00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07873797"/>
                  </a:ext>
                </a:extLst>
              </a:tr>
              <a:tr h="429220">
                <a:tc gridSpan="3">
                  <a:txBody>
                    <a:bodyPr/>
                    <a:lstStyle/>
                    <a:p>
                      <a:pPr algn="ctr"/>
                      <a:r>
                        <a:rPr lang="en-GB" sz="800" dirty="0">
                          <a:solidFill>
                            <a:schemeClr val="bg1"/>
                          </a:solidFill>
                          <a:effectLst/>
                          <a:latin typeface="Aptos" panose="020B0004020202020204" pitchFamily="34" charset="0"/>
                          <a:ea typeface="Times New Roman" panose="02020603050405020304" pitchFamily="18" charset="0"/>
                          <a:cs typeface="Calibri" panose="020F0502020204030204" pitchFamily="34" charset="0"/>
                        </a:rPr>
                        <a:t>DNV-CG-0197, ISO/ASTM 52904, ASTM 52927, ISO 17295, ASTM 52950, ASTM 52919, ASTM 52930, ASTM 52910, ASTM 52900, ASTM F3635, AWS D20.1, ASTM DL STP1631, NACE AMPP TR21522, ASTM F3554, AMS7005, ASTM F3413</a:t>
                      </a:r>
                      <a:endParaRPr lang="en-GB" sz="800" dirty="0">
                        <a:solidFill>
                          <a:schemeClr val="bg1"/>
                        </a:solidFill>
                        <a:effectLst/>
                        <a:latin typeface="Aptos" panose="020B0004020202020204" pitchFamily="34" charset="0"/>
                        <a:ea typeface="MS Mincho" panose="02020609040205080304" pitchFamily="49" charset="-128"/>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17739634"/>
                  </a:ext>
                </a:extLst>
              </a:tr>
            </a:tbl>
          </a:graphicData>
        </a:graphic>
      </p:graphicFrame>
      <p:sp>
        <p:nvSpPr>
          <p:cNvPr id="5" name="Rectangle: Rounded Corners 4">
            <a:extLst>
              <a:ext uri="{FF2B5EF4-FFF2-40B4-BE49-F238E27FC236}">
                <a16:creationId xmlns:a16="http://schemas.microsoft.com/office/drawing/2014/main" id="{A09608D6-3469-6B72-0170-DFDC379EA281}"/>
              </a:ext>
            </a:extLst>
          </p:cNvPr>
          <p:cNvSpPr/>
          <p:nvPr/>
        </p:nvSpPr>
        <p:spPr>
          <a:xfrm>
            <a:off x="9715500" y="1560920"/>
            <a:ext cx="2061039" cy="3736159"/>
          </a:xfrm>
          <a:prstGeom prst="roundRect">
            <a:avLst/>
          </a:prstGeom>
          <a:solidFill>
            <a:schemeClr val="accent1">
              <a:lumMod val="50000"/>
              <a:alpha val="9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lumMod val="95000"/>
                  </a:schemeClr>
                </a:solidFill>
              </a:rPr>
              <a:t>Process Specifications</a:t>
            </a:r>
          </a:p>
          <a:p>
            <a:pPr algn="ctr"/>
            <a:r>
              <a:rPr lang="en-GB" sz="2000" b="1" dirty="0">
                <a:solidFill>
                  <a:schemeClr val="bg1">
                    <a:lumMod val="95000"/>
                  </a:schemeClr>
                </a:solidFill>
              </a:rPr>
              <a:t>Include process control criteria and validation methods and frequency</a:t>
            </a:r>
          </a:p>
        </p:txBody>
      </p:sp>
    </p:spTree>
    <p:extLst>
      <p:ext uri="{BB962C8B-B14F-4D97-AF65-F5344CB8AC3E}">
        <p14:creationId xmlns:p14="http://schemas.microsoft.com/office/powerpoint/2010/main" val="2620534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2B918-4086-BE60-582D-FAC1EFB75C4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4B9371E-9C3A-3CEA-2413-ECF38900B50C}"/>
              </a:ext>
            </a:extLst>
          </p:cNvPr>
          <p:cNvSpPr txBox="1">
            <a:spLocks/>
          </p:cNvSpPr>
          <p:nvPr/>
        </p:nvSpPr>
        <p:spPr>
          <a:xfrm>
            <a:off x="0" y="0"/>
            <a:ext cx="12192000" cy="537455"/>
          </a:xfrm>
          <a:prstGeom prst="rect">
            <a:avLst/>
          </a:prstGeom>
          <a:solidFill>
            <a:srgbClr val="00206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3200" dirty="0">
                <a:solidFill>
                  <a:schemeClr val="bg1">
                    <a:lumMod val="95000"/>
                  </a:schemeClr>
                </a:solidFill>
                <a:latin typeface="Courier New" panose="02070309020205020404" pitchFamily="49" charset="0"/>
                <a:cs typeface="Courier New" panose="02070309020205020404" pitchFamily="49" charset="0"/>
              </a:rPr>
              <a:t>Special Process Documented Information</a:t>
            </a:r>
          </a:p>
        </p:txBody>
      </p:sp>
      <p:sp>
        <p:nvSpPr>
          <p:cNvPr id="6" name="TextBox 5">
            <a:extLst>
              <a:ext uri="{FF2B5EF4-FFF2-40B4-BE49-F238E27FC236}">
                <a16:creationId xmlns:a16="http://schemas.microsoft.com/office/drawing/2014/main" id="{06B71D37-AC2D-B6C1-DCAC-9ED620E831BF}"/>
              </a:ext>
            </a:extLst>
          </p:cNvPr>
          <p:cNvSpPr txBox="1"/>
          <p:nvPr/>
        </p:nvSpPr>
        <p:spPr>
          <a:xfrm>
            <a:off x="221876" y="745677"/>
            <a:ext cx="11719112" cy="2850011"/>
          </a:xfrm>
          <a:prstGeom prst="rect">
            <a:avLst/>
          </a:prstGeom>
          <a:noFill/>
        </p:spPr>
        <p:txBody>
          <a:bodyPr wrap="square">
            <a:spAutoFit/>
          </a:bodyPr>
          <a:lstStyle/>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1400" b="1" i="0" u="none" strike="noStrike" kern="1200" cap="none" spc="0" normalizeH="0" baseline="0" noProof="0" dirty="0">
                <a:ln>
                  <a:noFill/>
                </a:ln>
                <a:solidFill>
                  <a:schemeClr val="bg1"/>
                </a:solidFill>
                <a:effectLst/>
                <a:uLnTx/>
                <a:uFillTx/>
                <a:ea typeface="+mn-ea"/>
                <a:cs typeface="+mn-cs"/>
              </a:rPr>
              <a:t>Best Practice Documentation for Process Control</a:t>
            </a:r>
          </a:p>
          <a:p>
            <a:pPr marL="0" marR="0" lvl="0" indent="0"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GB" sz="1400" i="0" u="none" strike="noStrike" kern="1200" cap="none" spc="0" normalizeH="0" baseline="0" noProof="0" dirty="0">
                <a:ln>
                  <a:noFill/>
                </a:ln>
                <a:solidFill>
                  <a:schemeClr val="bg1"/>
                </a:solidFill>
                <a:effectLst/>
                <a:uLnTx/>
                <a:uFillTx/>
                <a:ea typeface="+mn-ea"/>
                <a:cs typeface="+mn-cs"/>
              </a:rPr>
              <a:t>To ensure effective process control, documentation should follow best practices meeting EN9100 8.5.1.2 and include the following components:</a:t>
            </a:r>
          </a:p>
          <a:p>
            <a:pPr marL="171450" marR="0" lvl="0" indent="-171450"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schemeClr val="bg1"/>
                </a:solidFill>
                <a:effectLst/>
                <a:uLnTx/>
                <a:uFillTx/>
                <a:ea typeface="+mn-ea"/>
                <a:cs typeface="+mn-cs"/>
              </a:rPr>
              <a:t>Top-Level Process Control Document</a:t>
            </a:r>
            <a:r>
              <a:rPr kumimoji="0" lang="en-GB" sz="1400" i="0" u="none" strike="noStrike" kern="1200" cap="none" spc="0" normalizeH="0" baseline="0" noProof="0" dirty="0">
                <a:ln>
                  <a:noFill/>
                </a:ln>
                <a:solidFill>
                  <a:schemeClr val="bg1"/>
                </a:solidFill>
                <a:effectLst/>
                <a:uLnTx/>
                <a:uFillTx/>
                <a:ea typeface="+mn-ea"/>
                <a:cs typeface="+mn-cs"/>
              </a:rPr>
              <a:t>: Outlines the overall requirements and structure of the process control system.</a:t>
            </a:r>
          </a:p>
          <a:p>
            <a:pPr marL="171450" marR="0" lvl="0" indent="-171450"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schemeClr val="bg1"/>
                </a:solidFill>
                <a:effectLst/>
                <a:uLnTx/>
                <a:uFillTx/>
                <a:ea typeface="+mn-ea"/>
                <a:cs typeface="+mn-cs"/>
              </a:rPr>
              <a:t>Special Process Library</a:t>
            </a:r>
            <a:r>
              <a:rPr kumimoji="0" lang="en-GB" sz="1400" i="0" u="none" strike="noStrike" kern="1200" cap="none" spc="0" normalizeH="0" baseline="0" noProof="0" dirty="0">
                <a:ln>
                  <a:noFill/>
                </a:ln>
                <a:solidFill>
                  <a:schemeClr val="bg1"/>
                </a:solidFill>
                <a:effectLst/>
                <a:uLnTx/>
                <a:uFillTx/>
                <a:ea typeface="+mn-ea"/>
                <a:cs typeface="+mn-cs"/>
              </a:rPr>
              <a:t>: A comprehensive list or library of all special processes performed.</a:t>
            </a:r>
          </a:p>
          <a:p>
            <a:pPr marL="171450" marR="0" lvl="0" indent="-171450"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schemeClr val="bg1"/>
                </a:solidFill>
                <a:effectLst/>
                <a:uLnTx/>
                <a:uFillTx/>
                <a:ea typeface="+mn-ea"/>
                <a:cs typeface="+mn-cs"/>
              </a:rPr>
              <a:t>Special Process Documentation</a:t>
            </a:r>
            <a:r>
              <a:rPr kumimoji="0" lang="en-GB" sz="1400" i="0" u="none" strike="noStrike" kern="1200" cap="none" spc="0" normalizeH="0" baseline="0" noProof="0" dirty="0">
                <a:ln>
                  <a:noFill/>
                </a:ln>
                <a:solidFill>
                  <a:schemeClr val="bg1"/>
                </a:solidFill>
                <a:effectLst/>
                <a:uLnTx/>
                <a:uFillTx/>
                <a:ea typeface="+mn-ea"/>
                <a:cs typeface="+mn-cs"/>
              </a:rPr>
              <a:t>: Each special process should have a dedicated document titled Special Process Operation, Validation &amp; Process Control. This document must extract all relevant specifications and define:</a:t>
            </a:r>
          </a:p>
          <a:p>
            <a:pPr marL="628650" lvl="1" indent="-171450">
              <a:spcBef>
                <a:spcPct val="20000"/>
              </a:spcBef>
              <a:spcAft>
                <a:spcPts val="0"/>
              </a:spcAft>
              <a:buFont typeface="Arial" panose="020B0604020202020204" pitchFamily="34" charset="0"/>
              <a:buChar char="•"/>
              <a:defRPr/>
            </a:pPr>
            <a:r>
              <a:rPr kumimoji="0" lang="en-GB" sz="1400" i="0" u="none" strike="noStrike" kern="1200" cap="none" spc="0" normalizeH="0" baseline="0" noProof="0" dirty="0">
                <a:ln>
                  <a:noFill/>
                </a:ln>
                <a:solidFill>
                  <a:schemeClr val="bg1"/>
                </a:solidFill>
                <a:effectLst/>
                <a:uLnTx/>
                <a:uFillTx/>
                <a:ea typeface="+mn-ea"/>
                <a:cs typeface="+mn-cs"/>
              </a:rPr>
              <a:t>Detailed process control criteria</a:t>
            </a:r>
          </a:p>
          <a:p>
            <a:pPr marL="628650" lvl="1" indent="-171450">
              <a:spcBef>
                <a:spcPct val="20000"/>
              </a:spcBef>
              <a:spcAft>
                <a:spcPts val="0"/>
              </a:spcAft>
              <a:buFont typeface="Arial" panose="020B0604020202020204" pitchFamily="34" charset="0"/>
              <a:buChar char="•"/>
              <a:defRPr/>
            </a:pPr>
            <a:r>
              <a:rPr kumimoji="0" lang="en-GB" sz="1400" i="0" u="none" strike="noStrike" kern="1200" cap="none" spc="0" normalizeH="0" baseline="0" noProof="0" dirty="0">
                <a:ln>
                  <a:noFill/>
                </a:ln>
                <a:solidFill>
                  <a:schemeClr val="bg1"/>
                </a:solidFill>
                <a:effectLst/>
                <a:uLnTx/>
                <a:uFillTx/>
                <a:ea typeface="+mn-ea"/>
                <a:cs typeface="+mn-cs"/>
              </a:rPr>
              <a:t>Validation methods and their frequencies</a:t>
            </a:r>
          </a:p>
          <a:p>
            <a:pPr marL="171450" marR="0" lvl="0" indent="-171450"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schemeClr val="bg1"/>
                </a:solidFill>
                <a:effectLst/>
                <a:uLnTx/>
                <a:uFillTx/>
                <a:ea typeface="+mn-ea"/>
                <a:cs typeface="+mn-cs"/>
              </a:rPr>
              <a:t>Process Control &amp; Validation Records</a:t>
            </a:r>
            <a:r>
              <a:rPr kumimoji="0" lang="en-GB" sz="1400" i="0" u="none" strike="noStrike" kern="1200" cap="none" spc="0" normalizeH="0" baseline="0" noProof="0" dirty="0">
                <a:ln>
                  <a:noFill/>
                </a:ln>
                <a:solidFill>
                  <a:schemeClr val="bg1"/>
                </a:solidFill>
                <a:effectLst/>
                <a:uLnTx/>
                <a:uFillTx/>
                <a:ea typeface="+mn-ea"/>
                <a:cs typeface="+mn-cs"/>
              </a:rPr>
              <a:t>: Maintain records of process control activities and periodic testing.</a:t>
            </a:r>
          </a:p>
          <a:p>
            <a:pPr marL="171450" marR="0" lvl="0" indent="-171450"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schemeClr val="bg1"/>
                </a:solidFill>
                <a:effectLst/>
                <a:uLnTx/>
                <a:uFillTx/>
                <a:ea typeface="+mn-ea"/>
                <a:cs typeface="+mn-cs"/>
              </a:rPr>
              <a:t>Process Flow Charts</a:t>
            </a:r>
            <a:r>
              <a:rPr kumimoji="0" lang="en-GB" sz="1400" i="0" u="none" strike="noStrike" kern="1200" cap="none" spc="0" normalizeH="0" baseline="0" noProof="0" dirty="0">
                <a:ln>
                  <a:noFill/>
                </a:ln>
                <a:solidFill>
                  <a:schemeClr val="bg1"/>
                </a:solidFill>
                <a:effectLst/>
                <a:uLnTx/>
                <a:uFillTx/>
                <a:ea typeface="+mn-ea"/>
                <a:cs typeface="+mn-cs"/>
              </a:rPr>
              <a:t>: Each special process should have an associated flow chart. This may be included in the job card or ‘traveller’.</a:t>
            </a:r>
          </a:p>
          <a:p>
            <a:pPr marL="171450" marR="0" lvl="0" indent="-171450"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1400" b="1" i="0" u="none" strike="noStrike" kern="1200" cap="none" spc="0" normalizeH="0" baseline="0" noProof="0" dirty="0">
                <a:ln>
                  <a:noFill/>
                </a:ln>
                <a:solidFill>
                  <a:schemeClr val="bg1"/>
                </a:solidFill>
                <a:effectLst/>
                <a:uLnTx/>
                <a:uFillTx/>
                <a:ea typeface="+mn-ea"/>
                <a:cs typeface="+mn-cs"/>
              </a:rPr>
              <a:t>Audit Criteria Checklist</a:t>
            </a:r>
            <a:r>
              <a:rPr kumimoji="0" lang="en-GB" sz="1400" i="0" u="none" strike="noStrike" kern="1200" cap="none" spc="0" normalizeH="0" baseline="0" noProof="0" dirty="0">
                <a:ln>
                  <a:noFill/>
                </a:ln>
                <a:solidFill>
                  <a:schemeClr val="bg1"/>
                </a:solidFill>
                <a:effectLst/>
                <a:uLnTx/>
                <a:uFillTx/>
                <a:ea typeface="+mn-ea"/>
                <a:cs typeface="+mn-cs"/>
              </a:rPr>
              <a:t>: Each special process must include a checklist of audit criteria for use during periodic audits.</a:t>
            </a:r>
            <a:endParaRPr lang="en-GB" sz="1200" dirty="0">
              <a:solidFill>
                <a:schemeClr val="bg1"/>
              </a:solidFill>
            </a:endParaRPr>
          </a:p>
        </p:txBody>
      </p:sp>
      <p:sp>
        <p:nvSpPr>
          <p:cNvPr id="7" name="Rectangle: Folded Corner 6">
            <a:extLst>
              <a:ext uri="{FF2B5EF4-FFF2-40B4-BE49-F238E27FC236}">
                <a16:creationId xmlns:a16="http://schemas.microsoft.com/office/drawing/2014/main" id="{D06D40CC-03BA-22CC-6886-7D6107BC6092}"/>
              </a:ext>
            </a:extLst>
          </p:cNvPr>
          <p:cNvSpPr/>
          <p:nvPr/>
        </p:nvSpPr>
        <p:spPr>
          <a:xfrm>
            <a:off x="542738" y="3910459"/>
            <a:ext cx="1259840" cy="899795"/>
          </a:xfrm>
          <a:prstGeom prst="foldedCorner">
            <a:avLst/>
          </a:prstGeom>
          <a:solidFill>
            <a:schemeClr val="tx2">
              <a:lumMod val="90000"/>
              <a:lumOff val="10000"/>
            </a:schemeClr>
          </a:solidFill>
          <a:ln w="12700" cap="flat" cmpd="sng" algn="ctr">
            <a:solidFill>
              <a:srgbClr val="156082">
                <a:shade val="1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8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ISO 9001 / EN</a:t>
            </a:r>
            <a:r>
              <a:rPr lang="en-GB" sz="800" u="sng" dirty="0">
                <a:solidFill>
                  <a:srgbClr val="008080"/>
                </a:solidFill>
                <a:effectLst/>
                <a:latin typeface="Arial" panose="020B0604020202020204" pitchFamily="34" charset="0"/>
                <a:ea typeface="Calibri" panose="020F0502020204030204" pitchFamily="34" charset="0"/>
                <a:cs typeface="Times New Roman" panose="02020603050405020304" pitchFamily="18" charset="0"/>
              </a:rPr>
              <a:t> </a:t>
            </a:r>
            <a:r>
              <a:rPr lang="en-GB" sz="8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9100</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8" name="Rectangle: Folded Corner 7">
            <a:extLst>
              <a:ext uri="{FF2B5EF4-FFF2-40B4-BE49-F238E27FC236}">
                <a16:creationId xmlns:a16="http://schemas.microsoft.com/office/drawing/2014/main" id="{3776E843-001D-78E7-E681-F0BA85AC301E}"/>
              </a:ext>
            </a:extLst>
          </p:cNvPr>
          <p:cNvSpPr/>
          <p:nvPr/>
        </p:nvSpPr>
        <p:spPr>
          <a:xfrm>
            <a:off x="2106003" y="3910459"/>
            <a:ext cx="1259840" cy="899795"/>
          </a:xfrm>
          <a:prstGeom prst="foldedCorner">
            <a:avLst/>
          </a:prstGeom>
          <a:solidFill>
            <a:schemeClr val="tx2">
              <a:lumMod val="75000"/>
              <a:lumOff val="25000"/>
            </a:schemeClr>
          </a:solidFill>
          <a:ln w="12700"/>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800" dirty="0">
                <a:effectLst/>
                <a:latin typeface="Arial" panose="020B0604020202020204" pitchFamily="34" charset="0"/>
                <a:ea typeface="Calibri" panose="020F0502020204030204" pitchFamily="34" charset="0"/>
                <a:cs typeface="Times New Roman" panose="02020603050405020304" pitchFamily="18" charset="0"/>
              </a:rPr>
              <a:t>Top Level Special Processes Document</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9" name="Rectangle: Folded Corner 8">
            <a:extLst>
              <a:ext uri="{FF2B5EF4-FFF2-40B4-BE49-F238E27FC236}">
                <a16:creationId xmlns:a16="http://schemas.microsoft.com/office/drawing/2014/main" id="{25180E6F-9AFD-F4D5-6978-7F2A23325A36}"/>
              </a:ext>
            </a:extLst>
          </p:cNvPr>
          <p:cNvSpPr/>
          <p:nvPr/>
        </p:nvSpPr>
        <p:spPr>
          <a:xfrm>
            <a:off x="3597919" y="3912605"/>
            <a:ext cx="1259840" cy="899795"/>
          </a:xfrm>
          <a:prstGeom prst="foldedCorner">
            <a:avLst/>
          </a:prstGeom>
          <a:solidFill>
            <a:srgbClr val="00B050"/>
          </a:solidFill>
          <a:ln w="12700" cap="flat" cmpd="sng" algn="ctr">
            <a:solidFill>
              <a:srgbClr val="156082">
                <a:shade val="1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8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Special Processes List</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0" name="Rectangle: Folded Corner 9">
            <a:extLst>
              <a:ext uri="{FF2B5EF4-FFF2-40B4-BE49-F238E27FC236}">
                <a16:creationId xmlns:a16="http://schemas.microsoft.com/office/drawing/2014/main" id="{AC4056E3-5C19-D46B-38A4-3DE87E3F861B}"/>
              </a:ext>
            </a:extLst>
          </p:cNvPr>
          <p:cNvSpPr/>
          <p:nvPr/>
        </p:nvSpPr>
        <p:spPr>
          <a:xfrm>
            <a:off x="5103872" y="3910459"/>
            <a:ext cx="1259840" cy="899795"/>
          </a:xfrm>
          <a:prstGeom prst="foldedCorner">
            <a:avLst/>
          </a:prstGeom>
          <a:solidFill>
            <a:schemeClr val="tx2">
              <a:lumMod val="50000"/>
              <a:lumOff val="50000"/>
            </a:schemeClr>
          </a:solidFill>
          <a:ln w="12700" cap="flat" cmpd="sng" algn="ctr">
            <a:solidFill>
              <a:srgbClr val="156082">
                <a:shade val="1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8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Special Process Operation, Validation &amp; Process Control</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1" name="Rectangle: Folded Corner 10">
            <a:extLst>
              <a:ext uri="{FF2B5EF4-FFF2-40B4-BE49-F238E27FC236}">
                <a16:creationId xmlns:a16="http://schemas.microsoft.com/office/drawing/2014/main" id="{1877E113-C265-3FC7-6378-6AA54CE6F33D}"/>
              </a:ext>
            </a:extLst>
          </p:cNvPr>
          <p:cNvSpPr/>
          <p:nvPr/>
        </p:nvSpPr>
        <p:spPr>
          <a:xfrm>
            <a:off x="6653100" y="3908415"/>
            <a:ext cx="1259840" cy="899795"/>
          </a:xfrm>
          <a:prstGeom prst="foldedCorner">
            <a:avLst/>
          </a:prstGeom>
          <a:solidFill>
            <a:srgbClr val="00B050"/>
          </a:solidFill>
          <a:ln w="12700" cap="flat" cmpd="sng" algn="ctr">
            <a:solidFill>
              <a:srgbClr val="156082">
                <a:shade val="1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8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Special Process Validation &amp; Process Control (Periodic Testing) Record</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2" name="Rectangle: Folded Corner 11">
            <a:extLst>
              <a:ext uri="{FF2B5EF4-FFF2-40B4-BE49-F238E27FC236}">
                <a16:creationId xmlns:a16="http://schemas.microsoft.com/office/drawing/2014/main" id="{32EF44D0-0F99-A164-8F4A-A3C65E1D9BE7}"/>
              </a:ext>
            </a:extLst>
          </p:cNvPr>
          <p:cNvSpPr/>
          <p:nvPr/>
        </p:nvSpPr>
        <p:spPr>
          <a:xfrm>
            <a:off x="3597919" y="5067712"/>
            <a:ext cx="1259840" cy="899795"/>
          </a:xfrm>
          <a:prstGeom prst="foldedCorner">
            <a:avLst/>
          </a:prstGeom>
          <a:solidFill>
            <a:srgbClr val="C00000"/>
          </a:solidFill>
          <a:ln w="12700" cap="flat" cmpd="sng" algn="ctr">
            <a:solidFill>
              <a:srgbClr val="156082">
                <a:shade val="1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8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Special Process Audit Criteria</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3" name="Rectangle: Folded Corner 12">
            <a:extLst>
              <a:ext uri="{FF2B5EF4-FFF2-40B4-BE49-F238E27FC236}">
                <a16:creationId xmlns:a16="http://schemas.microsoft.com/office/drawing/2014/main" id="{DD6888CD-08A1-D037-599D-008B293B8DCA}"/>
              </a:ext>
            </a:extLst>
          </p:cNvPr>
          <p:cNvSpPr/>
          <p:nvPr/>
        </p:nvSpPr>
        <p:spPr>
          <a:xfrm>
            <a:off x="5103872" y="5067712"/>
            <a:ext cx="1259840" cy="899795"/>
          </a:xfrm>
          <a:prstGeom prst="foldedCorner">
            <a:avLst/>
          </a:prstGeom>
          <a:solidFill>
            <a:srgbClr val="0E2841">
              <a:lumMod val="50000"/>
              <a:lumOff val="50000"/>
            </a:srgbClr>
          </a:solidFill>
          <a:ln w="12700" cap="flat" cmpd="sng" algn="ctr">
            <a:solidFill>
              <a:srgbClr val="156082">
                <a:shade val="1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800"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Special Process Flow Chart</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4" name="Rectangle: Folded Corner 13">
            <a:extLst>
              <a:ext uri="{FF2B5EF4-FFF2-40B4-BE49-F238E27FC236}">
                <a16:creationId xmlns:a16="http://schemas.microsoft.com/office/drawing/2014/main" id="{DFFB7E29-8931-121F-382F-4AC5624BE77B}"/>
              </a:ext>
            </a:extLst>
          </p:cNvPr>
          <p:cNvSpPr/>
          <p:nvPr/>
        </p:nvSpPr>
        <p:spPr>
          <a:xfrm>
            <a:off x="6616651" y="5069902"/>
            <a:ext cx="1259840" cy="899795"/>
          </a:xfrm>
          <a:prstGeom prst="foldedCorner">
            <a:avLst/>
          </a:prstGeom>
          <a:solidFill>
            <a:srgbClr val="0E2841">
              <a:lumMod val="50000"/>
              <a:lumOff val="50000"/>
            </a:srgbClr>
          </a:solidFill>
          <a:ln w="12700" cap="flat" cmpd="sng" algn="ctr">
            <a:solidFill>
              <a:srgbClr val="156082">
                <a:shade val="1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80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Job Card</a:t>
            </a:r>
            <a:endParaRPr lang="en-GB" sz="1200">
              <a:effectLst/>
              <a:latin typeface="Arial" panose="020B0604020202020204" pitchFamily="34" charset="0"/>
              <a:ea typeface="Calibri" panose="020F0502020204030204" pitchFamily="34" charset="0"/>
              <a:cs typeface="Times New Roman" panose="02020603050405020304" pitchFamily="18" charset="0"/>
            </a:endParaRPr>
          </a:p>
          <a:p>
            <a:pPr algn="ctr"/>
            <a:r>
              <a:rPr lang="en-GB" sz="80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Traveller / Production Record</a:t>
            </a:r>
            <a:endParaRPr lang="en-GB" sz="12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5" name="Arrow: Right 14">
            <a:extLst>
              <a:ext uri="{FF2B5EF4-FFF2-40B4-BE49-F238E27FC236}">
                <a16:creationId xmlns:a16="http://schemas.microsoft.com/office/drawing/2014/main" id="{84FCEC97-5DA1-EBB0-B0EF-87C3A94D271F}"/>
              </a:ext>
            </a:extLst>
          </p:cNvPr>
          <p:cNvSpPr/>
          <p:nvPr/>
        </p:nvSpPr>
        <p:spPr>
          <a:xfrm>
            <a:off x="4777239" y="4192777"/>
            <a:ext cx="414020" cy="286385"/>
          </a:xfrm>
          <a:prstGeom prst="rightArrow">
            <a:avLst/>
          </a:prstGeom>
          <a:solidFill>
            <a:srgbClr val="FFC00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6" name="Arrow: Right 15">
            <a:extLst>
              <a:ext uri="{FF2B5EF4-FFF2-40B4-BE49-F238E27FC236}">
                <a16:creationId xmlns:a16="http://schemas.microsoft.com/office/drawing/2014/main" id="{F1F029A4-C42F-83F6-50CF-8BD7949C1BB0}"/>
              </a:ext>
            </a:extLst>
          </p:cNvPr>
          <p:cNvSpPr/>
          <p:nvPr/>
        </p:nvSpPr>
        <p:spPr>
          <a:xfrm>
            <a:off x="6272588" y="4172151"/>
            <a:ext cx="414020" cy="286385"/>
          </a:xfrm>
          <a:prstGeom prst="rightArrow">
            <a:avLst/>
          </a:prstGeom>
          <a:solidFill>
            <a:srgbClr val="FFC00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7" name="Arrow: Right 16">
            <a:extLst>
              <a:ext uri="{FF2B5EF4-FFF2-40B4-BE49-F238E27FC236}">
                <a16:creationId xmlns:a16="http://schemas.microsoft.com/office/drawing/2014/main" id="{613C327F-2FDB-6865-6213-82C1EF3F3EC9}"/>
              </a:ext>
            </a:extLst>
          </p:cNvPr>
          <p:cNvSpPr/>
          <p:nvPr/>
        </p:nvSpPr>
        <p:spPr>
          <a:xfrm>
            <a:off x="6288292" y="5297521"/>
            <a:ext cx="414020" cy="286385"/>
          </a:xfrm>
          <a:prstGeom prst="rightArrow">
            <a:avLst/>
          </a:prstGeom>
          <a:solidFill>
            <a:srgbClr val="FFC00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8" name="Arrow: Right 17">
            <a:extLst>
              <a:ext uri="{FF2B5EF4-FFF2-40B4-BE49-F238E27FC236}">
                <a16:creationId xmlns:a16="http://schemas.microsoft.com/office/drawing/2014/main" id="{D5B00B3D-F049-96CF-9B1E-6C10A8FB0306}"/>
              </a:ext>
            </a:extLst>
          </p:cNvPr>
          <p:cNvSpPr/>
          <p:nvPr/>
        </p:nvSpPr>
        <p:spPr>
          <a:xfrm rot="5400000">
            <a:off x="5526781" y="4781272"/>
            <a:ext cx="414020" cy="286385"/>
          </a:xfrm>
          <a:prstGeom prst="rightArrow">
            <a:avLst/>
          </a:prstGeom>
          <a:solidFill>
            <a:srgbClr val="FFC00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9" name="Arrow: Left-Right 18">
            <a:extLst>
              <a:ext uri="{FF2B5EF4-FFF2-40B4-BE49-F238E27FC236}">
                <a16:creationId xmlns:a16="http://schemas.microsoft.com/office/drawing/2014/main" id="{37E20D94-979F-B680-1F96-1D7D79922C77}"/>
              </a:ext>
            </a:extLst>
          </p:cNvPr>
          <p:cNvSpPr/>
          <p:nvPr/>
        </p:nvSpPr>
        <p:spPr>
          <a:xfrm>
            <a:off x="6057429" y="5555727"/>
            <a:ext cx="865505" cy="316865"/>
          </a:xfrm>
          <a:prstGeom prst="leftRightArrow">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0" name="Rectangle 19">
            <a:extLst>
              <a:ext uri="{FF2B5EF4-FFF2-40B4-BE49-F238E27FC236}">
                <a16:creationId xmlns:a16="http://schemas.microsoft.com/office/drawing/2014/main" id="{0AA10E87-97A9-BB31-7CB1-E5FF94428932}"/>
              </a:ext>
            </a:extLst>
          </p:cNvPr>
          <p:cNvSpPr/>
          <p:nvPr/>
        </p:nvSpPr>
        <p:spPr>
          <a:xfrm>
            <a:off x="2043974" y="3872537"/>
            <a:ext cx="5868966" cy="2147635"/>
          </a:xfrm>
          <a:prstGeom prst="rect">
            <a:avLst/>
          </a:prstGeom>
          <a:noFill/>
          <a:ln w="38100">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1" name="Arrow: Right 20">
            <a:extLst>
              <a:ext uri="{FF2B5EF4-FFF2-40B4-BE49-F238E27FC236}">
                <a16:creationId xmlns:a16="http://schemas.microsoft.com/office/drawing/2014/main" id="{B48915BE-B81D-4911-9768-EE6F7D63B4F3}"/>
              </a:ext>
            </a:extLst>
          </p:cNvPr>
          <p:cNvSpPr/>
          <p:nvPr/>
        </p:nvSpPr>
        <p:spPr>
          <a:xfrm>
            <a:off x="3281890" y="4215121"/>
            <a:ext cx="414020" cy="286385"/>
          </a:xfrm>
          <a:prstGeom prst="rightArrow">
            <a:avLst/>
          </a:prstGeom>
          <a:solidFill>
            <a:srgbClr val="FFC00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22" name="Picture 2" descr="Manufacturing - Free industry icons">
            <a:extLst>
              <a:ext uri="{FF2B5EF4-FFF2-40B4-BE49-F238E27FC236}">
                <a16:creationId xmlns:a16="http://schemas.microsoft.com/office/drawing/2014/main" id="{11E2AFB0-6AE0-8039-D87F-BAA583966D96}"/>
              </a:ext>
            </a:extLst>
          </p:cNvPr>
          <p:cNvPicPr>
            <a:picLocks noChangeAspect="1" noChangeArrowheads="1"/>
          </p:cNvPicPr>
          <p:nvPr/>
        </p:nvPicPr>
        <p:blipFill>
          <a:blip r:embed="rId2">
            <a:biLevel thresh="25000"/>
            <a:extLst>
              <a:ext uri="{28A0092B-C50C-407E-A947-70E740481C1C}">
                <a14:useLocalDpi xmlns:a14="http://schemas.microsoft.com/office/drawing/2010/main" val="0"/>
              </a:ext>
            </a:extLst>
          </a:blip>
          <a:srcRect/>
          <a:stretch>
            <a:fillRect/>
          </a:stretch>
        </p:blipFill>
        <p:spPr bwMode="auto">
          <a:xfrm>
            <a:off x="2206559" y="4878304"/>
            <a:ext cx="1073818" cy="1073818"/>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41885984-0410-8D2A-ADFD-44637F680A03}"/>
              </a:ext>
            </a:extLst>
          </p:cNvPr>
          <p:cNvSpPr/>
          <p:nvPr/>
        </p:nvSpPr>
        <p:spPr>
          <a:xfrm>
            <a:off x="8821961" y="3872537"/>
            <a:ext cx="2342699" cy="2147635"/>
          </a:xfrm>
          <a:prstGeom prst="rect">
            <a:avLst/>
          </a:prstGeom>
          <a:noFill/>
          <a:ln w="38100">
            <a:solidFill>
              <a:srgbClr val="C0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GB" sz="1600" b="1" dirty="0">
                <a:solidFill>
                  <a:schemeClr val="bg1"/>
                </a:solidFill>
                <a:latin typeface="Aptos" panose="020B0004020202020204" pitchFamily="34" charset="0"/>
              </a:rPr>
              <a:t>Audit Scope</a:t>
            </a:r>
          </a:p>
          <a:p>
            <a:pPr algn="ctr"/>
            <a:r>
              <a:rPr lang="en-GB" sz="1600" dirty="0">
                <a:solidFill>
                  <a:schemeClr val="bg1"/>
                </a:solidFill>
                <a:latin typeface="Aptos" panose="020B0004020202020204" pitchFamily="34" charset="0"/>
              </a:rPr>
              <a:t>All documentation, records, equipment and the operation of the process</a:t>
            </a:r>
          </a:p>
        </p:txBody>
      </p:sp>
      <p:sp>
        <p:nvSpPr>
          <p:cNvPr id="24" name="Arrow: Right 23">
            <a:extLst>
              <a:ext uri="{FF2B5EF4-FFF2-40B4-BE49-F238E27FC236}">
                <a16:creationId xmlns:a16="http://schemas.microsoft.com/office/drawing/2014/main" id="{039AD762-FA48-1D71-284C-6D11340D7506}"/>
              </a:ext>
            </a:extLst>
          </p:cNvPr>
          <p:cNvSpPr/>
          <p:nvPr/>
        </p:nvSpPr>
        <p:spPr>
          <a:xfrm>
            <a:off x="1747281" y="4215122"/>
            <a:ext cx="414020" cy="286385"/>
          </a:xfrm>
          <a:prstGeom prst="rightArrow">
            <a:avLst/>
          </a:prstGeom>
          <a:solidFill>
            <a:srgbClr val="FFC00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5" name="Arrow: Right 24">
            <a:extLst>
              <a:ext uri="{FF2B5EF4-FFF2-40B4-BE49-F238E27FC236}">
                <a16:creationId xmlns:a16="http://schemas.microsoft.com/office/drawing/2014/main" id="{941701FC-C3CF-59F0-7DAB-1FBCDE6B3052}"/>
              </a:ext>
            </a:extLst>
          </p:cNvPr>
          <p:cNvSpPr/>
          <p:nvPr/>
        </p:nvSpPr>
        <p:spPr>
          <a:xfrm rot="10800000">
            <a:off x="7912940" y="4777044"/>
            <a:ext cx="869014" cy="286385"/>
          </a:xfrm>
          <a:prstGeom prst="rightArrow">
            <a:avLst/>
          </a:prstGeom>
          <a:solidFill>
            <a:srgbClr val="C0000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Tree>
    <p:extLst>
      <p:ext uri="{BB962C8B-B14F-4D97-AF65-F5344CB8AC3E}">
        <p14:creationId xmlns:p14="http://schemas.microsoft.com/office/powerpoint/2010/main" val="396189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66821-072E-4183-B4EA-672EB1DA902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7EE36D3-3C4F-78D7-E320-F4CE74E32F66}"/>
              </a:ext>
            </a:extLst>
          </p:cNvPr>
          <p:cNvSpPr txBox="1">
            <a:spLocks/>
          </p:cNvSpPr>
          <p:nvPr/>
        </p:nvSpPr>
        <p:spPr>
          <a:xfrm>
            <a:off x="629772" y="658158"/>
            <a:ext cx="11223810" cy="54208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20000"/>
              </a:spcBef>
              <a:buFont typeface="Arial" panose="020B0604020202020204" pitchFamily="34" charset="0"/>
              <a:buNone/>
              <a:defRPr/>
            </a:pPr>
            <a:endParaRPr lang="en-GB" sz="2400" dirty="0">
              <a:solidFill>
                <a:schemeClr val="bg1"/>
              </a:solidFill>
            </a:endParaRPr>
          </a:p>
          <a:p>
            <a:pPr marL="0" indent="0">
              <a:lnSpc>
                <a:spcPct val="100000"/>
              </a:lnSpc>
              <a:spcBef>
                <a:spcPct val="20000"/>
              </a:spcBef>
              <a:buNone/>
              <a:defRPr/>
            </a:pPr>
            <a:r>
              <a:rPr lang="en-GB" sz="2400" b="1" dirty="0">
                <a:solidFill>
                  <a:schemeClr val="bg1"/>
                </a:solidFill>
              </a:rPr>
              <a:t>Special processes must be periodically audited by specification checklist to ensure compliance. Audits will verify process validation. Audits should confirm: </a:t>
            </a:r>
          </a:p>
          <a:p>
            <a:pPr marL="0" indent="0">
              <a:lnSpc>
                <a:spcPct val="100000"/>
              </a:lnSpc>
              <a:spcBef>
                <a:spcPct val="20000"/>
              </a:spcBef>
              <a:buNone/>
              <a:defRPr/>
            </a:pPr>
            <a:endParaRPr lang="en-GB" sz="2000" b="1" dirty="0">
              <a:solidFill>
                <a:schemeClr val="bg1"/>
              </a:solidFill>
            </a:endParaRPr>
          </a:p>
          <a:p>
            <a:pPr>
              <a:lnSpc>
                <a:spcPct val="100000"/>
              </a:lnSpc>
              <a:spcBef>
                <a:spcPct val="20000"/>
              </a:spcBef>
              <a:defRPr/>
            </a:pPr>
            <a:r>
              <a:rPr lang="en-GB" sz="2400" b="1" dirty="0">
                <a:solidFill>
                  <a:schemeClr val="bg1"/>
                </a:solidFill>
              </a:rPr>
              <a:t>Intent: </a:t>
            </a:r>
            <a:r>
              <a:rPr lang="en-GB" sz="2400" dirty="0">
                <a:solidFill>
                  <a:schemeClr val="bg1"/>
                </a:solidFill>
              </a:rPr>
              <a:t>Confirmed by document review.</a:t>
            </a:r>
          </a:p>
          <a:p>
            <a:pPr>
              <a:lnSpc>
                <a:spcPct val="100000"/>
              </a:lnSpc>
              <a:spcBef>
                <a:spcPct val="20000"/>
              </a:spcBef>
              <a:defRPr/>
            </a:pPr>
            <a:endParaRPr lang="en-GB" sz="2400" b="1" dirty="0">
              <a:solidFill>
                <a:schemeClr val="bg1"/>
              </a:solidFill>
            </a:endParaRPr>
          </a:p>
          <a:p>
            <a:pPr>
              <a:lnSpc>
                <a:spcPct val="100000"/>
              </a:lnSpc>
              <a:spcBef>
                <a:spcPct val="20000"/>
              </a:spcBef>
              <a:defRPr/>
            </a:pPr>
            <a:r>
              <a:rPr lang="en-GB" sz="2400" b="1" dirty="0">
                <a:solidFill>
                  <a:schemeClr val="bg1"/>
                </a:solidFill>
              </a:rPr>
              <a:t>Implementation: </a:t>
            </a:r>
            <a:r>
              <a:rPr lang="en-GB" sz="2400" dirty="0">
                <a:solidFill>
                  <a:schemeClr val="bg1"/>
                </a:solidFill>
              </a:rPr>
              <a:t>Confirmed by reviewing equipment, environment, qualification, calibration, certification and validation records.</a:t>
            </a:r>
          </a:p>
          <a:p>
            <a:pPr>
              <a:lnSpc>
                <a:spcPct val="100000"/>
              </a:lnSpc>
              <a:spcBef>
                <a:spcPct val="20000"/>
              </a:spcBef>
              <a:defRPr/>
            </a:pPr>
            <a:endParaRPr lang="en-GB" sz="2400" dirty="0">
              <a:solidFill>
                <a:schemeClr val="bg1"/>
              </a:solidFill>
            </a:endParaRPr>
          </a:p>
          <a:p>
            <a:pPr>
              <a:lnSpc>
                <a:spcPct val="100000"/>
              </a:lnSpc>
              <a:spcBef>
                <a:spcPct val="20000"/>
              </a:spcBef>
              <a:defRPr/>
            </a:pPr>
            <a:r>
              <a:rPr lang="en-GB" sz="2400" b="1" dirty="0">
                <a:solidFill>
                  <a:schemeClr val="bg1"/>
                </a:solidFill>
              </a:rPr>
              <a:t>Effectiveness: </a:t>
            </a:r>
            <a:r>
              <a:rPr lang="en-GB" sz="2400" dirty="0">
                <a:solidFill>
                  <a:schemeClr val="bg1"/>
                </a:solidFill>
              </a:rPr>
              <a:t>Confirmed by reviewing process by witnessing, interview and objective evidence verification.</a:t>
            </a:r>
            <a:endParaRPr lang="en-GB" sz="1800" dirty="0">
              <a:solidFill>
                <a:schemeClr val="bg1"/>
              </a:solidFill>
            </a:endParaRPr>
          </a:p>
        </p:txBody>
      </p:sp>
      <p:sp>
        <p:nvSpPr>
          <p:cNvPr id="3" name="Title 2">
            <a:extLst>
              <a:ext uri="{FF2B5EF4-FFF2-40B4-BE49-F238E27FC236}">
                <a16:creationId xmlns:a16="http://schemas.microsoft.com/office/drawing/2014/main" id="{F0C4D5A7-688E-F1F9-4960-852FA66A33D4}"/>
              </a:ext>
            </a:extLst>
          </p:cNvPr>
          <p:cNvSpPr txBox="1">
            <a:spLocks/>
          </p:cNvSpPr>
          <p:nvPr/>
        </p:nvSpPr>
        <p:spPr>
          <a:xfrm>
            <a:off x="0" y="0"/>
            <a:ext cx="12192000" cy="537455"/>
          </a:xfrm>
          <a:prstGeom prst="rect">
            <a:avLst/>
          </a:prstGeom>
          <a:solidFill>
            <a:srgbClr val="00206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3200" dirty="0">
                <a:solidFill>
                  <a:schemeClr val="bg1">
                    <a:lumMod val="95000"/>
                  </a:schemeClr>
                </a:solidFill>
                <a:latin typeface="Courier New" panose="02070309020205020404" pitchFamily="49" charset="0"/>
                <a:cs typeface="Courier New" panose="02070309020205020404" pitchFamily="49" charset="0"/>
              </a:rPr>
              <a:t>Special Process Audit</a:t>
            </a:r>
          </a:p>
        </p:txBody>
      </p:sp>
    </p:spTree>
    <p:extLst>
      <p:ext uri="{BB962C8B-B14F-4D97-AF65-F5344CB8AC3E}">
        <p14:creationId xmlns:p14="http://schemas.microsoft.com/office/powerpoint/2010/main" val="1777532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66DCDC-9D47-3771-8BDF-6E89C2A9E8F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9DE6B25-86CF-090C-6CFF-0B188C27390E}"/>
              </a:ext>
            </a:extLst>
          </p:cNvPr>
          <p:cNvSpPr txBox="1">
            <a:spLocks/>
          </p:cNvSpPr>
          <p:nvPr/>
        </p:nvSpPr>
        <p:spPr>
          <a:xfrm>
            <a:off x="629772" y="658158"/>
            <a:ext cx="11223810" cy="54208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20000"/>
              </a:spcBef>
              <a:buFont typeface="Arial" panose="020B0604020202020204" pitchFamily="34" charset="0"/>
              <a:buNone/>
              <a:defRPr/>
            </a:pPr>
            <a:endParaRPr lang="en-GB" sz="1800" dirty="0">
              <a:solidFill>
                <a:schemeClr val="bg1"/>
              </a:solidFill>
            </a:endParaRPr>
          </a:p>
        </p:txBody>
      </p:sp>
      <p:sp>
        <p:nvSpPr>
          <p:cNvPr id="3" name="Title 2">
            <a:extLst>
              <a:ext uri="{FF2B5EF4-FFF2-40B4-BE49-F238E27FC236}">
                <a16:creationId xmlns:a16="http://schemas.microsoft.com/office/drawing/2014/main" id="{7CDB109A-76C2-424B-7448-8FC0CF4DE71A}"/>
              </a:ext>
            </a:extLst>
          </p:cNvPr>
          <p:cNvSpPr txBox="1">
            <a:spLocks/>
          </p:cNvSpPr>
          <p:nvPr/>
        </p:nvSpPr>
        <p:spPr>
          <a:xfrm>
            <a:off x="0" y="0"/>
            <a:ext cx="12192000" cy="537455"/>
          </a:xfrm>
          <a:prstGeom prst="rect">
            <a:avLst/>
          </a:prstGeom>
          <a:solidFill>
            <a:srgbClr val="00206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3200" dirty="0">
                <a:solidFill>
                  <a:schemeClr val="bg1">
                    <a:lumMod val="95000"/>
                  </a:schemeClr>
                </a:solidFill>
                <a:latin typeface="Courier New" panose="02070309020205020404" pitchFamily="49" charset="0"/>
                <a:cs typeface="Courier New" panose="02070309020205020404" pitchFamily="49" charset="0"/>
              </a:rPr>
              <a:t>Questions?</a:t>
            </a:r>
          </a:p>
        </p:txBody>
      </p:sp>
      <p:pic>
        <p:nvPicPr>
          <p:cNvPr id="5" name="Picture 4">
            <a:extLst>
              <a:ext uri="{FF2B5EF4-FFF2-40B4-BE49-F238E27FC236}">
                <a16:creationId xmlns:a16="http://schemas.microsoft.com/office/drawing/2014/main" id="{DCB5C781-F135-6123-04B0-F7624ABDEF86}"/>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539224" y="1633819"/>
            <a:ext cx="5113552" cy="2973496"/>
          </a:xfrm>
          <a:prstGeom prst="rect">
            <a:avLst/>
          </a:prstGeom>
        </p:spPr>
      </p:pic>
    </p:spTree>
    <p:extLst>
      <p:ext uri="{BB962C8B-B14F-4D97-AF65-F5344CB8AC3E}">
        <p14:creationId xmlns:p14="http://schemas.microsoft.com/office/powerpoint/2010/main" val="3352945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87FE94-CA8D-852F-94E5-3B196DEAF4A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BB22482-4224-8127-1622-B504FC972439}"/>
              </a:ext>
            </a:extLst>
          </p:cNvPr>
          <p:cNvSpPr txBox="1">
            <a:spLocks/>
          </p:cNvSpPr>
          <p:nvPr/>
        </p:nvSpPr>
        <p:spPr>
          <a:xfrm>
            <a:off x="629772" y="658158"/>
            <a:ext cx="11223810" cy="54208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20000"/>
              </a:spcBef>
              <a:buFont typeface="Arial" panose="020B0604020202020204" pitchFamily="34" charset="0"/>
              <a:buNone/>
              <a:defRPr/>
            </a:pPr>
            <a:endParaRPr lang="en-GB" sz="1800" dirty="0">
              <a:solidFill>
                <a:schemeClr val="bg1"/>
              </a:solidFill>
            </a:endParaRPr>
          </a:p>
        </p:txBody>
      </p:sp>
      <p:sp>
        <p:nvSpPr>
          <p:cNvPr id="3" name="Title 2">
            <a:extLst>
              <a:ext uri="{FF2B5EF4-FFF2-40B4-BE49-F238E27FC236}">
                <a16:creationId xmlns:a16="http://schemas.microsoft.com/office/drawing/2014/main" id="{EFBB23FF-E8CB-8B3C-DCB7-1FEAB576E2ED}"/>
              </a:ext>
            </a:extLst>
          </p:cNvPr>
          <p:cNvSpPr txBox="1">
            <a:spLocks/>
          </p:cNvSpPr>
          <p:nvPr/>
        </p:nvSpPr>
        <p:spPr>
          <a:xfrm>
            <a:off x="0" y="0"/>
            <a:ext cx="12192000" cy="537455"/>
          </a:xfrm>
          <a:prstGeom prst="rect">
            <a:avLst/>
          </a:prstGeom>
          <a:solidFill>
            <a:srgbClr val="00206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3200" dirty="0">
                <a:solidFill>
                  <a:schemeClr val="bg1">
                    <a:lumMod val="95000"/>
                  </a:schemeClr>
                </a:solidFill>
                <a:latin typeface="Courier New" panose="02070309020205020404" pitchFamily="49" charset="0"/>
                <a:cs typeface="Courier New" panose="02070309020205020404" pitchFamily="49" charset="0"/>
              </a:rPr>
              <a:t>Additional Reference Information</a:t>
            </a:r>
          </a:p>
        </p:txBody>
      </p:sp>
      <p:sp>
        <p:nvSpPr>
          <p:cNvPr id="4" name="Text Placeholder 1">
            <a:extLst>
              <a:ext uri="{FF2B5EF4-FFF2-40B4-BE49-F238E27FC236}">
                <a16:creationId xmlns:a16="http://schemas.microsoft.com/office/drawing/2014/main" id="{BC47360B-646D-F612-19B9-014939E09E95}"/>
              </a:ext>
            </a:extLst>
          </p:cNvPr>
          <p:cNvSpPr txBox="1">
            <a:spLocks/>
          </p:cNvSpPr>
          <p:nvPr/>
        </p:nvSpPr>
        <p:spPr>
          <a:xfrm>
            <a:off x="629772" y="1673456"/>
            <a:ext cx="10729872" cy="283191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20000"/>
              </a:spcBef>
              <a:buFont typeface="Arial" panose="020B0604020202020204" pitchFamily="34" charset="0"/>
              <a:buNone/>
              <a:defRPr/>
            </a:pPr>
            <a:r>
              <a:rPr lang="en-GB" dirty="0">
                <a:solidFill>
                  <a:schemeClr val="bg1"/>
                </a:solidFill>
              </a:rPr>
              <a:t>The following slides present significant failures—many resulting in fatalities—linked to inadequate control of special processes.</a:t>
            </a:r>
          </a:p>
          <a:p>
            <a:pPr marL="0" indent="0">
              <a:lnSpc>
                <a:spcPct val="100000"/>
              </a:lnSpc>
              <a:spcBef>
                <a:spcPct val="20000"/>
              </a:spcBef>
              <a:buFont typeface="Arial" panose="020B0604020202020204" pitchFamily="34" charset="0"/>
              <a:buNone/>
              <a:defRPr/>
            </a:pPr>
            <a:endParaRPr lang="en-GB" dirty="0">
              <a:solidFill>
                <a:schemeClr val="bg1"/>
              </a:solidFill>
            </a:endParaRPr>
          </a:p>
          <a:p>
            <a:pPr marL="0" indent="0">
              <a:lnSpc>
                <a:spcPct val="100000"/>
              </a:lnSpc>
              <a:spcBef>
                <a:spcPct val="20000"/>
              </a:spcBef>
              <a:buFont typeface="Arial" panose="020B0604020202020204" pitchFamily="34" charset="0"/>
              <a:buNone/>
              <a:defRPr/>
            </a:pPr>
            <a:r>
              <a:rPr lang="en-GB" dirty="0">
                <a:solidFill>
                  <a:schemeClr val="bg1"/>
                </a:solidFill>
              </a:rPr>
              <a:t>These cases underscore the critical importance of effectively managing special processes and the severe consequences when nonconformities go undetected until a failure occurs later in service.</a:t>
            </a:r>
            <a:endParaRPr lang="en-GB" sz="2400" dirty="0">
              <a:solidFill>
                <a:schemeClr val="bg1"/>
              </a:solidFill>
            </a:endParaRPr>
          </a:p>
        </p:txBody>
      </p:sp>
    </p:spTree>
    <p:extLst>
      <p:ext uri="{BB962C8B-B14F-4D97-AF65-F5344CB8AC3E}">
        <p14:creationId xmlns:p14="http://schemas.microsoft.com/office/powerpoint/2010/main" val="928714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6B6C4D-1D2A-CB08-45AC-53B8D3648D9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C8B5583-5D66-E9D2-A762-FD9FFD789B3F}"/>
              </a:ext>
            </a:extLst>
          </p:cNvPr>
          <p:cNvSpPr txBox="1">
            <a:spLocks/>
          </p:cNvSpPr>
          <p:nvPr/>
        </p:nvSpPr>
        <p:spPr>
          <a:xfrm>
            <a:off x="629772" y="658158"/>
            <a:ext cx="11223810" cy="54208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20000"/>
              </a:spcBef>
              <a:buFont typeface="Arial" panose="020B0604020202020204" pitchFamily="34" charset="0"/>
              <a:buNone/>
              <a:defRPr/>
            </a:pPr>
            <a:endParaRPr lang="en-GB" sz="1800" dirty="0">
              <a:solidFill>
                <a:schemeClr val="bg1"/>
              </a:solidFill>
            </a:endParaRPr>
          </a:p>
        </p:txBody>
      </p:sp>
      <p:sp>
        <p:nvSpPr>
          <p:cNvPr id="3" name="Title 2">
            <a:extLst>
              <a:ext uri="{FF2B5EF4-FFF2-40B4-BE49-F238E27FC236}">
                <a16:creationId xmlns:a16="http://schemas.microsoft.com/office/drawing/2014/main" id="{C87B5554-39AB-CA91-4E2C-98B9FEF86136}"/>
              </a:ext>
            </a:extLst>
          </p:cNvPr>
          <p:cNvSpPr txBox="1">
            <a:spLocks/>
          </p:cNvSpPr>
          <p:nvPr/>
        </p:nvSpPr>
        <p:spPr>
          <a:xfrm>
            <a:off x="0" y="0"/>
            <a:ext cx="12192000" cy="537455"/>
          </a:xfrm>
          <a:prstGeom prst="rect">
            <a:avLst/>
          </a:prstGeom>
          <a:solidFill>
            <a:srgbClr val="00206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3200" dirty="0">
                <a:solidFill>
                  <a:schemeClr val="bg1">
                    <a:lumMod val="95000"/>
                  </a:schemeClr>
                </a:solidFill>
                <a:latin typeface="Courier New" panose="02070309020205020404" pitchFamily="49" charset="0"/>
                <a:cs typeface="Courier New" panose="02070309020205020404" pitchFamily="49" charset="0"/>
              </a:rPr>
              <a:t>Information</a:t>
            </a:r>
          </a:p>
        </p:txBody>
      </p:sp>
      <p:pic>
        <p:nvPicPr>
          <p:cNvPr id="5" name="Picture 4">
            <a:extLst>
              <a:ext uri="{FF2B5EF4-FFF2-40B4-BE49-F238E27FC236}">
                <a16:creationId xmlns:a16="http://schemas.microsoft.com/office/drawing/2014/main" id="{8551C22D-BAD5-0B94-E33C-99C38E163485}"/>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539224" y="2131360"/>
            <a:ext cx="5113552" cy="2973496"/>
          </a:xfrm>
          <a:prstGeom prst="rect">
            <a:avLst/>
          </a:prstGeom>
        </p:spPr>
      </p:pic>
      <p:sp>
        <p:nvSpPr>
          <p:cNvPr id="8" name="Text Placeholder 1">
            <a:extLst>
              <a:ext uri="{FF2B5EF4-FFF2-40B4-BE49-F238E27FC236}">
                <a16:creationId xmlns:a16="http://schemas.microsoft.com/office/drawing/2014/main" id="{5369CF79-A3A6-1A4F-22CF-D685F4602134}"/>
              </a:ext>
            </a:extLst>
          </p:cNvPr>
          <p:cNvSpPr txBox="1">
            <a:spLocks/>
          </p:cNvSpPr>
          <p:nvPr/>
        </p:nvSpPr>
        <p:spPr>
          <a:xfrm>
            <a:off x="437029" y="1092201"/>
            <a:ext cx="11416553" cy="207831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ct val="20000"/>
              </a:spcBef>
              <a:buNone/>
              <a:defRPr/>
            </a:pPr>
            <a:r>
              <a:rPr lang="en-GB" sz="2000" dirty="0">
                <a:solidFill>
                  <a:schemeClr val="bg1"/>
                </a:solidFill>
              </a:rPr>
              <a:t>This training publication is provided for educational purposes and may be freely shared, copied and distributed. It is not subject to copyright restrictions.</a:t>
            </a:r>
          </a:p>
        </p:txBody>
      </p:sp>
    </p:spTree>
    <p:extLst>
      <p:ext uri="{BB962C8B-B14F-4D97-AF65-F5344CB8AC3E}">
        <p14:creationId xmlns:p14="http://schemas.microsoft.com/office/powerpoint/2010/main" val="6949706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A4845B-EE47-E364-57F9-DA44C145A64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32E1A85-2816-4171-9D86-72BC2558EC92}"/>
              </a:ext>
            </a:extLst>
          </p:cNvPr>
          <p:cNvSpPr txBox="1">
            <a:spLocks/>
          </p:cNvSpPr>
          <p:nvPr/>
        </p:nvSpPr>
        <p:spPr>
          <a:xfrm>
            <a:off x="629772" y="658158"/>
            <a:ext cx="11223810" cy="54208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20000"/>
              </a:spcBef>
              <a:buFont typeface="Arial" panose="020B0604020202020204" pitchFamily="34" charset="0"/>
              <a:buNone/>
              <a:defRPr/>
            </a:pPr>
            <a:endParaRPr lang="en-GB" sz="1800" dirty="0">
              <a:solidFill>
                <a:schemeClr val="bg1"/>
              </a:solidFill>
            </a:endParaRPr>
          </a:p>
        </p:txBody>
      </p:sp>
      <p:sp>
        <p:nvSpPr>
          <p:cNvPr id="3" name="Title 2">
            <a:extLst>
              <a:ext uri="{FF2B5EF4-FFF2-40B4-BE49-F238E27FC236}">
                <a16:creationId xmlns:a16="http://schemas.microsoft.com/office/drawing/2014/main" id="{386E2FC0-8F33-89E2-8912-245BB150B90A}"/>
              </a:ext>
            </a:extLst>
          </p:cNvPr>
          <p:cNvSpPr txBox="1">
            <a:spLocks/>
          </p:cNvSpPr>
          <p:nvPr/>
        </p:nvSpPr>
        <p:spPr>
          <a:xfrm>
            <a:off x="0" y="0"/>
            <a:ext cx="12192000" cy="537455"/>
          </a:xfrm>
          <a:prstGeom prst="rect">
            <a:avLst/>
          </a:prstGeom>
          <a:solidFill>
            <a:srgbClr val="00206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3200" dirty="0">
                <a:solidFill>
                  <a:schemeClr val="bg1">
                    <a:lumMod val="95000"/>
                  </a:schemeClr>
                </a:solidFill>
                <a:latin typeface="Courier New" panose="02070309020205020404" pitchFamily="49" charset="0"/>
                <a:cs typeface="Courier New" panose="02070309020205020404" pitchFamily="49" charset="0"/>
              </a:rPr>
              <a:t>Welding Related Failures</a:t>
            </a:r>
          </a:p>
        </p:txBody>
      </p:sp>
      <p:graphicFrame>
        <p:nvGraphicFramePr>
          <p:cNvPr id="5" name="Table 4">
            <a:extLst>
              <a:ext uri="{FF2B5EF4-FFF2-40B4-BE49-F238E27FC236}">
                <a16:creationId xmlns:a16="http://schemas.microsoft.com/office/drawing/2014/main" id="{2F024435-5646-2364-D4A8-CAE2CFB653C5}"/>
              </a:ext>
            </a:extLst>
          </p:cNvPr>
          <p:cNvGraphicFramePr>
            <a:graphicFrameLocks noGrp="1"/>
          </p:cNvGraphicFramePr>
          <p:nvPr>
            <p:extLst>
              <p:ext uri="{D42A27DB-BD31-4B8C-83A1-F6EECF244321}">
                <p14:modId xmlns:p14="http://schemas.microsoft.com/office/powerpoint/2010/main" val="2563961821"/>
              </p:ext>
            </p:extLst>
          </p:nvPr>
        </p:nvGraphicFramePr>
        <p:xfrm>
          <a:off x="488576" y="1197767"/>
          <a:ext cx="10972801" cy="4462465"/>
        </p:xfrm>
        <a:graphic>
          <a:graphicData uri="http://schemas.openxmlformats.org/drawingml/2006/table">
            <a:tbl>
              <a:tblPr>
                <a:tableStyleId>{5C22544A-7EE6-4342-B048-85BDC9FD1C3A}</a:tableStyleId>
              </a:tblPr>
              <a:tblGrid>
                <a:gridCol w="1499636">
                  <a:extLst>
                    <a:ext uri="{9D8B030D-6E8A-4147-A177-3AD203B41FA5}">
                      <a16:colId xmlns:a16="http://schemas.microsoft.com/office/drawing/2014/main" val="3864890195"/>
                    </a:ext>
                  </a:extLst>
                </a:gridCol>
                <a:gridCol w="650150">
                  <a:extLst>
                    <a:ext uri="{9D8B030D-6E8A-4147-A177-3AD203B41FA5}">
                      <a16:colId xmlns:a16="http://schemas.microsoft.com/office/drawing/2014/main" val="465162590"/>
                    </a:ext>
                  </a:extLst>
                </a:gridCol>
                <a:gridCol w="1214429">
                  <a:extLst>
                    <a:ext uri="{9D8B030D-6E8A-4147-A177-3AD203B41FA5}">
                      <a16:colId xmlns:a16="http://schemas.microsoft.com/office/drawing/2014/main" val="3270013212"/>
                    </a:ext>
                  </a:extLst>
                </a:gridCol>
                <a:gridCol w="1094826">
                  <a:extLst>
                    <a:ext uri="{9D8B030D-6E8A-4147-A177-3AD203B41FA5}">
                      <a16:colId xmlns:a16="http://schemas.microsoft.com/office/drawing/2014/main" val="1348453164"/>
                    </a:ext>
                  </a:extLst>
                </a:gridCol>
                <a:gridCol w="3140344">
                  <a:extLst>
                    <a:ext uri="{9D8B030D-6E8A-4147-A177-3AD203B41FA5}">
                      <a16:colId xmlns:a16="http://schemas.microsoft.com/office/drawing/2014/main" val="4280866654"/>
                    </a:ext>
                  </a:extLst>
                </a:gridCol>
                <a:gridCol w="3373416">
                  <a:extLst>
                    <a:ext uri="{9D8B030D-6E8A-4147-A177-3AD203B41FA5}">
                      <a16:colId xmlns:a16="http://schemas.microsoft.com/office/drawing/2014/main" val="138318827"/>
                    </a:ext>
                  </a:extLst>
                </a:gridCol>
              </a:tblGrid>
              <a:tr h="343267">
                <a:tc>
                  <a:txBody>
                    <a:bodyPr/>
                    <a:lstStyle/>
                    <a:p>
                      <a:pPr algn="ctr" fontAlgn="ctr"/>
                      <a:r>
                        <a:rPr lang="en-GB" sz="1400" b="1" u="none" strike="noStrike" dirty="0">
                          <a:solidFill>
                            <a:schemeClr val="bg1"/>
                          </a:solidFill>
                          <a:effectLst/>
                        </a:rPr>
                        <a:t>Incident</a:t>
                      </a:r>
                      <a:endParaRPr lang="en-GB" sz="1400" b="1"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400" b="1" u="none" strike="noStrike" dirty="0">
                          <a:solidFill>
                            <a:schemeClr val="bg1"/>
                          </a:solidFill>
                          <a:effectLst/>
                        </a:rPr>
                        <a:t>Year</a:t>
                      </a:r>
                      <a:endParaRPr lang="en-GB" sz="1400" b="1"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400" b="1" u="none" strike="noStrike" dirty="0">
                          <a:solidFill>
                            <a:schemeClr val="bg1"/>
                          </a:solidFill>
                          <a:effectLst/>
                        </a:rPr>
                        <a:t>Location</a:t>
                      </a:r>
                      <a:endParaRPr lang="en-GB" sz="1400" b="1"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400" b="1" u="none" strike="noStrike" dirty="0">
                          <a:solidFill>
                            <a:srgbClr val="C00000"/>
                          </a:solidFill>
                          <a:effectLst/>
                        </a:rPr>
                        <a:t>Fatalities</a:t>
                      </a:r>
                      <a:endParaRPr lang="en-GB" sz="1400" b="1" i="0" u="none" strike="noStrike" dirty="0">
                        <a:solidFill>
                          <a:srgbClr val="C00000"/>
                        </a:solidFill>
                        <a:effectLst/>
                        <a:latin typeface="Aptos Narrow" panose="020B0004020202020204" pitchFamily="34" charset="0"/>
                      </a:endParaRPr>
                    </a:p>
                  </a:txBody>
                  <a:tcPr marL="8822" marR="8822" marT="8822" marB="0" anchor="ctr">
                    <a:noFill/>
                  </a:tcPr>
                </a:tc>
                <a:tc>
                  <a:txBody>
                    <a:bodyPr/>
                    <a:lstStyle/>
                    <a:p>
                      <a:pPr algn="ctr" fontAlgn="ctr"/>
                      <a:r>
                        <a:rPr lang="en-GB" sz="1400" b="1" u="none" strike="noStrike" dirty="0">
                          <a:solidFill>
                            <a:schemeClr val="bg1"/>
                          </a:solidFill>
                          <a:effectLst/>
                        </a:rPr>
                        <a:t>Role of Poor Welding</a:t>
                      </a:r>
                      <a:endParaRPr lang="en-GB" sz="1400" b="1"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400" b="1" u="none" strike="noStrike" dirty="0">
                          <a:solidFill>
                            <a:schemeClr val="bg1"/>
                          </a:solidFill>
                          <a:effectLst/>
                        </a:rPr>
                        <a:t>Details</a:t>
                      </a:r>
                      <a:endParaRPr lang="en-GB" sz="1400" b="1" i="0" u="none" strike="noStrike" dirty="0">
                        <a:solidFill>
                          <a:schemeClr val="bg1"/>
                        </a:solidFill>
                        <a:effectLst/>
                        <a:latin typeface="Aptos Narrow" panose="020B0004020202020204" pitchFamily="34" charset="0"/>
                      </a:endParaRPr>
                    </a:p>
                  </a:txBody>
                  <a:tcPr marL="8822" marR="8822" marT="8822" marB="0" anchor="ctr">
                    <a:noFill/>
                  </a:tcPr>
                </a:tc>
                <a:extLst>
                  <a:ext uri="{0D108BD9-81ED-4DB2-BD59-A6C34878D82A}">
                    <a16:rowId xmlns:a16="http://schemas.microsoft.com/office/drawing/2014/main" val="1226547566"/>
                  </a:ext>
                </a:extLst>
              </a:tr>
              <a:tr h="686533">
                <a:tc>
                  <a:txBody>
                    <a:bodyPr/>
                    <a:lstStyle/>
                    <a:p>
                      <a:pPr algn="l" fontAlgn="ctr"/>
                      <a:r>
                        <a:rPr lang="en-GB" sz="1100" u="none" strike="noStrike" dirty="0">
                          <a:solidFill>
                            <a:schemeClr val="bg1"/>
                          </a:solidFill>
                          <a:effectLst/>
                        </a:rPr>
                        <a:t>Alexander L. Kielland Platform </a:t>
                      </a:r>
                      <a:endParaRPr lang="en-GB" sz="1100" b="1"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100" u="none" strike="noStrike" dirty="0">
                          <a:solidFill>
                            <a:schemeClr val="bg1"/>
                          </a:solidFill>
                          <a:effectLst/>
                        </a:rPr>
                        <a:t>1980</a:t>
                      </a:r>
                      <a:endParaRPr lang="en-GB" sz="11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100" u="none" strike="noStrike" dirty="0">
                          <a:solidFill>
                            <a:schemeClr val="bg1"/>
                          </a:solidFill>
                          <a:effectLst/>
                        </a:rPr>
                        <a:t>North Sea</a:t>
                      </a:r>
                      <a:endParaRPr lang="en-GB" sz="11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2000" b="1" u="none" strike="noStrike" dirty="0">
                          <a:solidFill>
                            <a:srgbClr val="C00000"/>
                          </a:solidFill>
                          <a:effectLst/>
                        </a:rPr>
                        <a:t>123</a:t>
                      </a:r>
                      <a:endParaRPr lang="en-GB" sz="2000" b="1" i="0" u="none" strike="noStrike" dirty="0">
                        <a:solidFill>
                          <a:srgbClr val="C00000"/>
                        </a:solidFill>
                        <a:effectLst/>
                        <a:latin typeface="Aptos Narrow" panose="020B0004020202020204" pitchFamily="34" charset="0"/>
                      </a:endParaRPr>
                    </a:p>
                  </a:txBody>
                  <a:tcPr marL="8822" marR="8822" marT="8822" marB="0" anchor="ctr">
                    <a:noFill/>
                  </a:tcPr>
                </a:tc>
                <a:tc>
                  <a:txBody>
                    <a:bodyPr/>
                    <a:lstStyle/>
                    <a:p>
                      <a:pPr algn="l" fontAlgn="ctr"/>
                      <a:r>
                        <a:rPr lang="en-GB" sz="1100" u="none" strike="noStrike" dirty="0">
                          <a:solidFill>
                            <a:schemeClr val="bg1"/>
                          </a:solidFill>
                          <a:effectLst/>
                        </a:rPr>
                        <a:t>Poor welding and inadequate NDT</a:t>
                      </a:r>
                      <a:endParaRPr lang="en-GB" sz="11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l" fontAlgn="ctr"/>
                      <a:r>
                        <a:rPr lang="en-GB" sz="1100" u="none" strike="noStrike" dirty="0">
                          <a:solidFill>
                            <a:schemeClr val="bg1"/>
                          </a:solidFill>
                          <a:effectLst/>
                        </a:rPr>
                        <a:t>Fatigue crack in a 6mm weld initiated by improper weld technique and poor NDT inspection</a:t>
                      </a:r>
                      <a:endParaRPr lang="en-GB" sz="1100" b="0" i="0" u="none" strike="noStrike" dirty="0">
                        <a:solidFill>
                          <a:schemeClr val="bg1"/>
                        </a:solidFill>
                        <a:effectLst/>
                        <a:latin typeface="Aptos Narrow" panose="020B0004020202020204" pitchFamily="34" charset="0"/>
                      </a:endParaRPr>
                    </a:p>
                  </a:txBody>
                  <a:tcPr marL="8822" marR="8822" marT="8822" marB="0" anchor="ctr">
                    <a:noFill/>
                  </a:tcPr>
                </a:tc>
                <a:extLst>
                  <a:ext uri="{0D108BD9-81ED-4DB2-BD59-A6C34878D82A}">
                    <a16:rowId xmlns:a16="http://schemas.microsoft.com/office/drawing/2014/main" val="2232900353"/>
                  </a:ext>
                </a:extLst>
              </a:tr>
              <a:tr h="686533">
                <a:tc>
                  <a:txBody>
                    <a:bodyPr/>
                    <a:lstStyle/>
                    <a:p>
                      <a:pPr algn="l" fontAlgn="ctr"/>
                      <a:r>
                        <a:rPr lang="en-GB" sz="1100" u="none" strike="noStrike" dirty="0">
                          <a:solidFill>
                            <a:schemeClr val="bg1"/>
                          </a:solidFill>
                          <a:effectLst/>
                        </a:rPr>
                        <a:t>Piper Alpha Oil Rig Disaster</a:t>
                      </a:r>
                      <a:endParaRPr lang="en-GB" sz="1100" b="1"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100" u="none" strike="noStrike">
                          <a:solidFill>
                            <a:schemeClr val="bg1"/>
                          </a:solidFill>
                          <a:effectLst/>
                        </a:rPr>
                        <a:t>1988</a:t>
                      </a:r>
                      <a:endParaRPr lang="en-GB" sz="1100" b="0"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100" u="none" strike="noStrike">
                          <a:solidFill>
                            <a:schemeClr val="bg1"/>
                          </a:solidFill>
                          <a:effectLst/>
                        </a:rPr>
                        <a:t>North Sea</a:t>
                      </a:r>
                      <a:endParaRPr lang="en-GB" sz="1100" b="0"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2000" b="1" u="none" strike="noStrike" dirty="0">
                          <a:solidFill>
                            <a:srgbClr val="C00000"/>
                          </a:solidFill>
                          <a:effectLst/>
                        </a:rPr>
                        <a:t>167</a:t>
                      </a:r>
                      <a:endParaRPr lang="en-GB" sz="2000" b="1" i="0" u="none" strike="noStrike" dirty="0">
                        <a:solidFill>
                          <a:srgbClr val="C00000"/>
                        </a:solidFill>
                        <a:effectLst/>
                        <a:latin typeface="Aptos Narrow" panose="020B0004020202020204" pitchFamily="34" charset="0"/>
                      </a:endParaRPr>
                    </a:p>
                  </a:txBody>
                  <a:tcPr marL="8822" marR="8822" marT="8822" marB="0" anchor="ctr">
                    <a:noFill/>
                  </a:tcPr>
                </a:tc>
                <a:tc>
                  <a:txBody>
                    <a:bodyPr/>
                    <a:lstStyle/>
                    <a:p>
                      <a:pPr algn="l" fontAlgn="ctr"/>
                      <a:r>
                        <a:rPr lang="en-GB" sz="1100" u="none" strike="noStrike" dirty="0">
                          <a:solidFill>
                            <a:schemeClr val="bg1"/>
                          </a:solidFill>
                          <a:effectLst/>
                        </a:rPr>
                        <a:t>Poor welding and improper installation of a pipe plug</a:t>
                      </a:r>
                      <a:endParaRPr lang="en-GB" sz="11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l" fontAlgn="ctr"/>
                      <a:r>
                        <a:rPr lang="en-GB" sz="1100" u="none" strike="noStrike" dirty="0">
                          <a:solidFill>
                            <a:schemeClr val="bg1"/>
                          </a:solidFill>
                          <a:effectLst/>
                        </a:rPr>
                        <a:t>Gas leak triggered explosions; maintenance and weld integrity failures contributed.</a:t>
                      </a:r>
                      <a:endParaRPr lang="en-GB" sz="1100" b="0" i="0" u="none" strike="noStrike" dirty="0">
                        <a:solidFill>
                          <a:schemeClr val="bg1"/>
                        </a:solidFill>
                        <a:effectLst/>
                        <a:latin typeface="Aptos Narrow" panose="020B0004020202020204" pitchFamily="34" charset="0"/>
                      </a:endParaRPr>
                    </a:p>
                  </a:txBody>
                  <a:tcPr marL="8822" marR="8822" marT="8822" marB="0" anchor="ctr">
                    <a:noFill/>
                  </a:tcPr>
                </a:tc>
                <a:extLst>
                  <a:ext uri="{0D108BD9-81ED-4DB2-BD59-A6C34878D82A}">
                    <a16:rowId xmlns:a16="http://schemas.microsoft.com/office/drawing/2014/main" val="3617713989"/>
                  </a:ext>
                </a:extLst>
              </a:tr>
              <a:tr h="686533">
                <a:tc>
                  <a:txBody>
                    <a:bodyPr/>
                    <a:lstStyle/>
                    <a:p>
                      <a:pPr algn="l" fontAlgn="ctr"/>
                      <a:r>
                        <a:rPr lang="en-GB" sz="1100" u="none" strike="noStrike">
                          <a:solidFill>
                            <a:schemeClr val="bg1"/>
                          </a:solidFill>
                          <a:effectLst/>
                        </a:rPr>
                        <a:t>I-35W Bridge Collapse</a:t>
                      </a:r>
                      <a:endParaRPr lang="en-GB" sz="1100" b="1"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100" u="none" strike="noStrike" dirty="0">
                          <a:solidFill>
                            <a:schemeClr val="bg1"/>
                          </a:solidFill>
                          <a:effectLst/>
                        </a:rPr>
                        <a:t>2007</a:t>
                      </a:r>
                      <a:endParaRPr lang="en-GB" sz="11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100" u="none" strike="noStrike">
                          <a:solidFill>
                            <a:schemeClr val="bg1"/>
                          </a:solidFill>
                          <a:effectLst/>
                        </a:rPr>
                        <a:t>Minneapolis, USA</a:t>
                      </a:r>
                      <a:endParaRPr lang="en-GB" sz="1100" b="0"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2000" b="1" u="none" strike="noStrike" dirty="0">
                          <a:solidFill>
                            <a:srgbClr val="C00000"/>
                          </a:solidFill>
                          <a:effectLst/>
                        </a:rPr>
                        <a:t>13</a:t>
                      </a:r>
                      <a:endParaRPr lang="en-GB" sz="2000" b="1" i="0" u="none" strike="noStrike" dirty="0">
                        <a:solidFill>
                          <a:srgbClr val="C00000"/>
                        </a:solidFill>
                        <a:effectLst/>
                        <a:latin typeface="Aptos Narrow" panose="020B0004020202020204" pitchFamily="34" charset="0"/>
                      </a:endParaRPr>
                    </a:p>
                  </a:txBody>
                  <a:tcPr marL="8822" marR="8822" marT="8822" marB="0" anchor="ctr">
                    <a:noFill/>
                  </a:tcPr>
                </a:tc>
                <a:tc>
                  <a:txBody>
                    <a:bodyPr/>
                    <a:lstStyle/>
                    <a:p>
                      <a:pPr algn="l" fontAlgn="ctr"/>
                      <a:r>
                        <a:rPr lang="en-GB" sz="1100" u="none" strike="noStrike" dirty="0">
                          <a:solidFill>
                            <a:schemeClr val="bg1"/>
                          </a:solidFill>
                          <a:effectLst/>
                        </a:rPr>
                        <a:t>Poor welding contributed to fatigue cracks</a:t>
                      </a:r>
                      <a:endParaRPr lang="en-GB" sz="11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l" fontAlgn="ctr"/>
                      <a:r>
                        <a:rPr lang="en-GB" sz="1100" u="none" strike="noStrike" dirty="0">
                          <a:solidFill>
                            <a:schemeClr val="bg1"/>
                          </a:solidFill>
                          <a:effectLst/>
                        </a:rPr>
                        <a:t>Weld defects weakened gusset plates, leading to sudden collapse.</a:t>
                      </a:r>
                      <a:endParaRPr lang="en-GB" sz="1100" b="0" i="0" u="none" strike="noStrike" dirty="0">
                        <a:solidFill>
                          <a:schemeClr val="bg1"/>
                        </a:solidFill>
                        <a:effectLst/>
                        <a:latin typeface="Aptos Narrow" panose="020B0004020202020204" pitchFamily="34" charset="0"/>
                      </a:endParaRPr>
                    </a:p>
                  </a:txBody>
                  <a:tcPr marL="8822" marR="8822" marT="8822" marB="0" anchor="ctr">
                    <a:noFill/>
                  </a:tcPr>
                </a:tc>
                <a:extLst>
                  <a:ext uri="{0D108BD9-81ED-4DB2-BD59-A6C34878D82A}">
                    <a16:rowId xmlns:a16="http://schemas.microsoft.com/office/drawing/2014/main" val="52513670"/>
                  </a:ext>
                </a:extLst>
              </a:tr>
              <a:tr h="686533">
                <a:tc>
                  <a:txBody>
                    <a:bodyPr/>
                    <a:lstStyle/>
                    <a:p>
                      <a:pPr algn="l" fontAlgn="ctr"/>
                      <a:r>
                        <a:rPr lang="en-GB" sz="1100" u="none" strike="noStrike">
                          <a:solidFill>
                            <a:schemeClr val="bg1"/>
                          </a:solidFill>
                          <a:effectLst/>
                        </a:rPr>
                        <a:t>Ghislenghien Gas Explosion</a:t>
                      </a:r>
                      <a:endParaRPr lang="en-GB" sz="1100" b="1"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100" u="none" strike="noStrike" dirty="0">
                          <a:solidFill>
                            <a:schemeClr val="bg1"/>
                          </a:solidFill>
                          <a:effectLst/>
                        </a:rPr>
                        <a:t>2004</a:t>
                      </a:r>
                      <a:endParaRPr lang="en-GB" sz="11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100" u="none" strike="noStrike" dirty="0">
                          <a:solidFill>
                            <a:schemeClr val="bg1"/>
                          </a:solidFill>
                          <a:effectLst/>
                        </a:rPr>
                        <a:t>Belgium</a:t>
                      </a:r>
                      <a:endParaRPr lang="en-GB" sz="11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2000" b="1" u="none" strike="noStrike" dirty="0">
                          <a:solidFill>
                            <a:srgbClr val="C00000"/>
                          </a:solidFill>
                          <a:effectLst/>
                        </a:rPr>
                        <a:t>24</a:t>
                      </a:r>
                      <a:endParaRPr lang="en-GB" sz="2000" b="1" i="0" u="none" strike="noStrike" dirty="0">
                        <a:solidFill>
                          <a:srgbClr val="C00000"/>
                        </a:solidFill>
                        <a:effectLst/>
                        <a:latin typeface="Aptos Narrow" panose="020B0004020202020204" pitchFamily="34" charset="0"/>
                      </a:endParaRPr>
                    </a:p>
                  </a:txBody>
                  <a:tcPr marL="8822" marR="8822" marT="8822" marB="0" anchor="ctr">
                    <a:noFill/>
                  </a:tcPr>
                </a:tc>
                <a:tc>
                  <a:txBody>
                    <a:bodyPr/>
                    <a:lstStyle/>
                    <a:p>
                      <a:pPr algn="l" fontAlgn="ctr"/>
                      <a:r>
                        <a:rPr lang="en-GB" sz="1100" u="none" strike="noStrike" dirty="0">
                          <a:solidFill>
                            <a:schemeClr val="bg1"/>
                          </a:solidFill>
                          <a:effectLst/>
                        </a:rPr>
                        <a:t>Weak pipeline welds</a:t>
                      </a:r>
                      <a:endParaRPr lang="en-GB" sz="11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l" fontAlgn="ctr"/>
                      <a:r>
                        <a:rPr lang="en-GB" sz="1100" u="none" strike="noStrike" dirty="0">
                          <a:solidFill>
                            <a:schemeClr val="bg1"/>
                          </a:solidFill>
                          <a:effectLst/>
                        </a:rPr>
                        <a:t>Welding deficiencies contributed to explosion after accidental damage.</a:t>
                      </a:r>
                      <a:endParaRPr lang="en-GB" sz="1100" b="0" i="0" u="none" strike="noStrike" dirty="0">
                        <a:solidFill>
                          <a:schemeClr val="bg1"/>
                        </a:solidFill>
                        <a:effectLst/>
                        <a:latin typeface="Aptos Narrow" panose="020B0004020202020204" pitchFamily="34" charset="0"/>
                      </a:endParaRPr>
                    </a:p>
                  </a:txBody>
                  <a:tcPr marL="8822" marR="8822" marT="8822" marB="0" anchor="ctr">
                    <a:noFill/>
                  </a:tcPr>
                </a:tc>
                <a:extLst>
                  <a:ext uri="{0D108BD9-81ED-4DB2-BD59-A6C34878D82A}">
                    <a16:rowId xmlns:a16="http://schemas.microsoft.com/office/drawing/2014/main" val="2757161158"/>
                  </a:ext>
                </a:extLst>
              </a:tr>
              <a:tr h="686533">
                <a:tc>
                  <a:txBody>
                    <a:bodyPr/>
                    <a:lstStyle/>
                    <a:p>
                      <a:pPr algn="l" fontAlgn="ctr"/>
                      <a:r>
                        <a:rPr lang="en-GB" sz="1100" u="none" strike="noStrike">
                          <a:solidFill>
                            <a:schemeClr val="bg1"/>
                          </a:solidFill>
                          <a:effectLst/>
                        </a:rPr>
                        <a:t>BP Texas City Refinery Explosion</a:t>
                      </a:r>
                      <a:endParaRPr lang="en-GB" sz="1100" b="1"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100" u="none" strike="noStrike" dirty="0">
                          <a:solidFill>
                            <a:schemeClr val="bg1"/>
                          </a:solidFill>
                          <a:effectLst/>
                        </a:rPr>
                        <a:t>2005</a:t>
                      </a:r>
                      <a:endParaRPr lang="en-GB" sz="11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100" u="none" strike="noStrike" dirty="0">
                          <a:solidFill>
                            <a:schemeClr val="bg1"/>
                          </a:solidFill>
                          <a:effectLst/>
                        </a:rPr>
                        <a:t>Texas, USA</a:t>
                      </a:r>
                      <a:endParaRPr lang="en-GB" sz="11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2000" b="1" u="none" strike="noStrike" dirty="0">
                          <a:solidFill>
                            <a:srgbClr val="C00000"/>
                          </a:solidFill>
                          <a:effectLst/>
                        </a:rPr>
                        <a:t>15</a:t>
                      </a:r>
                      <a:endParaRPr lang="en-GB" sz="2000" b="1" i="0" u="none" strike="noStrike" dirty="0">
                        <a:solidFill>
                          <a:srgbClr val="C00000"/>
                        </a:solidFill>
                        <a:effectLst/>
                        <a:latin typeface="Aptos Narrow" panose="020B0004020202020204" pitchFamily="34" charset="0"/>
                      </a:endParaRPr>
                    </a:p>
                  </a:txBody>
                  <a:tcPr marL="8822" marR="8822" marT="8822" marB="0" anchor="ctr">
                    <a:noFill/>
                  </a:tcPr>
                </a:tc>
                <a:tc>
                  <a:txBody>
                    <a:bodyPr/>
                    <a:lstStyle/>
                    <a:p>
                      <a:pPr algn="l" fontAlgn="ctr"/>
                      <a:r>
                        <a:rPr lang="en-GB" sz="1100" u="none" strike="noStrike" dirty="0">
                          <a:solidFill>
                            <a:schemeClr val="bg1"/>
                          </a:solidFill>
                          <a:effectLst/>
                        </a:rPr>
                        <a:t>Substandard welding and maintenance</a:t>
                      </a:r>
                      <a:endParaRPr lang="en-GB" sz="11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l" fontAlgn="ctr"/>
                      <a:r>
                        <a:rPr lang="en-GB" sz="1100" u="none" strike="noStrike" dirty="0">
                          <a:solidFill>
                            <a:schemeClr val="bg1"/>
                          </a:solidFill>
                          <a:effectLst/>
                        </a:rPr>
                        <a:t>Poor welding inspections and degraded piping contributed to vapor leak and ignition.</a:t>
                      </a:r>
                      <a:endParaRPr lang="en-GB" sz="1100" b="0" i="0" u="none" strike="noStrike" dirty="0">
                        <a:solidFill>
                          <a:schemeClr val="bg1"/>
                        </a:solidFill>
                        <a:effectLst/>
                        <a:latin typeface="Aptos Narrow" panose="020B0004020202020204" pitchFamily="34" charset="0"/>
                      </a:endParaRPr>
                    </a:p>
                  </a:txBody>
                  <a:tcPr marL="8822" marR="8822" marT="8822" marB="0" anchor="ctr">
                    <a:noFill/>
                  </a:tcPr>
                </a:tc>
                <a:extLst>
                  <a:ext uri="{0D108BD9-81ED-4DB2-BD59-A6C34878D82A}">
                    <a16:rowId xmlns:a16="http://schemas.microsoft.com/office/drawing/2014/main" val="1443558685"/>
                  </a:ext>
                </a:extLst>
              </a:tr>
              <a:tr h="686533">
                <a:tc>
                  <a:txBody>
                    <a:bodyPr/>
                    <a:lstStyle/>
                    <a:p>
                      <a:pPr algn="l" fontAlgn="ctr"/>
                      <a:r>
                        <a:rPr lang="en-GB" sz="1100" u="none" strike="noStrike">
                          <a:solidFill>
                            <a:schemeClr val="bg1"/>
                          </a:solidFill>
                          <a:effectLst/>
                        </a:rPr>
                        <a:t>San Bruno Gas Pipeline Explosion</a:t>
                      </a:r>
                      <a:endParaRPr lang="en-GB" sz="1100" b="1"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100" u="none" strike="noStrike" dirty="0">
                          <a:solidFill>
                            <a:schemeClr val="bg1"/>
                          </a:solidFill>
                          <a:effectLst/>
                        </a:rPr>
                        <a:t>2010</a:t>
                      </a:r>
                      <a:endParaRPr lang="en-GB" sz="11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100" u="none" strike="noStrike" dirty="0">
                          <a:solidFill>
                            <a:schemeClr val="bg1"/>
                          </a:solidFill>
                          <a:effectLst/>
                        </a:rPr>
                        <a:t>California, USA</a:t>
                      </a:r>
                      <a:endParaRPr lang="en-GB" sz="11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2000" b="1" u="none" strike="noStrike" dirty="0">
                          <a:solidFill>
                            <a:srgbClr val="C00000"/>
                          </a:solidFill>
                          <a:effectLst/>
                        </a:rPr>
                        <a:t>8</a:t>
                      </a:r>
                      <a:endParaRPr lang="en-GB" sz="2000" b="1" i="0" u="none" strike="noStrike" dirty="0">
                        <a:solidFill>
                          <a:srgbClr val="C00000"/>
                        </a:solidFill>
                        <a:effectLst/>
                        <a:latin typeface="Aptos Narrow" panose="020B0004020202020204" pitchFamily="34" charset="0"/>
                      </a:endParaRPr>
                    </a:p>
                  </a:txBody>
                  <a:tcPr marL="8822" marR="8822" marT="8822" marB="0" anchor="ctr">
                    <a:noFill/>
                  </a:tcPr>
                </a:tc>
                <a:tc>
                  <a:txBody>
                    <a:bodyPr/>
                    <a:lstStyle/>
                    <a:p>
                      <a:pPr algn="l" fontAlgn="ctr"/>
                      <a:r>
                        <a:rPr lang="en-GB" sz="1100" u="none" strike="noStrike" dirty="0">
                          <a:solidFill>
                            <a:schemeClr val="bg1"/>
                          </a:solidFill>
                          <a:effectLst/>
                        </a:rPr>
                        <a:t>Faulty and undocumented welds</a:t>
                      </a:r>
                      <a:endParaRPr lang="en-GB" sz="11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l" fontAlgn="ctr"/>
                      <a:r>
                        <a:rPr lang="en-GB" sz="1100" u="none" strike="noStrike" dirty="0">
                          <a:solidFill>
                            <a:schemeClr val="bg1"/>
                          </a:solidFill>
                          <a:effectLst/>
                        </a:rPr>
                        <a:t>Pipeline welds failed under pressure due to internal flaws and lack of testing.</a:t>
                      </a:r>
                      <a:endParaRPr lang="en-GB" sz="1100" b="0" i="0" u="none" strike="noStrike" dirty="0">
                        <a:solidFill>
                          <a:schemeClr val="bg1"/>
                        </a:solidFill>
                        <a:effectLst/>
                        <a:latin typeface="Aptos Narrow" panose="020B0004020202020204" pitchFamily="34" charset="0"/>
                      </a:endParaRPr>
                    </a:p>
                  </a:txBody>
                  <a:tcPr marL="8822" marR="8822" marT="8822" marB="0" anchor="ctr">
                    <a:noFill/>
                  </a:tcPr>
                </a:tc>
                <a:extLst>
                  <a:ext uri="{0D108BD9-81ED-4DB2-BD59-A6C34878D82A}">
                    <a16:rowId xmlns:a16="http://schemas.microsoft.com/office/drawing/2014/main" val="182682671"/>
                  </a:ext>
                </a:extLst>
              </a:tr>
            </a:tbl>
          </a:graphicData>
        </a:graphic>
      </p:graphicFrame>
    </p:spTree>
    <p:extLst>
      <p:ext uri="{BB962C8B-B14F-4D97-AF65-F5344CB8AC3E}">
        <p14:creationId xmlns:p14="http://schemas.microsoft.com/office/powerpoint/2010/main" val="41758390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3100DE-291B-13A6-41A7-11490F8E669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DADF9DD-119D-6714-62E7-7E419791F5AD}"/>
              </a:ext>
            </a:extLst>
          </p:cNvPr>
          <p:cNvSpPr txBox="1">
            <a:spLocks/>
          </p:cNvSpPr>
          <p:nvPr/>
        </p:nvSpPr>
        <p:spPr>
          <a:xfrm>
            <a:off x="629772" y="658158"/>
            <a:ext cx="11223810" cy="54208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20000"/>
              </a:spcBef>
              <a:buFont typeface="Arial" panose="020B0604020202020204" pitchFamily="34" charset="0"/>
              <a:buNone/>
              <a:defRPr/>
            </a:pPr>
            <a:endParaRPr lang="en-GB" sz="1800" dirty="0">
              <a:solidFill>
                <a:schemeClr val="bg1"/>
              </a:solidFill>
            </a:endParaRPr>
          </a:p>
        </p:txBody>
      </p:sp>
      <p:sp>
        <p:nvSpPr>
          <p:cNvPr id="3" name="Title 2">
            <a:extLst>
              <a:ext uri="{FF2B5EF4-FFF2-40B4-BE49-F238E27FC236}">
                <a16:creationId xmlns:a16="http://schemas.microsoft.com/office/drawing/2014/main" id="{543958CA-AD60-3B76-E957-5CA7A34739A7}"/>
              </a:ext>
            </a:extLst>
          </p:cNvPr>
          <p:cNvSpPr txBox="1">
            <a:spLocks/>
          </p:cNvSpPr>
          <p:nvPr/>
        </p:nvSpPr>
        <p:spPr>
          <a:xfrm>
            <a:off x="0" y="0"/>
            <a:ext cx="12192000" cy="537455"/>
          </a:xfrm>
          <a:prstGeom prst="rect">
            <a:avLst/>
          </a:prstGeom>
          <a:solidFill>
            <a:srgbClr val="00206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3200" dirty="0">
                <a:solidFill>
                  <a:schemeClr val="bg1">
                    <a:lumMod val="95000"/>
                  </a:schemeClr>
                </a:solidFill>
                <a:latin typeface="Courier New" panose="02070309020205020404" pitchFamily="49" charset="0"/>
                <a:cs typeface="Courier New" panose="02070309020205020404" pitchFamily="49" charset="0"/>
              </a:rPr>
              <a:t>Composite Related Failures</a:t>
            </a:r>
          </a:p>
        </p:txBody>
      </p:sp>
      <p:graphicFrame>
        <p:nvGraphicFramePr>
          <p:cNvPr id="4" name="Table 3">
            <a:extLst>
              <a:ext uri="{FF2B5EF4-FFF2-40B4-BE49-F238E27FC236}">
                <a16:creationId xmlns:a16="http://schemas.microsoft.com/office/drawing/2014/main" id="{C692745E-D427-D1EE-808C-16DFD3E4D0C8}"/>
              </a:ext>
            </a:extLst>
          </p:cNvPr>
          <p:cNvGraphicFramePr>
            <a:graphicFrameLocks noGrp="1"/>
          </p:cNvGraphicFramePr>
          <p:nvPr>
            <p:extLst>
              <p:ext uri="{D42A27DB-BD31-4B8C-83A1-F6EECF244321}">
                <p14:modId xmlns:p14="http://schemas.microsoft.com/office/powerpoint/2010/main" val="4081790101"/>
              </p:ext>
            </p:extLst>
          </p:nvPr>
        </p:nvGraphicFramePr>
        <p:xfrm>
          <a:off x="666750" y="1338172"/>
          <a:ext cx="10814050" cy="4332379"/>
        </p:xfrm>
        <a:graphic>
          <a:graphicData uri="http://schemas.openxmlformats.org/drawingml/2006/table">
            <a:tbl>
              <a:tblPr>
                <a:tableStyleId>{5C22544A-7EE6-4342-B048-85BDC9FD1C3A}</a:tableStyleId>
              </a:tblPr>
              <a:tblGrid>
                <a:gridCol w="1477940">
                  <a:extLst>
                    <a:ext uri="{9D8B030D-6E8A-4147-A177-3AD203B41FA5}">
                      <a16:colId xmlns:a16="http://schemas.microsoft.com/office/drawing/2014/main" val="141524043"/>
                    </a:ext>
                  </a:extLst>
                </a:gridCol>
                <a:gridCol w="640744">
                  <a:extLst>
                    <a:ext uri="{9D8B030D-6E8A-4147-A177-3AD203B41FA5}">
                      <a16:colId xmlns:a16="http://schemas.microsoft.com/office/drawing/2014/main" val="2271447637"/>
                    </a:ext>
                  </a:extLst>
                </a:gridCol>
                <a:gridCol w="1196859">
                  <a:extLst>
                    <a:ext uri="{9D8B030D-6E8A-4147-A177-3AD203B41FA5}">
                      <a16:colId xmlns:a16="http://schemas.microsoft.com/office/drawing/2014/main" val="655319127"/>
                    </a:ext>
                  </a:extLst>
                </a:gridCol>
                <a:gridCol w="1078986">
                  <a:extLst>
                    <a:ext uri="{9D8B030D-6E8A-4147-A177-3AD203B41FA5}">
                      <a16:colId xmlns:a16="http://schemas.microsoft.com/office/drawing/2014/main" val="1628569582"/>
                    </a:ext>
                  </a:extLst>
                </a:gridCol>
                <a:gridCol w="3094911">
                  <a:extLst>
                    <a:ext uri="{9D8B030D-6E8A-4147-A177-3AD203B41FA5}">
                      <a16:colId xmlns:a16="http://schemas.microsoft.com/office/drawing/2014/main" val="3838540703"/>
                    </a:ext>
                  </a:extLst>
                </a:gridCol>
                <a:gridCol w="3324610">
                  <a:extLst>
                    <a:ext uri="{9D8B030D-6E8A-4147-A177-3AD203B41FA5}">
                      <a16:colId xmlns:a16="http://schemas.microsoft.com/office/drawing/2014/main" val="3355826740"/>
                    </a:ext>
                  </a:extLst>
                </a:gridCol>
              </a:tblGrid>
              <a:tr h="288825">
                <a:tc>
                  <a:txBody>
                    <a:bodyPr/>
                    <a:lstStyle/>
                    <a:p>
                      <a:pPr algn="ctr" fontAlgn="ctr"/>
                      <a:r>
                        <a:rPr lang="en-GB" sz="1000" u="none" strike="noStrike" dirty="0">
                          <a:solidFill>
                            <a:schemeClr val="bg1"/>
                          </a:solidFill>
                          <a:effectLst/>
                        </a:rPr>
                        <a:t>Incident</a:t>
                      </a:r>
                      <a:endParaRPr lang="en-GB" sz="1000" b="1"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a:solidFill>
                            <a:schemeClr val="bg1"/>
                          </a:solidFill>
                          <a:effectLst/>
                        </a:rPr>
                        <a:t>Year</a:t>
                      </a:r>
                      <a:endParaRPr lang="en-GB" sz="1000" b="1"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a:solidFill>
                            <a:schemeClr val="bg1"/>
                          </a:solidFill>
                          <a:effectLst/>
                        </a:rPr>
                        <a:t>Location</a:t>
                      </a:r>
                      <a:endParaRPr lang="en-GB" sz="1000" b="1"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b="1" u="none" strike="noStrike" dirty="0">
                          <a:solidFill>
                            <a:srgbClr val="C00000"/>
                          </a:solidFill>
                          <a:effectLst/>
                        </a:rPr>
                        <a:t>Fatalities</a:t>
                      </a:r>
                      <a:endParaRPr lang="en-GB" sz="1000" b="1" i="0" u="none" strike="noStrike" dirty="0">
                        <a:solidFill>
                          <a:srgbClr val="C00000"/>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dirty="0">
                          <a:solidFill>
                            <a:schemeClr val="bg1"/>
                          </a:solidFill>
                          <a:effectLst/>
                        </a:rPr>
                        <a:t>Root Cause in Composite Materials</a:t>
                      </a:r>
                      <a:endParaRPr lang="en-GB" sz="1000" b="1"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dirty="0">
                          <a:solidFill>
                            <a:schemeClr val="bg1"/>
                          </a:solidFill>
                          <a:effectLst/>
                        </a:rPr>
                        <a:t>Details</a:t>
                      </a:r>
                      <a:endParaRPr lang="en-GB" sz="1000" b="1" i="0" u="none" strike="noStrike" dirty="0">
                        <a:solidFill>
                          <a:schemeClr val="bg1"/>
                        </a:solidFill>
                        <a:effectLst/>
                        <a:latin typeface="Aptos Narrow" panose="020B0004020202020204" pitchFamily="34" charset="0"/>
                      </a:endParaRPr>
                    </a:p>
                  </a:txBody>
                  <a:tcPr marL="8822" marR="8822" marT="8822" marB="0" anchor="ctr">
                    <a:noFill/>
                  </a:tcPr>
                </a:tc>
                <a:extLst>
                  <a:ext uri="{0D108BD9-81ED-4DB2-BD59-A6C34878D82A}">
                    <a16:rowId xmlns:a16="http://schemas.microsoft.com/office/drawing/2014/main" val="1067557215"/>
                  </a:ext>
                </a:extLst>
              </a:tr>
              <a:tr h="866476">
                <a:tc>
                  <a:txBody>
                    <a:bodyPr/>
                    <a:lstStyle/>
                    <a:p>
                      <a:pPr algn="l" fontAlgn="ctr"/>
                      <a:r>
                        <a:rPr lang="en-GB" sz="1000" u="none" strike="noStrike" dirty="0">
                          <a:solidFill>
                            <a:schemeClr val="bg1"/>
                          </a:solidFill>
                          <a:effectLst/>
                        </a:rPr>
                        <a:t>SpaceShipTwo VSS Enterprise Crash</a:t>
                      </a:r>
                      <a:endParaRPr lang="en-GB" sz="1000" b="1"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dirty="0">
                          <a:solidFill>
                            <a:schemeClr val="bg1"/>
                          </a:solidFill>
                          <a:effectLst/>
                        </a:rPr>
                        <a:t>2014</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a:solidFill>
                            <a:schemeClr val="bg1"/>
                          </a:solidFill>
                          <a:effectLst/>
                        </a:rPr>
                        <a:t>California, USA</a:t>
                      </a:r>
                      <a:endParaRPr lang="en-GB" sz="1000" b="0"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600" b="1" u="none" strike="noStrike" dirty="0">
                          <a:solidFill>
                            <a:srgbClr val="C00000"/>
                          </a:solidFill>
                          <a:effectLst/>
                        </a:rPr>
                        <a:t>1</a:t>
                      </a:r>
                      <a:endParaRPr lang="en-GB" sz="1600" b="1" i="0" u="none" strike="noStrike" dirty="0">
                        <a:solidFill>
                          <a:srgbClr val="C00000"/>
                        </a:solidFill>
                        <a:effectLst/>
                        <a:latin typeface="Aptos Narrow" panose="020B0004020202020204" pitchFamily="34" charset="0"/>
                      </a:endParaRPr>
                    </a:p>
                  </a:txBody>
                  <a:tcPr marL="8822" marR="8822" marT="8822" marB="0" anchor="ctr">
                    <a:noFill/>
                  </a:tcPr>
                </a:tc>
                <a:tc>
                  <a:txBody>
                    <a:bodyPr/>
                    <a:lstStyle/>
                    <a:p>
                      <a:pPr algn="l" fontAlgn="ctr"/>
                      <a:r>
                        <a:rPr lang="en-GB" sz="1000" u="none" strike="noStrike" dirty="0">
                          <a:solidFill>
                            <a:schemeClr val="bg1"/>
                          </a:solidFill>
                          <a:effectLst/>
                        </a:rPr>
                        <a:t>Structural failure during descent (composite control surfaces)</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l" fontAlgn="ctr"/>
                      <a:r>
                        <a:rPr lang="en-GB" sz="1000" u="none" strike="noStrike" dirty="0">
                          <a:solidFill>
                            <a:schemeClr val="bg1"/>
                          </a:solidFill>
                          <a:effectLst/>
                        </a:rPr>
                        <a:t>Premature unlocking of the feathering system in a composite structure led to in-flight breakup. Composite delamination was studied as a factor in fragmentation.</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extLst>
                  <a:ext uri="{0D108BD9-81ED-4DB2-BD59-A6C34878D82A}">
                    <a16:rowId xmlns:a16="http://schemas.microsoft.com/office/drawing/2014/main" val="2592584324"/>
                  </a:ext>
                </a:extLst>
              </a:tr>
              <a:tr h="577650">
                <a:tc>
                  <a:txBody>
                    <a:bodyPr/>
                    <a:lstStyle/>
                    <a:p>
                      <a:pPr algn="l" fontAlgn="ctr"/>
                      <a:r>
                        <a:rPr lang="en-GB" sz="1000" u="none" strike="noStrike">
                          <a:solidFill>
                            <a:schemeClr val="bg1"/>
                          </a:solidFill>
                          <a:effectLst/>
                        </a:rPr>
                        <a:t>Scilly Isles Agusta A109 Helicopter Crash</a:t>
                      </a:r>
                      <a:endParaRPr lang="en-GB" sz="1000" b="1"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dirty="0">
                          <a:solidFill>
                            <a:schemeClr val="bg1"/>
                          </a:solidFill>
                          <a:effectLst/>
                        </a:rPr>
                        <a:t>1983</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dirty="0">
                          <a:solidFill>
                            <a:schemeClr val="bg1"/>
                          </a:solidFill>
                          <a:effectLst/>
                        </a:rPr>
                        <a:t>UK</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600" b="1" u="none" strike="noStrike" dirty="0">
                          <a:solidFill>
                            <a:srgbClr val="C00000"/>
                          </a:solidFill>
                          <a:effectLst/>
                        </a:rPr>
                        <a:t>3</a:t>
                      </a:r>
                      <a:endParaRPr lang="en-GB" sz="1600" b="1" i="0" u="none" strike="noStrike" dirty="0">
                        <a:solidFill>
                          <a:srgbClr val="C00000"/>
                        </a:solidFill>
                        <a:effectLst/>
                        <a:latin typeface="Aptos Narrow" panose="020B0004020202020204" pitchFamily="34" charset="0"/>
                      </a:endParaRPr>
                    </a:p>
                  </a:txBody>
                  <a:tcPr marL="8822" marR="8822" marT="8822" marB="0" anchor="ctr">
                    <a:noFill/>
                  </a:tcPr>
                </a:tc>
                <a:tc>
                  <a:txBody>
                    <a:bodyPr/>
                    <a:lstStyle/>
                    <a:p>
                      <a:pPr algn="l" fontAlgn="ctr"/>
                      <a:r>
                        <a:rPr lang="en-GB" sz="1000" u="none" strike="noStrike" dirty="0">
                          <a:solidFill>
                            <a:schemeClr val="bg1"/>
                          </a:solidFill>
                          <a:effectLst/>
                        </a:rPr>
                        <a:t>Rotor blade failure (composite delamination)</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l" fontAlgn="ctr"/>
                      <a:r>
                        <a:rPr lang="en-GB" sz="1000" u="none" strike="noStrike" dirty="0">
                          <a:solidFill>
                            <a:schemeClr val="bg1"/>
                          </a:solidFill>
                          <a:effectLst/>
                        </a:rPr>
                        <a:t>Investigators found fatigue and delamination in composite rotor blades, leading to loss of control.</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extLst>
                  <a:ext uri="{0D108BD9-81ED-4DB2-BD59-A6C34878D82A}">
                    <a16:rowId xmlns:a16="http://schemas.microsoft.com/office/drawing/2014/main" val="2860896770"/>
                  </a:ext>
                </a:extLst>
              </a:tr>
              <a:tr h="866476">
                <a:tc>
                  <a:txBody>
                    <a:bodyPr/>
                    <a:lstStyle/>
                    <a:p>
                      <a:pPr algn="l" fontAlgn="ctr"/>
                      <a:r>
                        <a:rPr lang="en-GB" sz="1000" u="none" strike="noStrike">
                          <a:solidFill>
                            <a:schemeClr val="bg1"/>
                          </a:solidFill>
                          <a:effectLst/>
                        </a:rPr>
                        <a:t>Carbon Fiber Racing Car Crash (Le Mans)</a:t>
                      </a:r>
                      <a:endParaRPr lang="en-GB" sz="1000" b="1"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dirty="0">
                          <a:solidFill>
                            <a:schemeClr val="bg1"/>
                          </a:solidFill>
                          <a:effectLst/>
                        </a:rPr>
                        <a:t>1999</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dirty="0">
                          <a:solidFill>
                            <a:schemeClr val="bg1"/>
                          </a:solidFill>
                          <a:effectLst/>
                        </a:rPr>
                        <a:t>France</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600" b="1" u="none" strike="noStrike" dirty="0">
                          <a:solidFill>
                            <a:srgbClr val="C00000"/>
                          </a:solidFill>
                          <a:effectLst/>
                        </a:rPr>
                        <a:t>1</a:t>
                      </a:r>
                      <a:endParaRPr lang="en-GB" sz="1600" b="1" i="0" u="none" strike="noStrike" dirty="0">
                        <a:solidFill>
                          <a:srgbClr val="C00000"/>
                        </a:solidFill>
                        <a:effectLst/>
                        <a:latin typeface="Aptos Narrow" panose="020B0004020202020204" pitchFamily="34" charset="0"/>
                      </a:endParaRPr>
                    </a:p>
                  </a:txBody>
                  <a:tcPr marL="8822" marR="8822" marT="8822" marB="0" anchor="ctr">
                    <a:noFill/>
                  </a:tcPr>
                </a:tc>
                <a:tc>
                  <a:txBody>
                    <a:bodyPr/>
                    <a:lstStyle/>
                    <a:p>
                      <a:pPr algn="l" fontAlgn="ctr"/>
                      <a:r>
                        <a:rPr lang="en-GB" sz="1000" u="none" strike="noStrike" dirty="0">
                          <a:solidFill>
                            <a:schemeClr val="bg1"/>
                          </a:solidFill>
                          <a:effectLst/>
                        </a:rPr>
                        <a:t>Improper bonding and poor crashworthiness of composite tub</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l" fontAlgn="ctr"/>
                      <a:r>
                        <a:rPr lang="en-GB" sz="1000" u="none" strike="noStrike" dirty="0">
                          <a:solidFill>
                            <a:schemeClr val="bg1"/>
                          </a:solidFill>
                          <a:effectLst/>
                        </a:rPr>
                        <a:t>Composite monocoque failed to absorb crash energy as designed. Inadequate layup and bonding contributed to fatal injuries.</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extLst>
                  <a:ext uri="{0D108BD9-81ED-4DB2-BD59-A6C34878D82A}">
                    <a16:rowId xmlns:a16="http://schemas.microsoft.com/office/drawing/2014/main" val="797013839"/>
                  </a:ext>
                </a:extLst>
              </a:tr>
              <a:tr h="866476">
                <a:tc>
                  <a:txBody>
                    <a:bodyPr/>
                    <a:lstStyle/>
                    <a:p>
                      <a:pPr algn="l" fontAlgn="ctr"/>
                      <a:r>
                        <a:rPr lang="en-GB" sz="1000" u="none" strike="noStrike">
                          <a:solidFill>
                            <a:schemeClr val="bg1"/>
                          </a:solidFill>
                          <a:effectLst/>
                        </a:rPr>
                        <a:t>American Airlines Flight 587</a:t>
                      </a:r>
                      <a:endParaRPr lang="en-GB" sz="1000" b="1"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a:solidFill>
                            <a:schemeClr val="bg1"/>
                          </a:solidFill>
                          <a:effectLst/>
                        </a:rPr>
                        <a:t>2001</a:t>
                      </a:r>
                      <a:endParaRPr lang="en-GB" sz="1000" b="0"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dirty="0">
                          <a:solidFill>
                            <a:schemeClr val="bg1"/>
                          </a:solidFill>
                          <a:effectLst/>
                        </a:rPr>
                        <a:t>New York, USA</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600" b="1" u="none" strike="noStrike" dirty="0">
                          <a:solidFill>
                            <a:srgbClr val="C00000"/>
                          </a:solidFill>
                          <a:effectLst/>
                        </a:rPr>
                        <a:t>265</a:t>
                      </a:r>
                      <a:endParaRPr lang="en-GB" sz="1600" b="1" i="0" u="none" strike="noStrike" dirty="0">
                        <a:solidFill>
                          <a:srgbClr val="C00000"/>
                        </a:solidFill>
                        <a:effectLst/>
                        <a:latin typeface="Aptos Narrow" panose="020B0004020202020204" pitchFamily="34" charset="0"/>
                      </a:endParaRPr>
                    </a:p>
                  </a:txBody>
                  <a:tcPr marL="8822" marR="8822" marT="8822" marB="0" anchor="ctr">
                    <a:noFill/>
                  </a:tcPr>
                </a:tc>
                <a:tc>
                  <a:txBody>
                    <a:bodyPr/>
                    <a:lstStyle/>
                    <a:p>
                      <a:pPr algn="l" fontAlgn="ctr"/>
                      <a:r>
                        <a:rPr lang="en-GB" sz="1000" u="none" strike="noStrike" dirty="0">
                          <a:solidFill>
                            <a:schemeClr val="bg1"/>
                          </a:solidFill>
                          <a:effectLst/>
                        </a:rPr>
                        <a:t>Failure of composite vertical stabilizer</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l" fontAlgn="ctr"/>
                      <a:r>
                        <a:rPr lang="en-GB" sz="1000" u="none" strike="noStrike" dirty="0">
                          <a:solidFill>
                            <a:schemeClr val="bg1"/>
                          </a:solidFill>
                          <a:effectLst/>
                        </a:rPr>
                        <a:t>Overstressing of carbon </a:t>
                      </a:r>
                      <a:r>
                        <a:rPr lang="en-GB" sz="1000" u="none" strike="noStrike" dirty="0" err="1">
                          <a:solidFill>
                            <a:schemeClr val="bg1"/>
                          </a:solidFill>
                          <a:effectLst/>
                        </a:rPr>
                        <a:t>fiber</a:t>
                      </a:r>
                      <a:r>
                        <a:rPr lang="en-GB" sz="1000" u="none" strike="noStrike" dirty="0">
                          <a:solidFill>
                            <a:schemeClr val="bg1"/>
                          </a:solidFill>
                          <a:effectLst/>
                        </a:rPr>
                        <a:t> rudder attachment lugs (composite delamination and brittle failure); poor bonding and load transfer integrity.</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extLst>
                  <a:ext uri="{0D108BD9-81ED-4DB2-BD59-A6C34878D82A}">
                    <a16:rowId xmlns:a16="http://schemas.microsoft.com/office/drawing/2014/main" val="2349708810"/>
                  </a:ext>
                </a:extLst>
              </a:tr>
              <a:tr h="866476">
                <a:tc>
                  <a:txBody>
                    <a:bodyPr/>
                    <a:lstStyle/>
                    <a:p>
                      <a:pPr algn="l" fontAlgn="ctr"/>
                      <a:r>
                        <a:rPr lang="en-GB" sz="1000" u="none" strike="noStrike">
                          <a:solidFill>
                            <a:schemeClr val="bg1"/>
                          </a:solidFill>
                          <a:effectLst/>
                        </a:rPr>
                        <a:t>Wind Turbine Blade Collapse (Maintenance Accident)</a:t>
                      </a:r>
                      <a:endParaRPr lang="en-GB" sz="1000" b="1"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a:solidFill>
                            <a:schemeClr val="bg1"/>
                          </a:solidFill>
                          <a:effectLst/>
                        </a:rPr>
                        <a:t>2013</a:t>
                      </a:r>
                      <a:endParaRPr lang="en-GB" sz="1000" b="0"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dirty="0">
                          <a:solidFill>
                            <a:schemeClr val="bg1"/>
                          </a:solidFill>
                          <a:effectLst/>
                        </a:rPr>
                        <a:t>Netherlands</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600" b="1" u="none" strike="noStrike" dirty="0">
                          <a:solidFill>
                            <a:srgbClr val="C00000"/>
                          </a:solidFill>
                          <a:effectLst/>
                        </a:rPr>
                        <a:t>2</a:t>
                      </a:r>
                      <a:endParaRPr lang="en-GB" sz="1600" b="1" i="0" u="none" strike="noStrike" dirty="0">
                        <a:solidFill>
                          <a:srgbClr val="C00000"/>
                        </a:solidFill>
                        <a:effectLst/>
                        <a:latin typeface="Aptos Narrow" panose="020B0004020202020204" pitchFamily="34" charset="0"/>
                      </a:endParaRPr>
                    </a:p>
                  </a:txBody>
                  <a:tcPr marL="8822" marR="8822" marT="8822" marB="0" anchor="ctr">
                    <a:noFill/>
                  </a:tcPr>
                </a:tc>
                <a:tc>
                  <a:txBody>
                    <a:bodyPr/>
                    <a:lstStyle/>
                    <a:p>
                      <a:pPr algn="l" fontAlgn="ctr"/>
                      <a:r>
                        <a:rPr lang="en-GB" sz="1000" u="none" strike="noStrike">
                          <a:solidFill>
                            <a:schemeClr val="bg1"/>
                          </a:solidFill>
                          <a:effectLst/>
                        </a:rPr>
                        <a:t>Catastrophic failure of composite blade during repair</a:t>
                      </a:r>
                      <a:endParaRPr lang="en-GB" sz="1000" b="0"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l" fontAlgn="ctr"/>
                      <a:r>
                        <a:rPr lang="en-GB" sz="1000" u="none" strike="noStrike" dirty="0">
                          <a:solidFill>
                            <a:schemeClr val="bg1"/>
                          </a:solidFill>
                          <a:effectLst/>
                        </a:rPr>
                        <a:t>Internal defects and poor maintenance led to a blade snapping during technician access. They fell to their deaths.</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extLst>
                  <a:ext uri="{0D108BD9-81ED-4DB2-BD59-A6C34878D82A}">
                    <a16:rowId xmlns:a16="http://schemas.microsoft.com/office/drawing/2014/main" val="428843474"/>
                  </a:ext>
                </a:extLst>
              </a:tr>
            </a:tbl>
          </a:graphicData>
        </a:graphic>
      </p:graphicFrame>
    </p:spTree>
    <p:extLst>
      <p:ext uri="{BB962C8B-B14F-4D97-AF65-F5344CB8AC3E}">
        <p14:creationId xmlns:p14="http://schemas.microsoft.com/office/powerpoint/2010/main" val="33725469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68C6B-844A-2739-75DF-9B890CEB4A0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66CD892-DBA4-0EFD-3687-B584E8E4A6CA}"/>
              </a:ext>
            </a:extLst>
          </p:cNvPr>
          <p:cNvSpPr txBox="1">
            <a:spLocks/>
          </p:cNvSpPr>
          <p:nvPr/>
        </p:nvSpPr>
        <p:spPr>
          <a:xfrm>
            <a:off x="629772" y="658158"/>
            <a:ext cx="11223810" cy="54208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20000"/>
              </a:spcBef>
              <a:buFont typeface="Arial" panose="020B0604020202020204" pitchFamily="34" charset="0"/>
              <a:buNone/>
              <a:defRPr/>
            </a:pPr>
            <a:endParaRPr lang="en-GB" sz="1800" dirty="0">
              <a:solidFill>
                <a:schemeClr val="bg1"/>
              </a:solidFill>
            </a:endParaRPr>
          </a:p>
        </p:txBody>
      </p:sp>
      <p:sp>
        <p:nvSpPr>
          <p:cNvPr id="3" name="Title 2">
            <a:extLst>
              <a:ext uri="{FF2B5EF4-FFF2-40B4-BE49-F238E27FC236}">
                <a16:creationId xmlns:a16="http://schemas.microsoft.com/office/drawing/2014/main" id="{2E2490A8-B888-29A3-8B74-AD0CA9EF57CC}"/>
              </a:ext>
            </a:extLst>
          </p:cNvPr>
          <p:cNvSpPr txBox="1">
            <a:spLocks/>
          </p:cNvSpPr>
          <p:nvPr/>
        </p:nvSpPr>
        <p:spPr>
          <a:xfrm>
            <a:off x="0" y="0"/>
            <a:ext cx="12192000" cy="537455"/>
          </a:xfrm>
          <a:prstGeom prst="rect">
            <a:avLst/>
          </a:prstGeom>
          <a:solidFill>
            <a:srgbClr val="00206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3200" dirty="0">
                <a:solidFill>
                  <a:schemeClr val="bg1">
                    <a:lumMod val="95000"/>
                  </a:schemeClr>
                </a:solidFill>
                <a:latin typeface="Courier New" panose="02070309020205020404" pitchFamily="49" charset="0"/>
                <a:cs typeface="Courier New" panose="02070309020205020404" pitchFamily="49" charset="0"/>
              </a:rPr>
              <a:t>Heat Treatment Related Failures</a:t>
            </a:r>
          </a:p>
        </p:txBody>
      </p:sp>
      <p:graphicFrame>
        <p:nvGraphicFramePr>
          <p:cNvPr id="4" name="Table 3">
            <a:extLst>
              <a:ext uri="{FF2B5EF4-FFF2-40B4-BE49-F238E27FC236}">
                <a16:creationId xmlns:a16="http://schemas.microsoft.com/office/drawing/2014/main" id="{B34E333A-DC32-E2AE-D458-1848CF672DED}"/>
              </a:ext>
            </a:extLst>
          </p:cNvPr>
          <p:cNvGraphicFramePr>
            <a:graphicFrameLocks noGrp="1"/>
          </p:cNvGraphicFramePr>
          <p:nvPr>
            <p:extLst>
              <p:ext uri="{D42A27DB-BD31-4B8C-83A1-F6EECF244321}">
                <p14:modId xmlns:p14="http://schemas.microsoft.com/office/powerpoint/2010/main" val="2888947737"/>
              </p:ext>
            </p:extLst>
          </p:nvPr>
        </p:nvGraphicFramePr>
        <p:xfrm>
          <a:off x="609600" y="1276717"/>
          <a:ext cx="10814049" cy="4622434"/>
        </p:xfrm>
        <a:graphic>
          <a:graphicData uri="http://schemas.openxmlformats.org/drawingml/2006/table">
            <a:tbl>
              <a:tblPr>
                <a:tableStyleId>{5C22544A-7EE6-4342-B048-85BDC9FD1C3A}</a:tableStyleId>
              </a:tblPr>
              <a:tblGrid>
                <a:gridCol w="1477940">
                  <a:extLst>
                    <a:ext uri="{9D8B030D-6E8A-4147-A177-3AD203B41FA5}">
                      <a16:colId xmlns:a16="http://schemas.microsoft.com/office/drawing/2014/main" val="1227951970"/>
                    </a:ext>
                  </a:extLst>
                </a:gridCol>
                <a:gridCol w="640743">
                  <a:extLst>
                    <a:ext uri="{9D8B030D-6E8A-4147-A177-3AD203B41FA5}">
                      <a16:colId xmlns:a16="http://schemas.microsoft.com/office/drawing/2014/main" val="1476687492"/>
                    </a:ext>
                  </a:extLst>
                </a:gridCol>
                <a:gridCol w="1196859">
                  <a:extLst>
                    <a:ext uri="{9D8B030D-6E8A-4147-A177-3AD203B41FA5}">
                      <a16:colId xmlns:a16="http://schemas.microsoft.com/office/drawing/2014/main" val="39755432"/>
                    </a:ext>
                  </a:extLst>
                </a:gridCol>
                <a:gridCol w="1078986">
                  <a:extLst>
                    <a:ext uri="{9D8B030D-6E8A-4147-A177-3AD203B41FA5}">
                      <a16:colId xmlns:a16="http://schemas.microsoft.com/office/drawing/2014/main" val="4099175940"/>
                    </a:ext>
                  </a:extLst>
                </a:gridCol>
                <a:gridCol w="3094910">
                  <a:extLst>
                    <a:ext uri="{9D8B030D-6E8A-4147-A177-3AD203B41FA5}">
                      <a16:colId xmlns:a16="http://schemas.microsoft.com/office/drawing/2014/main" val="1588680742"/>
                    </a:ext>
                  </a:extLst>
                </a:gridCol>
                <a:gridCol w="3324611">
                  <a:extLst>
                    <a:ext uri="{9D8B030D-6E8A-4147-A177-3AD203B41FA5}">
                      <a16:colId xmlns:a16="http://schemas.microsoft.com/office/drawing/2014/main" val="2098121799"/>
                    </a:ext>
                  </a:extLst>
                </a:gridCol>
              </a:tblGrid>
              <a:tr h="256801">
                <a:tc>
                  <a:txBody>
                    <a:bodyPr/>
                    <a:lstStyle/>
                    <a:p>
                      <a:pPr algn="ctr" fontAlgn="ctr"/>
                      <a:r>
                        <a:rPr lang="en-GB" sz="1000" u="none" strike="noStrike" dirty="0">
                          <a:solidFill>
                            <a:schemeClr val="bg1"/>
                          </a:solidFill>
                          <a:effectLst/>
                        </a:rPr>
                        <a:t>Incident</a:t>
                      </a:r>
                      <a:endParaRPr lang="en-GB" sz="1000" b="1"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a:solidFill>
                            <a:schemeClr val="bg1"/>
                          </a:solidFill>
                          <a:effectLst/>
                        </a:rPr>
                        <a:t>Year</a:t>
                      </a:r>
                      <a:endParaRPr lang="en-GB" sz="1000" b="1"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a:solidFill>
                            <a:schemeClr val="bg1"/>
                          </a:solidFill>
                          <a:effectLst/>
                        </a:rPr>
                        <a:t>Location</a:t>
                      </a:r>
                      <a:endParaRPr lang="en-GB" sz="1000" b="1"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b="1" u="none" strike="noStrike" dirty="0">
                          <a:solidFill>
                            <a:srgbClr val="C00000"/>
                          </a:solidFill>
                          <a:effectLst/>
                        </a:rPr>
                        <a:t>Fatalities</a:t>
                      </a:r>
                      <a:endParaRPr lang="en-GB" sz="1000" b="1" i="0" u="none" strike="noStrike" dirty="0">
                        <a:solidFill>
                          <a:srgbClr val="C00000"/>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dirty="0">
                          <a:solidFill>
                            <a:schemeClr val="bg1"/>
                          </a:solidFill>
                          <a:effectLst/>
                        </a:rPr>
                        <a:t>Heat Treatment Root Cause</a:t>
                      </a:r>
                      <a:endParaRPr lang="en-GB" sz="1000" b="1"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dirty="0">
                          <a:solidFill>
                            <a:schemeClr val="bg1"/>
                          </a:solidFill>
                          <a:effectLst/>
                        </a:rPr>
                        <a:t>Details</a:t>
                      </a:r>
                      <a:endParaRPr lang="en-GB" sz="1000" b="1" i="0" u="none" strike="noStrike" dirty="0">
                        <a:solidFill>
                          <a:schemeClr val="bg1"/>
                        </a:solidFill>
                        <a:effectLst/>
                        <a:latin typeface="Aptos Narrow" panose="020B0004020202020204" pitchFamily="34" charset="0"/>
                      </a:endParaRPr>
                    </a:p>
                  </a:txBody>
                  <a:tcPr marL="8822" marR="8822" marT="8822" marB="0" anchor="ctr">
                    <a:noFill/>
                  </a:tcPr>
                </a:tc>
                <a:extLst>
                  <a:ext uri="{0D108BD9-81ED-4DB2-BD59-A6C34878D82A}">
                    <a16:rowId xmlns:a16="http://schemas.microsoft.com/office/drawing/2014/main" val="345386463"/>
                  </a:ext>
                </a:extLst>
              </a:tr>
              <a:tr h="770406">
                <a:tc>
                  <a:txBody>
                    <a:bodyPr/>
                    <a:lstStyle/>
                    <a:p>
                      <a:pPr algn="l" fontAlgn="ctr"/>
                      <a:r>
                        <a:rPr lang="en-GB" sz="1000" u="none" strike="noStrike" dirty="0">
                          <a:solidFill>
                            <a:schemeClr val="bg1"/>
                          </a:solidFill>
                          <a:effectLst/>
                        </a:rPr>
                        <a:t>China Eastern Airlines Flight 5735 Crash</a:t>
                      </a:r>
                      <a:endParaRPr lang="en-GB" sz="1000" b="1"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dirty="0">
                          <a:solidFill>
                            <a:schemeClr val="bg1"/>
                          </a:solidFill>
                          <a:effectLst/>
                        </a:rPr>
                        <a:t>2022</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a:solidFill>
                            <a:schemeClr val="bg1"/>
                          </a:solidFill>
                          <a:effectLst/>
                        </a:rPr>
                        <a:t>China</a:t>
                      </a:r>
                      <a:endParaRPr lang="en-GB" sz="1000" b="0"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600" b="1" u="none" strike="noStrike" dirty="0">
                          <a:solidFill>
                            <a:srgbClr val="C00000"/>
                          </a:solidFill>
                          <a:effectLst/>
                        </a:rPr>
                        <a:t>132</a:t>
                      </a:r>
                      <a:endParaRPr lang="en-GB" sz="1600" b="1" i="0" u="none" strike="noStrike" dirty="0">
                        <a:solidFill>
                          <a:srgbClr val="C00000"/>
                        </a:solidFill>
                        <a:effectLst/>
                        <a:latin typeface="Aptos Narrow" panose="020B0004020202020204" pitchFamily="34" charset="0"/>
                      </a:endParaRPr>
                    </a:p>
                  </a:txBody>
                  <a:tcPr marL="8822" marR="8822" marT="8822" marB="0" anchor="ctr">
                    <a:noFill/>
                  </a:tcPr>
                </a:tc>
                <a:tc>
                  <a:txBody>
                    <a:bodyPr/>
                    <a:lstStyle/>
                    <a:p>
                      <a:pPr algn="l" fontAlgn="ctr"/>
                      <a:r>
                        <a:rPr lang="en-GB" sz="1000" u="none" strike="noStrike" dirty="0">
                          <a:solidFill>
                            <a:schemeClr val="bg1"/>
                          </a:solidFill>
                          <a:effectLst/>
                        </a:rPr>
                        <a:t>Suspected heat treatment or structural fatigue in elevator components (under investigation)</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l" fontAlgn="ctr"/>
                      <a:r>
                        <a:rPr lang="en-GB" sz="1000" u="none" strike="noStrike" dirty="0">
                          <a:solidFill>
                            <a:schemeClr val="bg1"/>
                          </a:solidFill>
                          <a:effectLst/>
                        </a:rPr>
                        <a:t>Investigators </a:t>
                      </a:r>
                      <a:r>
                        <a:rPr lang="en-GB" sz="1000" u="none" strike="noStrike" dirty="0" err="1">
                          <a:solidFill>
                            <a:schemeClr val="bg1"/>
                          </a:solidFill>
                          <a:effectLst/>
                        </a:rPr>
                        <a:t>analyzed</a:t>
                      </a:r>
                      <a:r>
                        <a:rPr lang="en-GB" sz="1000" u="none" strike="noStrike" dirty="0">
                          <a:solidFill>
                            <a:schemeClr val="bg1"/>
                          </a:solidFill>
                          <a:effectLst/>
                        </a:rPr>
                        <a:t> possible improper heat treatment on control surfaces that may have led to catastrophic control failure.</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extLst>
                  <a:ext uri="{0D108BD9-81ED-4DB2-BD59-A6C34878D82A}">
                    <a16:rowId xmlns:a16="http://schemas.microsoft.com/office/drawing/2014/main" val="3722381825"/>
                  </a:ext>
                </a:extLst>
              </a:tr>
              <a:tr h="770406">
                <a:tc>
                  <a:txBody>
                    <a:bodyPr/>
                    <a:lstStyle/>
                    <a:p>
                      <a:pPr algn="l" fontAlgn="ctr"/>
                      <a:r>
                        <a:rPr lang="en-GB" sz="1000" u="none" strike="noStrike" dirty="0">
                          <a:solidFill>
                            <a:schemeClr val="bg1"/>
                          </a:solidFill>
                          <a:effectLst/>
                        </a:rPr>
                        <a:t>US Military Helicopter Crash (Main Rotor Failure)</a:t>
                      </a:r>
                      <a:endParaRPr lang="en-GB" sz="1000" b="1"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dirty="0">
                          <a:solidFill>
                            <a:schemeClr val="bg1"/>
                          </a:solidFill>
                          <a:effectLst/>
                        </a:rPr>
                        <a:t>1986</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dirty="0">
                          <a:solidFill>
                            <a:schemeClr val="bg1"/>
                          </a:solidFill>
                          <a:effectLst/>
                        </a:rPr>
                        <a:t>USA</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600" b="1" u="none" strike="noStrike" dirty="0">
                          <a:solidFill>
                            <a:srgbClr val="C00000"/>
                          </a:solidFill>
                          <a:effectLst/>
                        </a:rPr>
                        <a:t>5</a:t>
                      </a:r>
                      <a:endParaRPr lang="en-GB" sz="1600" b="1" i="0" u="none" strike="noStrike" dirty="0">
                        <a:solidFill>
                          <a:srgbClr val="C00000"/>
                        </a:solidFill>
                        <a:effectLst/>
                        <a:latin typeface="Aptos Narrow" panose="020B0004020202020204" pitchFamily="34" charset="0"/>
                      </a:endParaRPr>
                    </a:p>
                  </a:txBody>
                  <a:tcPr marL="8822" marR="8822" marT="8822" marB="0" anchor="ctr">
                    <a:noFill/>
                  </a:tcPr>
                </a:tc>
                <a:tc>
                  <a:txBody>
                    <a:bodyPr/>
                    <a:lstStyle/>
                    <a:p>
                      <a:pPr algn="l" fontAlgn="ctr"/>
                      <a:r>
                        <a:rPr lang="en-GB" sz="1000" u="none" strike="noStrike" dirty="0">
                          <a:solidFill>
                            <a:schemeClr val="bg1"/>
                          </a:solidFill>
                          <a:effectLst/>
                        </a:rPr>
                        <a:t>Poor heat treatment of rotor spindle</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l" fontAlgn="ctr"/>
                      <a:r>
                        <a:rPr lang="en-GB" sz="1000" u="none" strike="noStrike" dirty="0">
                          <a:solidFill>
                            <a:schemeClr val="bg1"/>
                          </a:solidFill>
                          <a:effectLst/>
                        </a:rPr>
                        <a:t>Crack initiated due to improperly tempered steel rotor spindle; led to in-flight failure of the main rotor system.</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extLst>
                  <a:ext uri="{0D108BD9-81ED-4DB2-BD59-A6C34878D82A}">
                    <a16:rowId xmlns:a16="http://schemas.microsoft.com/office/drawing/2014/main" val="3585888864"/>
                  </a:ext>
                </a:extLst>
              </a:tr>
              <a:tr h="770406">
                <a:tc>
                  <a:txBody>
                    <a:bodyPr/>
                    <a:lstStyle/>
                    <a:p>
                      <a:pPr algn="l" fontAlgn="ctr"/>
                      <a:r>
                        <a:rPr lang="en-GB" sz="1000" u="none" strike="noStrike">
                          <a:solidFill>
                            <a:schemeClr val="bg1"/>
                          </a:solidFill>
                          <a:effectLst/>
                        </a:rPr>
                        <a:t>Ford Pinto Fuel Tank Fires</a:t>
                      </a:r>
                      <a:endParaRPr lang="en-GB" sz="1000" b="1"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dirty="0">
                          <a:solidFill>
                            <a:schemeClr val="bg1"/>
                          </a:solidFill>
                          <a:effectLst/>
                        </a:rPr>
                        <a:t>1970s</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dirty="0">
                          <a:solidFill>
                            <a:schemeClr val="bg1"/>
                          </a:solidFill>
                          <a:effectLst/>
                        </a:rPr>
                        <a:t>USA</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600" b="1" u="none" strike="noStrike" dirty="0">
                          <a:solidFill>
                            <a:srgbClr val="C00000"/>
                          </a:solidFill>
                          <a:effectLst/>
                        </a:rPr>
                        <a:t>27</a:t>
                      </a:r>
                      <a:endParaRPr lang="en-GB" sz="1600" b="1" i="0" u="none" strike="noStrike" dirty="0">
                        <a:solidFill>
                          <a:srgbClr val="C00000"/>
                        </a:solidFill>
                        <a:effectLst/>
                        <a:latin typeface="Aptos Narrow" panose="020B0004020202020204" pitchFamily="34" charset="0"/>
                      </a:endParaRPr>
                    </a:p>
                  </a:txBody>
                  <a:tcPr marL="8822" marR="8822" marT="8822" marB="0" anchor="ctr">
                    <a:noFill/>
                  </a:tcPr>
                </a:tc>
                <a:tc>
                  <a:txBody>
                    <a:bodyPr/>
                    <a:lstStyle/>
                    <a:p>
                      <a:pPr algn="l" fontAlgn="ctr"/>
                      <a:r>
                        <a:rPr lang="en-GB" sz="1000" u="none" strike="noStrike">
                          <a:solidFill>
                            <a:schemeClr val="bg1"/>
                          </a:solidFill>
                          <a:effectLst/>
                        </a:rPr>
                        <a:t>Poorly heat-treated structural parts near fuel tank</a:t>
                      </a:r>
                      <a:endParaRPr lang="en-GB" sz="1000" b="0"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l" fontAlgn="ctr"/>
                      <a:r>
                        <a:rPr lang="en-GB" sz="1000" u="none" strike="noStrike" dirty="0">
                          <a:solidFill>
                            <a:schemeClr val="bg1"/>
                          </a:solidFill>
                          <a:effectLst/>
                        </a:rPr>
                        <a:t>Frame parts were brittle due to inadequate heat treatment; contributed to tank rupture and fires in rear-end collisions.</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extLst>
                  <a:ext uri="{0D108BD9-81ED-4DB2-BD59-A6C34878D82A}">
                    <a16:rowId xmlns:a16="http://schemas.microsoft.com/office/drawing/2014/main" val="149956911"/>
                  </a:ext>
                </a:extLst>
              </a:tr>
              <a:tr h="770406">
                <a:tc>
                  <a:txBody>
                    <a:bodyPr/>
                    <a:lstStyle/>
                    <a:p>
                      <a:pPr algn="l" fontAlgn="ctr"/>
                      <a:r>
                        <a:rPr lang="en-GB" sz="1000" u="none" strike="noStrike">
                          <a:solidFill>
                            <a:schemeClr val="bg1"/>
                          </a:solidFill>
                          <a:effectLst/>
                        </a:rPr>
                        <a:t>Queensland Mining Drill Rod Failure</a:t>
                      </a:r>
                      <a:endParaRPr lang="en-GB" sz="1000" b="1"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dirty="0">
                          <a:solidFill>
                            <a:schemeClr val="bg1"/>
                          </a:solidFill>
                          <a:effectLst/>
                        </a:rPr>
                        <a:t>2009</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dirty="0">
                          <a:solidFill>
                            <a:schemeClr val="bg1"/>
                          </a:solidFill>
                          <a:effectLst/>
                        </a:rPr>
                        <a:t>Australia</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600" b="1" u="none" strike="noStrike" dirty="0">
                          <a:solidFill>
                            <a:srgbClr val="C00000"/>
                          </a:solidFill>
                          <a:effectLst/>
                        </a:rPr>
                        <a:t>1</a:t>
                      </a:r>
                      <a:endParaRPr lang="en-GB" sz="1600" b="1" i="0" u="none" strike="noStrike" dirty="0">
                        <a:solidFill>
                          <a:srgbClr val="C00000"/>
                        </a:solidFill>
                        <a:effectLst/>
                        <a:latin typeface="Aptos Narrow" panose="020B0004020202020204" pitchFamily="34" charset="0"/>
                      </a:endParaRPr>
                    </a:p>
                  </a:txBody>
                  <a:tcPr marL="8822" marR="8822" marT="8822" marB="0" anchor="ctr">
                    <a:noFill/>
                  </a:tcPr>
                </a:tc>
                <a:tc>
                  <a:txBody>
                    <a:bodyPr/>
                    <a:lstStyle/>
                    <a:p>
                      <a:pPr algn="l" fontAlgn="ctr"/>
                      <a:r>
                        <a:rPr lang="en-GB" sz="1000" u="none" strike="noStrike">
                          <a:solidFill>
                            <a:schemeClr val="bg1"/>
                          </a:solidFill>
                          <a:effectLst/>
                        </a:rPr>
                        <a:t>Drill rod fractured due to improper tempering</a:t>
                      </a:r>
                      <a:endParaRPr lang="en-GB" sz="1000" b="0"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l" fontAlgn="ctr"/>
                      <a:r>
                        <a:rPr lang="en-GB" sz="1000" u="none" strike="noStrike" dirty="0">
                          <a:solidFill>
                            <a:schemeClr val="bg1"/>
                          </a:solidFill>
                          <a:effectLst/>
                        </a:rPr>
                        <a:t>Drill rod snapped under stress; fractured segment struck and killed the operator. Metallurgical analysis showed inadequate quenching and tempering.</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extLst>
                  <a:ext uri="{0D108BD9-81ED-4DB2-BD59-A6C34878D82A}">
                    <a16:rowId xmlns:a16="http://schemas.microsoft.com/office/drawing/2014/main" val="612240314"/>
                  </a:ext>
                </a:extLst>
              </a:tr>
              <a:tr h="513603">
                <a:tc>
                  <a:txBody>
                    <a:bodyPr/>
                    <a:lstStyle/>
                    <a:p>
                      <a:pPr algn="l" fontAlgn="ctr"/>
                      <a:r>
                        <a:rPr lang="en-GB" sz="1000" u="none" strike="noStrike">
                          <a:solidFill>
                            <a:schemeClr val="bg1"/>
                          </a:solidFill>
                          <a:effectLst/>
                        </a:rPr>
                        <a:t>Railway Axle Failure – Eschede Train Disaster</a:t>
                      </a:r>
                      <a:endParaRPr lang="en-GB" sz="1000" b="1"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dirty="0">
                          <a:solidFill>
                            <a:schemeClr val="bg1"/>
                          </a:solidFill>
                          <a:effectLst/>
                        </a:rPr>
                        <a:t>1998</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dirty="0">
                          <a:solidFill>
                            <a:schemeClr val="bg1"/>
                          </a:solidFill>
                          <a:effectLst/>
                        </a:rPr>
                        <a:t>Germany</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600" b="1" u="none" strike="noStrike" dirty="0">
                          <a:solidFill>
                            <a:srgbClr val="C00000"/>
                          </a:solidFill>
                          <a:effectLst/>
                        </a:rPr>
                        <a:t>101</a:t>
                      </a:r>
                      <a:endParaRPr lang="en-GB" sz="1600" b="1" i="0" u="none" strike="noStrike" dirty="0">
                        <a:solidFill>
                          <a:srgbClr val="C00000"/>
                        </a:solidFill>
                        <a:effectLst/>
                        <a:latin typeface="Aptos Narrow" panose="020B0004020202020204" pitchFamily="34" charset="0"/>
                      </a:endParaRPr>
                    </a:p>
                  </a:txBody>
                  <a:tcPr marL="8822" marR="8822" marT="8822" marB="0" anchor="ctr">
                    <a:noFill/>
                  </a:tcPr>
                </a:tc>
                <a:tc>
                  <a:txBody>
                    <a:bodyPr/>
                    <a:lstStyle/>
                    <a:p>
                      <a:pPr algn="l" fontAlgn="ctr"/>
                      <a:r>
                        <a:rPr lang="en-GB" sz="1000" u="none" strike="noStrike">
                          <a:solidFill>
                            <a:schemeClr val="bg1"/>
                          </a:solidFill>
                          <a:effectLst/>
                        </a:rPr>
                        <a:t>Undetected fatigue crack in poorly heat-treated axle</a:t>
                      </a:r>
                      <a:endParaRPr lang="en-GB" sz="1000" b="0"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l" fontAlgn="ctr"/>
                      <a:r>
                        <a:rPr lang="en-GB" sz="1000" u="none" strike="noStrike" dirty="0">
                          <a:solidFill>
                            <a:schemeClr val="bg1"/>
                          </a:solidFill>
                          <a:effectLst/>
                        </a:rPr>
                        <a:t>Heat treatment defects led to fatigue crack growth; the wheel disintegrated at high speed, causing derailment.</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extLst>
                  <a:ext uri="{0D108BD9-81ED-4DB2-BD59-A6C34878D82A}">
                    <a16:rowId xmlns:a16="http://schemas.microsoft.com/office/drawing/2014/main" val="311813847"/>
                  </a:ext>
                </a:extLst>
              </a:tr>
              <a:tr h="770406">
                <a:tc>
                  <a:txBody>
                    <a:bodyPr/>
                    <a:lstStyle/>
                    <a:p>
                      <a:pPr algn="l" fontAlgn="ctr"/>
                      <a:r>
                        <a:rPr lang="en-GB" sz="1000" u="none" strike="noStrike">
                          <a:solidFill>
                            <a:schemeClr val="bg1"/>
                          </a:solidFill>
                          <a:effectLst/>
                        </a:rPr>
                        <a:t>Aircraft Engine Turbine Blade Failure</a:t>
                      </a:r>
                      <a:endParaRPr lang="en-GB" sz="1000" b="1"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a:solidFill>
                            <a:schemeClr val="bg1"/>
                          </a:solidFill>
                          <a:effectLst/>
                        </a:rPr>
                        <a:t>2000s (multiple incidents)</a:t>
                      </a:r>
                      <a:endParaRPr lang="en-GB" sz="1000" b="0"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dirty="0">
                          <a:solidFill>
                            <a:schemeClr val="bg1"/>
                          </a:solidFill>
                          <a:effectLst/>
                        </a:rPr>
                        <a:t>Global</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600" b="1" u="none" strike="noStrike" dirty="0">
                          <a:solidFill>
                            <a:srgbClr val="C00000"/>
                          </a:solidFill>
                          <a:effectLst/>
                        </a:rPr>
                        <a:t>Several</a:t>
                      </a:r>
                      <a:endParaRPr lang="en-GB" sz="1600" b="1" i="0" u="none" strike="noStrike" dirty="0">
                        <a:solidFill>
                          <a:srgbClr val="C00000"/>
                        </a:solidFill>
                        <a:effectLst/>
                        <a:latin typeface="Aptos Narrow" panose="020B0004020202020204" pitchFamily="34" charset="0"/>
                      </a:endParaRPr>
                    </a:p>
                  </a:txBody>
                  <a:tcPr marL="8822" marR="8822" marT="8822" marB="0" anchor="ctr">
                    <a:noFill/>
                  </a:tcPr>
                </a:tc>
                <a:tc>
                  <a:txBody>
                    <a:bodyPr/>
                    <a:lstStyle/>
                    <a:p>
                      <a:pPr algn="l" fontAlgn="ctr"/>
                      <a:r>
                        <a:rPr lang="en-GB" sz="1000" u="none" strike="noStrike">
                          <a:solidFill>
                            <a:schemeClr val="bg1"/>
                          </a:solidFill>
                          <a:effectLst/>
                        </a:rPr>
                        <a:t>Creep and fatigue due to improper heat treatment</a:t>
                      </a:r>
                      <a:endParaRPr lang="en-GB" sz="1000" b="0"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l" fontAlgn="ctr"/>
                      <a:r>
                        <a:rPr lang="en-GB" sz="1000" u="none" strike="noStrike" dirty="0">
                          <a:solidFill>
                            <a:schemeClr val="bg1"/>
                          </a:solidFill>
                          <a:effectLst/>
                        </a:rPr>
                        <a:t>Inconsistent heat treatment on nickel-based turbine blades led to early failure, including in one instance causing uncontained engine failure and fatalities.</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extLst>
                  <a:ext uri="{0D108BD9-81ED-4DB2-BD59-A6C34878D82A}">
                    <a16:rowId xmlns:a16="http://schemas.microsoft.com/office/drawing/2014/main" val="2907437473"/>
                  </a:ext>
                </a:extLst>
              </a:tr>
            </a:tbl>
          </a:graphicData>
        </a:graphic>
      </p:graphicFrame>
    </p:spTree>
    <p:extLst>
      <p:ext uri="{BB962C8B-B14F-4D97-AF65-F5344CB8AC3E}">
        <p14:creationId xmlns:p14="http://schemas.microsoft.com/office/powerpoint/2010/main" val="21718436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E902C3-D5CE-43DB-4E74-A66ED6C1D24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2E5AC48-247C-4371-063E-5BD0E49A5C74}"/>
              </a:ext>
            </a:extLst>
          </p:cNvPr>
          <p:cNvSpPr txBox="1">
            <a:spLocks/>
          </p:cNvSpPr>
          <p:nvPr/>
        </p:nvSpPr>
        <p:spPr>
          <a:xfrm>
            <a:off x="629772" y="658158"/>
            <a:ext cx="11223810" cy="54208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20000"/>
              </a:spcBef>
              <a:buFont typeface="Arial" panose="020B0604020202020204" pitchFamily="34" charset="0"/>
              <a:buNone/>
              <a:defRPr/>
            </a:pPr>
            <a:endParaRPr lang="en-GB" sz="1800" dirty="0">
              <a:solidFill>
                <a:schemeClr val="bg1"/>
              </a:solidFill>
            </a:endParaRPr>
          </a:p>
        </p:txBody>
      </p:sp>
      <p:sp>
        <p:nvSpPr>
          <p:cNvPr id="3" name="Title 2">
            <a:extLst>
              <a:ext uri="{FF2B5EF4-FFF2-40B4-BE49-F238E27FC236}">
                <a16:creationId xmlns:a16="http://schemas.microsoft.com/office/drawing/2014/main" id="{12062DBE-5C6E-56B9-AC5C-5E15BFDEF8E2}"/>
              </a:ext>
            </a:extLst>
          </p:cNvPr>
          <p:cNvSpPr txBox="1">
            <a:spLocks/>
          </p:cNvSpPr>
          <p:nvPr/>
        </p:nvSpPr>
        <p:spPr>
          <a:xfrm>
            <a:off x="0" y="0"/>
            <a:ext cx="12192000" cy="537455"/>
          </a:xfrm>
          <a:prstGeom prst="rect">
            <a:avLst/>
          </a:prstGeom>
          <a:solidFill>
            <a:srgbClr val="00206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3200" dirty="0">
                <a:solidFill>
                  <a:schemeClr val="bg1">
                    <a:lumMod val="95000"/>
                  </a:schemeClr>
                </a:solidFill>
                <a:latin typeface="Courier New" panose="02070309020205020404" pitchFamily="49" charset="0"/>
                <a:cs typeface="Courier New" panose="02070309020205020404" pitchFamily="49" charset="0"/>
              </a:rPr>
              <a:t>Chemical Processing Related Failures</a:t>
            </a:r>
          </a:p>
        </p:txBody>
      </p:sp>
      <p:graphicFrame>
        <p:nvGraphicFramePr>
          <p:cNvPr id="4" name="Table 3">
            <a:extLst>
              <a:ext uri="{FF2B5EF4-FFF2-40B4-BE49-F238E27FC236}">
                <a16:creationId xmlns:a16="http://schemas.microsoft.com/office/drawing/2014/main" id="{405AC727-E4AC-B30F-44CC-8EF3A486723A}"/>
              </a:ext>
            </a:extLst>
          </p:cNvPr>
          <p:cNvGraphicFramePr>
            <a:graphicFrameLocks noGrp="1"/>
          </p:cNvGraphicFramePr>
          <p:nvPr>
            <p:extLst>
              <p:ext uri="{D42A27DB-BD31-4B8C-83A1-F6EECF244321}">
                <p14:modId xmlns:p14="http://schemas.microsoft.com/office/powerpoint/2010/main" val="1996619375"/>
              </p:ext>
            </p:extLst>
          </p:nvPr>
        </p:nvGraphicFramePr>
        <p:xfrm>
          <a:off x="609598" y="1161893"/>
          <a:ext cx="10515599" cy="2463709"/>
        </p:xfrm>
        <a:graphic>
          <a:graphicData uri="http://schemas.openxmlformats.org/drawingml/2006/table">
            <a:tbl>
              <a:tblPr>
                <a:tableStyleId>{5C22544A-7EE6-4342-B048-85BDC9FD1C3A}</a:tableStyleId>
              </a:tblPr>
              <a:tblGrid>
                <a:gridCol w="1437151">
                  <a:extLst>
                    <a:ext uri="{9D8B030D-6E8A-4147-A177-3AD203B41FA5}">
                      <a16:colId xmlns:a16="http://schemas.microsoft.com/office/drawing/2014/main" val="1237013205"/>
                    </a:ext>
                  </a:extLst>
                </a:gridCol>
                <a:gridCol w="623060">
                  <a:extLst>
                    <a:ext uri="{9D8B030D-6E8A-4147-A177-3AD203B41FA5}">
                      <a16:colId xmlns:a16="http://schemas.microsoft.com/office/drawing/2014/main" val="140705952"/>
                    </a:ext>
                  </a:extLst>
                </a:gridCol>
                <a:gridCol w="1163828">
                  <a:extLst>
                    <a:ext uri="{9D8B030D-6E8A-4147-A177-3AD203B41FA5}">
                      <a16:colId xmlns:a16="http://schemas.microsoft.com/office/drawing/2014/main" val="659244126"/>
                    </a:ext>
                  </a:extLst>
                </a:gridCol>
                <a:gridCol w="1049208">
                  <a:extLst>
                    <a:ext uri="{9D8B030D-6E8A-4147-A177-3AD203B41FA5}">
                      <a16:colId xmlns:a16="http://schemas.microsoft.com/office/drawing/2014/main" val="444383163"/>
                    </a:ext>
                  </a:extLst>
                </a:gridCol>
                <a:gridCol w="3009496">
                  <a:extLst>
                    <a:ext uri="{9D8B030D-6E8A-4147-A177-3AD203B41FA5}">
                      <a16:colId xmlns:a16="http://schemas.microsoft.com/office/drawing/2014/main" val="1910321628"/>
                    </a:ext>
                  </a:extLst>
                </a:gridCol>
                <a:gridCol w="3232856">
                  <a:extLst>
                    <a:ext uri="{9D8B030D-6E8A-4147-A177-3AD203B41FA5}">
                      <a16:colId xmlns:a16="http://schemas.microsoft.com/office/drawing/2014/main" val="2804590704"/>
                    </a:ext>
                  </a:extLst>
                </a:gridCol>
              </a:tblGrid>
              <a:tr h="147700">
                <a:tc>
                  <a:txBody>
                    <a:bodyPr/>
                    <a:lstStyle/>
                    <a:p>
                      <a:pPr algn="ctr" fontAlgn="ctr"/>
                      <a:r>
                        <a:rPr lang="en-GB" sz="1000" u="none" strike="noStrike" dirty="0">
                          <a:solidFill>
                            <a:schemeClr val="bg1"/>
                          </a:solidFill>
                          <a:effectLst/>
                        </a:rPr>
                        <a:t>Incident</a:t>
                      </a:r>
                      <a:endParaRPr lang="en-GB" sz="1000" b="1"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a:solidFill>
                            <a:schemeClr val="bg1"/>
                          </a:solidFill>
                          <a:effectLst/>
                        </a:rPr>
                        <a:t>Year</a:t>
                      </a:r>
                      <a:endParaRPr lang="en-GB" sz="1000" b="1"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a:solidFill>
                            <a:schemeClr val="bg1"/>
                          </a:solidFill>
                          <a:effectLst/>
                        </a:rPr>
                        <a:t>Location</a:t>
                      </a:r>
                      <a:endParaRPr lang="en-GB" sz="1000" b="1"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b="1" u="none" strike="noStrike" dirty="0">
                          <a:solidFill>
                            <a:srgbClr val="C00000"/>
                          </a:solidFill>
                          <a:effectLst/>
                        </a:rPr>
                        <a:t>Fatalities</a:t>
                      </a:r>
                      <a:endParaRPr lang="en-GB" sz="1000" b="1" i="0" u="none" strike="noStrike" dirty="0">
                        <a:solidFill>
                          <a:srgbClr val="C00000"/>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dirty="0">
                          <a:solidFill>
                            <a:schemeClr val="bg1"/>
                          </a:solidFill>
                          <a:effectLst/>
                        </a:rPr>
                        <a:t>Root Cause Involving Surface Coatings</a:t>
                      </a:r>
                      <a:endParaRPr lang="en-GB" sz="1000" b="1"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dirty="0">
                          <a:solidFill>
                            <a:schemeClr val="bg1"/>
                          </a:solidFill>
                          <a:effectLst/>
                        </a:rPr>
                        <a:t>Details</a:t>
                      </a:r>
                      <a:endParaRPr lang="en-GB" sz="1000" b="1" i="0" u="none" strike="noStrike" dirty="0">
                        <a:solidFill>
                          <a:schemeClr val="bg1"/>
                        </a:solidFill>
                        <a:effectLst/>
                        <a:latin typeface="Aptos Narrow" panose="020B0004020202020204" pitchFamily="34" charset="0"/>
                      </a:endParaRPr>
                    </a:p>
                  </a:txBody>
                  <a:tcPr marL="8822" marR="8822" marT="8822" marB="0" anchor="ctr">
                    <a:noFill/>
                  </a:tcPr>
                </a:tc>
                <a:extLst>
                  <a:ext uri="{0D108BD9-81ED-4DB2-BD59-A6C34878D82A}">
                    <a16:rowId xmlns:a16="http://schemas.microsoft.com/office/drawing/2014/main" val="365323102"/>
                  </a:ext>
                </a:extLst>
              </a:tr>
              <a:tr h="443099">
                <a:tc>
                  <a:txBody>
                    <a:bodyPr/>
                    <a:lstStyle/>
                    <a:p>
                      <a:pPr algn="l" fontAlgn="ctr"/>
                      <a:r>
                        <a:rPr lang="en-GB" sz="1000" u="none" strike="noStrike" dirty="0">
                          <a:solidFill>
                            <a:schemeClr val="bg1"/>
                          </a:solidFill>
                          <a:effectLst/>
                        </a:rPr>
                        <a:t>Valero Texas City Refinery Explosion</a:t>
                      </a:r>
                      <a:endParaRPr lang="en-GB" sz="1000" b="1"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dirty="0">
                          <a:solidFill>
                            <a:schemeClr val="bg1"/>
                          </a:solidFill>
                          <a:effectLst/>
                        </a:rPr>
                        <a:t>2005</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a:solidFill>
                            <a:schemeClr val="bg1"/>
                          </a:solidFill>
                          <a:effectLst/>
                        </a:rPr>
                        <a:t>Texas, USA</a:t>
                      </a:r>
                      <a:endParaRPr lang="en-GB" sz="1000" b="0"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600" b="1" u="none" strike="noStrike" dirty="0">
                          <a:solidFill>
                            <a:srgbClr val="C00000"/>
                          </a:solidFill>
                          <a:effectLst/>
                        </a:rPr>
                        <a:t>15</a:t>
                      </a:r>
                      <a:endParaRPr lang="en-GB" sz="1600" b="1" i="0" u="none" strike="noStrike" dirty="0">
                        <a:solidFill>
                          <a:srgbClr val="C00000"/>
                        </a:solidFill>
                        <a:effectLst/>
                        <a:latin typeface="Aptos Narrow" panose="020B0004020202020204" pitchFamily="34" charset="0"/>
                      </a:endParaRPr>
                    </a:p>
                  </a:txBody>
                  <a:tcPr marL="8822" marR="8822" marT="8822" marB="0" anchor="ctr">
                    <a:noFill/>
                  </a:tcPr>
                </a:tc>
                <a:tc>
                  <a:txBody>
                    <a:bodyPr/>
                    <a:lstStyle/>
                    <a:p>
                      <a:pPr algn="l" fontAlgn="ctr"/>
                      <a:r>
                        <a:rPr lang="en-GB" sz="1000" u="none" strike="noStrike" dirty="0">
                          <a:solidFill>
                            <a:schemeClr val="bg1"/>
                          </a:solidFill>
                          <a:effectLst/>
                        </a:rPr>
                        <a:t>Failure of protective coatings on pipes and tanks</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l" fontAlgn="ctr"/>
                      <a:r>
                        <a:rPr lang="en-GB" sz="1000" u="none" strike="noStrike" dirty="0">
                          <a:solidFill>
                            <a:schemeClr val="bg1"/>
                          </a:solidFill>
                          <a:effectLst/>
                        </a:rPr>
                        <a:t>Protective coatings degraded, allowing corrosion under insulation (CUI) to go undetected, contributing to vapor release and explosion.</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extLst>
                  <a:ext uri="{0D108BD9-81ED-4DB2-BD59-A6C34878D82A}">
                    <a16:rowId xmlns:a16="http://schemas.microsoft.com/office/drawing/2014/main" val="3593821120"/>
                  </a:ext>
                </a:extLst>
              </a:tr>
              <a:tr h="443099">
                <a:tc>
                  <a:txBody>
                    <a:bodyPr/>
                    <a:lstStyle/>
                    <a:p>
                      <a:pPr algn="l" fontAlgn="ctr"/>
                      <a:r>
                        <a:rPr lang="en-GB" sz="1000" u="none" strike="noStrike" dirty="0">
                          <a:solidFill>
                            <a:schemeClr val="bg1"/>
                          </a:solidFill>
                          <a:effectLst/>
                        </a:rPr>
                        <a:t>BP Texas City Refinery Disaster</a:t>
                      </a:r>
                      <a:endParaRPr lang="en-GB" sz="1000" b="1"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dirty="0">
                          <a:solidFill>
                            <a:schemeClr val="bg1"/>
                          </a:solidFill>
                          <a:effectLst/>
                        </a:rPr>
                        <a:t>2005</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a:solidFill>
                            <a:schemeClr val="bg1"/>
                          </a:solidFill>
                          <a:effectLst/>
                        </a:rPr>
                        <a:t>Texas, USA</a:t>
                      </a:r>
                      <a:endParaRPr lang="en-GB" sz="1000" b="0"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600" b="1" u="none" strike="noStrike" dirty="0">
                          <a:solidFill>
                            <a:srgbClr val="C00000"/>
                          </a:solidFill>
                          <a:effectLst/>
                        </a:rPr>
                        <a:t>15</a:t>
                      </a:r>
                      <a:endParaRPr lang="en-GB" sz="1600" b="1" i="0" u="none" strike="noStrike" dirty="0">
                        <a:solidFill>
                          <a:srgbClr val="C00000"/>
                        </a:solidFill>
                        <a:effectLst/>
                        <a:latin typeface="Aptos Narrow" panose="020B0004020202020204" pitchFamily="34" charset="0"/>
                      </a:endParaRPr>
                    </a:p>
                  </a:txBody>
                  <a:tcPr marL="8822" marR="8822" marT="8822" marB="0" anchor="ctr">
                    <a:noFill/>
                  </a:tcPr>
                </a:tc>
                <a:tc>
                  <a:txBody>
                    <a:bodyPr/>
                    <a:lstStyle/>
                    <a:p>
                      <a:pPr algn="l" fontAlgn="ctr"/>
                      <a:r>
                        <a:rPr lang="en-GB" sz="1000" u="none" strike="noStrike" dirty="0">
                          <a:solidFill>
                            <a:schemeClr val="bg1"/>
                          </a:solidFill>
                          <a:effectLst/>
                        </a:rPr>
                        <a:t>Coating failure on tanks and pipes</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l" fontAlgn="ctr"/>
                      <a:r>
                        <a:rPr lang="en-GB" sz="1000" u="none" strike="noStrike" dirty="0">
                          <a:solidFill>
                            <a:schemeClr val="bg1"/>
                          </a:solidFill>
                          <a:effectLst/>
                        </a:rPr>
                        <a:t>Poor maintenance of anti-corrosion coatings led to unnoticed thinning of walls, allowing hydrocarbons to escape.</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extLst>
                  <a:ext uri="{0D108BD9-81ED-4DB2-BD59-A6C34878D82A}">
                    <a16:rowId xmlns:a16="http://schemas.microsoft.com/office/drawing/2014/main" val="2831473071"/>
                  </a:ext>
                </a:extLst>
              </a:tr>
              <a:tr h="443099">
                <a:tc>
                  <a:txBody>
                    <a:bodyPr/>
                    <a:lstStyle/>
                    <a:p>
                      <a:pPr algn="l" fontAlgn="ctr"/>
                      <a:r>
                        <a:rPr lang="en-GB" sz="1000" u="none" strike="noStrike">
                          <a:solidFill>
                            <a:schemeClr val="bg1"/>
                          </a:solidFill>
                          <a:effectLst/>
                        </a:rPr>
                        <a:t>I-35W Bridge Collapse</a:t>
                      </a:r>
                      <a:endParaRPr lang="en-GB" sz="1000" b="1"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dirty="0">
                          <a:solidFill>
                            <a:schemeClr val="bg1"/>
                          </a:solidFill>
                          <a:effectLst/>
                        </a:rPr>
                        <a:t>2007</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dirty="0">
                          <a:solidFill>
                            <a:schemeClr val="bg1"/>
                          </a:solidFill>
                          <a:effectLst/>
                        </a:rPr>
                        <a:t>Minneapolis, USA</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600" b="1" u="none" strike="noStrike" dirty="0">
                          <a:solidFill>
                            <a:srgbClr val="C00000"/>
                          </a:solidFill>
                          <a:effectLst/>
                        </a:rPr>
                        <a:t>13</a:t>
                      </a:r>
                      <a:endParaRPr lang="en-GB" sz="1600" b="1" i="0" u="none" strike="noStrike" dirty="0">
                        <a:solidFill>
                          <a:srgbClr val="C00000"/>
                        </a:solidFill>
                        <a:effectLst/>
                        <a:latin typeface="Aptos Narrow" panose="020B0004020202020204" pitchFamily="34" charset="0"/>
                      </a:endParaRPr>
                    </a:p>
                  </a:txBody>
                  <a:tcPr marL="8822" marR="8822" marT="8822" marB="0" anchor="ctr">
                    <a:noFill/>
                  </a:tcPr>
                </a:tc>
                <a:tc>
                  <a:txBody>
                    <a:bodyPr/>
                    <a:lstStyle/>
                    <a:p>
                      <a:pPr algn="l" fontAlgn="ctr"/>
                      <a:r>
                        <a:rPr lang="en-GB" sz="1000" u="none" strike="noStrike">
                          <a:solidFill>
                            <a:schemeClr val="bg1"/>
                          </a:solidFill>
                          <a:effectLst/>
                        </a:rPr>
                        <a:t>Coating degradation leading to corrosion fatigue</a:t>
                      </a:r>
                      <a:endParaRPr lang="en-GB" sz="1000" b="0"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l" fontAlgn="ctr"/>
                      <a:r>
                        <a:rPr lang="en-GB" sz="1000" u="none" strike="noStrike" dirty="0">
                          <a:solidFill>
                            <a:schemeClr val="bg1"/>
                          </a:solidFill>
                          <a:effectLst/>
                        </a:rPr>
                        <a:t>Degraded paint/coatings allowed moisture ingress, accelerating corrosion of steel bridge components, contributing to fatigue failure.</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extLst>
                  <a:ext uri="{0D108BD9-81ED-4DB2-BD59-A6C34878D82A}">
                    <a16:rowId xmlns:a16="http://schemas.microsoft.com/office/drawing/2014/main" val="3033903416"/>
                  </a:ext>
                </a:extLst>
              </a:tr>
              <a:tr h="295399">
                <a:tc>
                  <a:txBody>
                    <a:bodyPr/>
                    <a:lstStyle/>
                    <a:p>
                      <a:pPr algn="l" fontAlgn="ctr"/>
                      <a:r>
                        <a:rPr lang="en-GB" sz="1000" u="none" strike="noStrike">
                          <a:solidFill>
                            <a:schemeClr val="bg1"/>
                          </a:solidFill>
                          <a:effectLst/>
                        </a:rPr>
                        <a:t>Formosa Plastics Explosion</a:t>
                      </a:r>
                      <a:endParaRPr lang="en-GB" sz="1000" b="1"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a:solidFill>
                            <a:schemeClr val="bg1"/>
                          </a:solidFill>
                          <a:effectLst/>
                        </a:rPr>
                        <a:t>2005</a:t>
                      </a:r>
                      <a:endParaRPr lang="en-GB" sz="1000" b="0"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dirty="0">
                          <a:solidFill>
                            <a:schemeClr val="bg1"/>
                          </a:solidFill>
                          <a:effectLst/>
                        </a:rPr>
                        <a:t>Illinois, USA</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600" b="1" u="none" strike="noStrike" dirty="0">
                          <a:solidFill>
                            <a:srgbClr val="C00000"/>
                          </a:solidFill>
                          <a:effectLst/>
                        </a:rPr>
                        <a:t>5</a:t>
                      </a:r>
                      <a:endParaRPr lang="en-GB" sz="1600" b="1" i="0" u="none" strike="noStrike" dirty="0">
                        <a:solidFill>
                          <a:srgbClr val="C00000"/>
                        </a:solidFill>
                        <a:effectLst/>
                        <a:latin typeface="Aptos Narrow" panose="020B0004020202020204" pitchFamily="34" charset="0"/>
                      </a:endParaRPr>
                    </a:p>
                  </a:txBody>
                  <a:tcPr marL="8822" marR="8822" marT="8822" marB="0" anchor="ctr">
                    <a:noFill/>
                  </a:tcPr>
                </a:tc>
                <a:tc>
                  <a:txBody>
                    <a:bodyPr/>
                    <a:lstStyle/>
                    <a:p>
                      <a:pPr algn="l" fontAlgn="ctr"/>
                      <a:r>
                        <a:rPr lang="en-GB" sz="1000" u="none" strike="noStrike" dirty="0">
                          <a:solidFill>
                            <a:schemeClr val="bg1"/>
                          </a:solidFill>
                          <a:effectLst/>
                        </a:rPr>
                        <a:t>Coating breakdown on corroded piping</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l" fontAlgn="ctr"/>
                      <a:r>
                        <a:rPr lang="en-GB" sz="1000" u="none" strike="noStrike" dirty="0">
                          <a:solidFill>
                            <a:schemeClr val="bg1"/>
                          </a:solidFill>
                          <a:effectLst/>
                        </a:rPr>
                        <a:t>Failed anti-corrosion coating contributed to undetected wall thinning in high-temperature piping system.</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extLst>
                  <a:ext uri="{0D108BD9-81ED-4DB2-BD59-A6C34878D82A}">
                    <a16:rowId xmlns:a16="http://schemas.microsoft.com/office/drawing/2014/main" val="2049577535"/>
                  </a:ext>
                </a:extLst>
              </a:tr>
              <a:tr h="590799">
                <a:tc>
                  <a:txBody>
                    <a:bodyPr/>
                    <a:lstStyle/>
                    <a:p>
                      <a:pPr algn="l" fontAlgn="ctr"/>
                      <a:r>
                        <a:rPr lang="en-GB" sz="1000" u="none" strike="noStrike">
                          <a:solidFill>
                            <a:schemeClr val="bg1"/>
                          </a:solidFill>
                          <a:effectLst/>
                        </a:rPr>
                        <a:t>Corrosion Under Insulation (CUI) Incidents – Offshore Rigs</a:t>
                      </a:r>
                      <a:endParaRPr lang="en-GB" sz="1000" b="1"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a:solidFill>
                            <a:schemeClr val="bg1"/>
                          </a:solidFill>
                          <a:effectLst/>
                        </a:rPr>
                        <a:t>Ongoing</a:t>
                      </a:r>
                      <a:endParaRPr lang="en-GB" sz="1000" b="0"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dirty="0">
                          <a:solidFill>
                            <a:schemeClr val="bg1"/>
                          </a:solidFill>
                          <a:effectLst/>
                        </a:rPr>
                        <a:t>North Sea / Gulf of Mexico</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b="1" u="none" strike="noStrike" dirty="0">
                          <a:solidFill>
                            <a:srgbClr val="C00000"/>
                          </a:solidFill>
                          <a:effectLst/>
                        </a:rPr>
                        <a:t>Multiple fatalities across years</a:t>
                      </a:r>
                      <a:endParaRPr lang="en-GB" sz="1000" b="1" i="0" u="none" strike="noStrike" dirty="0">
                        <a:solidFill>
                          <a:srgbClr val="C00000"/>
                        </a:solidFill>
                        <a:effectLst/>
                        <a:latin typeface="Aptos Narrow" panose="020B0004020202020204" pitchFamily="34" charset="0"/>
                      </a:endParaRPr>
                    </a:p>
                  </a:txBody>
                  <a:tcPr marL="8822" marR="8822" marT="8822" marB="0" anchor="ctr">
                    <a:noFill/>
                  </a:tcPr>
                </a:tc>
                <a:tc>
                  <a:txBody>
                    <a:bodyPr/>
                    <a:lstStyle/>
                    <a:p>
                      <a:pPr algn="l" fontAlgn="ctr"/>
                      <a:r>
                        <a:rPr lang="en-GB" sz="1000" u="none" strike="noStrike">
                          <a:solidFill>
                            <a:schemeClr val="bg1"/>
                          </a:solidFill>
                          <a:effectLst/>
                        </a:rPr>
                        <a:t>Poor surface prep or failed coatings under insulation</a:t>
                      </a:r>
                      <a:endParaRPr lang="en-GB" sz="1000" b="0"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l" fontAlgn="ctr"/>
                      <a:r>
                        <a:rPr lang="en-GB" sz="1000" u="none" strike="noStrike" dirty="0">
                          <a:solidFill>
                            <a:schemeClr val="bg1"/>
                          </a:solidFill>
                          <a:effectLst/>
                        </a:rPr>
                        <a:t>Inadequate coatings beneath insulation led to pipe corrosion, leaks, and fire/explosion risks in hydrocarbon processing areas.</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extLst>
                  <a:ext uri="{0D108BD9-81ED-4DB2-BD59-A6C34878D82A}">
                    <a16:rowId xmlns:a16="http://schemas.microsoft.com/office/drawing/2014/main" val="275731696"/>
                  </a:ext>
                </a:extLst>
              </a:tr>
            </a:tbl>
          </a:graphicData>
        </a:graphic>
      </p:graphicFrame>
      <p:graphicFrame>
        <p:nvGraphicFramePr>
          <p:cNvPr id="5" name="Table 4">
            <a:extLst>
              <a:ext uri="{FF2B5EF4-FFF2-40B4-BE49-F238E27FC236}">
                <a16:creationId xmlns:a16="http://schemas.microsoft.com/office/drawing/2014/main" id="{69A64868-DD99-6D70-2A83-4A4B45C8088A}"/>
              </a:ext>
            </a:extLst>
          </p:cNvPr>
          <p:cNvGraphicFramePr>
            <a:graphicFrameLocks noGrp="1"/>
          </p:cNvGraphicFramePr>
          <p:nvPr>
            <p:extLst>
              <p:ext uri="{D42A27DB-BD31-4B8C-83A1-F6EECF244321}">
                <p14:modId xmlns:p14="http://schemas.microsoft.com/office/powerpoint/2010/main" val="2865493266"/>
              </p:ext>
            </p:extLst>
          </p:nvPr>
        </p:nvGraphicFramePr>
        <p:xfrm>
          <a:off x="609598" y="3703247"/>
          <a:ext cx="10515599" cy="2430372"/>
        </p:xfrm>
        <a:graphic>
          <a:graphicData uri="http://schemas.openxmlformats.org/drawingml/2006/table">
            <a:tbl>
              <a:tblPr>
                <a:tableStyleId>{5C22544A-7EE6-4342-B048-85BDC9FD1C3A}</a:tableStyleId>
              </a:tblPr>
              <a:tblGrid>
                <a:gridCol w="1437151">
                  <a:extLst>
                    <a:ext uri="{9D8B030D-6E8A-4147-A177-3AD203B41FA5}">
                      <a16:colId xmlns:a16="http://schemas.microsoft.com/office/drawing/2014/main" val="1161450341"/>
                    </a:ext>
                  </a:extLst>
                </a:gridCol>
                <a:gridCol w="623060">
                  <a:extLst>
                    <a:ext uri="{9D8B030D-6E8A-4147-A177-3AD203B41FA5}">
                      <a16:colId xmlns:a16="http://schemas.microsoft.com/office/drawing/2014/main" val="1998258778"/>
                    </a:ext>
                  </a:extLst>
                </a:gridCol>
                <a:gridCol w="1163828">
                  <a:extLst>
                    <a:ext uri="{9D8B030D-6E8A-4147-A177-3AD203B41FA5}">
                      <a16:colId xmlns:a16="http://schemas.microsoft.com/office/drawing/2014/main" val="3621751930"/>
                    </a:ext>
                  </a:extLst>
                </a:gridCol>
                <a:gridCol w="1049208">
                  <a:extLst>
                    <a:ext uri="{9D8B030D-6E8A-4147-A177-3AD203B41FA5}">
                      <a16:colId xmlns:a16="http://schemas.microsoft.com/office/drawing/2014/main" val="862391090"/>
                    </a:ext>
                  </a:extLst>
                </a:gridCol>
                <a:gridCol w="3009496">
                  <a:extLst>
                    <a:ext uri="{9D8B030D-6E8A-4147-A177-3AD203B41FA5}">
                      <a16:colId xmlns:a16="http://schemas.microsoft.com/office/drawing/2014/main" val="2204941177"/>
                    </a:ext>
                  </a:extLst>
                </a:gridCol>
                <a:gridCol w="3232856">
                  <a:extLst>
                    <a:ext uri="{9D8B030D-6E8A-4147-A177-3AD203B41FA5}">
                      <a16:colId xmlns:a16="http://schemas.microsoft.com/office/drawing/2014/main" val="3807550752"/>
                    </a:ext>
                  </a:extLst>
                </a:gridCol>
              </a:tblGrid>
              <a:tr h="139365">
                <a:tc>
                  <a:txBody>
                    <a:bodyPr/>
                    <a:lstStyle/>
                    <a:p>
                      <a:pPr algn="ctr" fontAlgn="ctr"/>
                      <a:r>
                        <a:rPr lang="en-GB" sz="1000" u="none" strike="noStrike" dirty="0">
                          <a:solidFill>
                            <a:schemeClr val="bg1"/>
                          </a:solidFill>
                          <a:effectLst/>
                        </a:rPr>
                        <a:t>Incident</a:t>
                      </a:r>
                      <a:endParaRPr lang="en-GB" sz="1000" b="1"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a:solidFill>
                            <a:schemeClr val="bg1"/>
                          </a:solidFill>
                          <a:effectLst/>
                        </a:rPr>
                        <a:t>Year</a:t>
                      </a:r>
                      <a:endParaRPr lang="en-GB" sz="1000" b="1"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a:solidFill>
                            <a:schemeClr val="bg1"/>
                          </a:solidFill>
                          <a:effectLst/>
                        </a:rPr>
                        <a:t>Location</a:t>
                      </a:r>
                      <a:endParaRPr lang="en-GB" sz="1000" b="1"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b="1" u="none" strike="noStrike" dirty="0">
                          <a:solidFill>
                            <a:srgbClr val="C00000"/>
                          </a:solidFill>
                          <a:effectLst/>
                        </a:rPr>
                        <a:t>Fatalities</a:t>
                      </a:r>
                      <a:endParaRPr lang="en-GB" sz="1000" b="1" i="0" u="none" strike="noStrike" dirty="0">
                        <a:solidFill>
                          <a:srgbClr val="C00000"/>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dirty="0">
                          <a:solidFill>
                            <a:schemeClr val="bg1"/>
                          </a:solidFill>
                          <a:effectLst/>
                        </a:rPr>
                        <a:t>Anodizing-Related Root Cause</a:t>
                      </a:r>
                      <a:endParaRPr lang="en-GB" sz="1000" b="1"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dirty="0">
                          <a:solidFill>
                            <a:schemeClr val="bg1"/>
                          </a:solidFill>
                          <a:effectLst/>
                        </a:rPr>
                        <a:t>Details</a:t>
                      </a:r>
                      <a:endParaRPr lang="en-GB" sz="1000" b="1" i="0" u="none" strike="noStrike" dirty="0">
                        <a:solidFill>
                          <a:schemeClr val="bg1"/>
                        </a:solidFill>
                        <a:effectLst/>
                        <a:latin typeface="Aptos Narrow" panose="020B0004020202020204" pitchFamily="34" charset="0"/>
                      </a:endParaRPr>
                    </a:p>
                  </a:txBody>
                  <a:tcPr marL="8822" marR="8822" marT="8822" marB="0" anchor="ctr">
                    <a:noFill/>
                  </a:tcPr>
                </a:tc>
                <a:extLst>
                  <a:ext uri="{0D108BD9-81ED-4DB2-BD59-A6C34878D82A}">
                    <a16:rowId xmlns:a16="http://schemas.microsoft.com/office/drawing/2014/main" val="710524734"/>
                  </a:ext>
                </a:extLst>
              </a:tr>
              <a:tr h="418096">
                <a:tc>
                  <a:txBody>
                    <a:bodyPr/>
                    <a:lstStyle/>
                    <a:p>
                      <a:pPr algn="l" fontAlgn="ctr"/>
                      <a:r>
                        <a:rPr lang="en-GB" sz="1000" u="none" strike="noStrike" dirty="0">
                          <a:solidFill>
                            <a:schemeClr val="bg1"/>
                          </a:solidFill>
                          <a:effectLst/>
                        </a:rPr>
                        <a:t>Bell 206 Helicopter Crash (Tail Rotor Failure)</a:t>
                      </a:r>
                      <a:endParaRPr lang="en-GB" sz="1000" b="1"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dirty="0">
                          <a:solidFill>
                            <a:schemeClr val="bg1"/>
                          </a:solidFill>
                          <a:effectLst/>
                        </a:rPr>
                        <a:t>1995</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a:solidFill>
                            <a:schemeClr val="bg1"/>
                          </a:solidFill>
                          <a:effectLst/>
                        </a:rPr>
                        <a:t>Australia</a:t>
                      </a:r>
                      <a:endParaRPr lang="en-GB" sz="1000" b="0"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400" b="1" u="none" strike="noStrike" dirty="0">
                          <a:solidFill>
                            <a:srgbClr val="C00000"/>
                          </a:solidFill>
                          <a:effectLst/>
                        </a:rPr>
                        <a:t>2</a:t>
                      </a:r>
                      <a:endParaRPr lang="en-GB" sz="1400" b="1" i="0" u="none" strike="noStrike" dirty="0">
                        <a:solidFill>
                          <a:srgbClr val="C00000"/>
                        </a:solidFill>
                        <a:effectLst/>
                        <a:latin typeface="Aptos Narrow" panose="020B0004020202020204" pitchFamily="34" charset="0"/>
                      </a:endParaRPr>
                    </a:p>
                  </a:txBody>
                  <a:tcPr marL="8822" marR="8822" marT="8822" marB="0" anchor="ctr">
                    <a:noFill/>
                  </a:tcPr>
                </a:tc>
                <a:tc>
                  <a:txBody>
                    <a:bodyPr/>
                    <a:lstStyle/>
                    <a:p>
                      <a:pPr algn="l" fontAlgn="ctr"/>
                      <a:r>
                        <a:rPr lang="en-GB" sz="1000" u="none" strike="noStrike" dirty="0">
                          <a:solidFill>
                            <a:schemeClr val="bg1"/>
                          </a:solidFill>
                          <a:effectLst/>
                        </a:rPr>
                        <a:t>Poor anodizing led to corrosion and cracking of tail rotor yoke</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l" fontAlgn="ctr"/>
                      <a:r>
                        <a:rPr lang="en-GB" sz="1000" u="none" strike="noStrike" dirty="0">
                          <a:solidFill>
                            <a:schemeClr val="bg1"/>
                          </a:solidFill>
                          <a:effectLst/>
                        </a:rPr>
                        <a:t>Improper anodizing and sealing failed to protect </a:t>
                      </a:r>
                      <a:r>
                        <a:rPr lang="en-GB" sz="1000" u="none" strike="noStrike" dirty="0" err="1">
                          <a:solidFill>
                            <a:schemeClr val="bg1"/>
                          </a:solidFill>
                          <a:effectLst/>
                        </a:rPr>
                        <a:t>aluminum</a:t>
                      </a:r>
                      <a:r>
                        <a:rPr lang="en-GB" sz="1000" u="none" strike="noStrike" dirty="0">
                          <a:solidFill>
                            <a:schemeClr val="bg1"/>
                          </a:solidFill>
                          <a:effectLst/>
                        </a:rPr>
                        <a:t> rotor parts from corrosion; initiated fatigue cracking that caused in-flight separation.</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extLst>
                  <a:ext uri="{0D108BD9-81ED-4DB2-BD59-A6C34878D82A}">
                    <a16:rowId xmlns:a16="http://schemas.microsoft.com/office/drawing/2014/main" val="634799216"/>
                  </a:ext>
                </a:extLst>
              </a:tr>
              <a:tr h="557462">
                <a:tc>
                  <a:txBody>
                    <a:bodyPr/>
                    <a:lstStyle/>
                    <a:p>
                      <a:pPr algn="l" fontAlgn="ctr"/>
                      <a:r>
                        <a:rPr lang="en-GB" sz="1000" u="none" strike="noStrike">
                          <a:solidFill>
                            <a:schemeClr val="bg1"/>
                          </a:solidFill>
                          <a:effectLst/>
                        </a:rPr>
                        <a:t>Cessna Aircraft Structural Failure (Various cases)</a:t>
                      </a:r>
                      <a:endParaRPr lang="en-GB" sz="1000" b="1"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dirty="0">
                          <a:solidFill>
                            <a:schemeClr val="bg1"/>
                          </a:solidFill>
                          <a:effectLst/>
                        </a:rPr>
                        <a:t>1990s–2000s</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dirty="0">
                          <a:solidFill>
                            <a:schemeClr val="bg1"/>
                          </a:solidFill>
                          <a:effectLst/>
                        </a:rPr>
                        <a:t>USA</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400" b="1" u="none" strike="noStrike" dirty="0">
                          <a:solidFill>
                            <a:srgbClr val="C00000"/>
                          </a:solidFill>
                          <a:effectLst/>
                        </a:rPr>
                        <a:t>Multiple</a:t>
                      </a:r>
                      <a:endParaRPr lang="en-GB" sz="1400" b="1" i="0" u="none" strike="noStrike" dirty="0">
                        <a:solidFill>
                          <a:srgbClr val="C00000"/>
                        </a:solidFill>
                        <a:effectLst/>
                        <a:latin typeface="Aptos Narrow" panose="020B0004020202020204" pitchFamily="34" charset="0"/>
                      </a:endParaRPr>
                    </a:p>
                  </a:txBody>
                  <a:tcPr marL="8822" marR="8822" marT="8822" marB="0" anchor="ctr">
                    <a:noFill/>
                  </a:tcPr>
                </a:tc>
                <a:tc>
                  <a:txBody>
                    <a:bodyPr/>
                    <a:lstStyle/>
                    <a:p>
                      <a:pPr algn="l" fontAlgn="ctr"/>
                      <a:r>
                        <a:rPr lang="en-GB" sz="1000" u="none" strike="noStrike">
                          <a:solidFill>
                            <a:schemeClr val="bg1"/>
                          </a:solidFill>
                          <a:effectLst/>
                        </a:rPr>
                        <a:t>Inadequate anodizing in wing spars or fittings</a:t>
                      </a:r>
                      <a:endParaRPr lang="en-GB" sz="1000" b="0"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l" fontAlgn="ctr"/>
                      <a:r>
                        <a:rPr lang="en-GB" sz="1000" u="none" strike="noStrike" dirty="0">
                          <a:solidFill>
                            <a:schemeClr val="bg1"/>
                          </a:solidFill>
                          <a:effectLst/>
                        </a:rPr>
                        <a:t>FAA issued Airworthiness Directives on Cessna aircraft after finding corrosion in anodized parts due to improper processing. Some cases led to inflight breakup or crashes.</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extLst>
                  <a:ext uri="{0D108BD9-81ED-4DB2-BD59-A6C34878D82A}">
                    <a16:rowId xmlns:a16="http://schemas.microsoft.com/office/drawing/2014/main" val="3855087663"/>
                  </a:ext>
                </a:extLst>
              </a:tr>
              <a:tr h="278730">
                <a:tc>
                  <a:txBody>
                    <a:bodyPr/>
                    <a:lstStyle/>
                    <a:p>
                      <a:pPr algn="l" fontAlgn="ctr"/>
                      <a:r>
                        <a:rPr lang="en-GB" sz="1000" u="none" strike="noStrike">
                          <a:solidFill>
                            <a:schemeClr val="bg1"/>
                          </a:solidFill>
                          <a:effectLst/>
                        </a:rPr>
                        <a:t>Ultralight Aircraft Crash (Rudder Failure)</a:t>
                      </a:r>
                      <a:endParaRPr lang="en-GB" sz="1000" b="1"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dirty="0">
                          <a:solidFill>
                            <a:schemeClr val="bg1"/>
                          </a:solidFill>
                          <a:effectLst/>
                        </a:rPr>
                        <a:t>2014</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dirty="0">
                          <a:solidFill>
                            <a:schemeClr val="bg1"/>
                          </a:solidFill>
                          <a:effectLst/>
                        </a:rPr>
                        <a:t>UK</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400" b="1" u="none" strike="noStrike" dirty="0">
                          <a:solidFill>
                            <a:srgbClr val="C00000"/>
                          </a:solidFill>
                          <a:effectLst/>
                        </a:rPr>
                        <a:t>1</a:t>
                      </a:r>
                      <a:endParaRPr lang="en-GB" sz="1400" b="1" i="0" u="none" strike="noStrike" dirty="0">
                        <a:solidFill>
                          <a:srgbClr val="C00000"/>
                        </a:solidFill>
                        <a:effectLst/>
                        <a:latin typeface="Aptos Narrow" panose="020B0004020202020204" pitchFamily="34" charset="0"/>
                      </a:endParaRPr>
                    </a:p>
                  </a:txBody>
                  <a:tcPr marL="8822" marR="8822" marT="8822" marB="0" anchor="ctr">
                    <a:noFill/>
                  </a:tcPr>
                </a:tc>
                <a:tc>
                  <a:txBody>
                    <a:bodyPr/>
                    <a:lstStyle/>
                    <a:p>
                      <a:pPr algn="l" fontAlgn="ctr"/>
                      <a:r>
                        <a:rPr lang="en-GB" sz="1000" u="none" strike="noStrike" dirty="0" err="1">
                          <a:solidFill>
                            <a:schemeClr val="bg1"/>
                          </a:solidFill>
                          <a:effectLst/>
                        </a:rPr>
                        <a:t>Aluminum</a:t>
                      </a:r>
                      <a:r>
                        <a:rPr lang="en-GB" sz="1000" u="none" strike="noStrike" dirty="0">
                          <a:solidFill>
                            <a:schemeClr val="bg1"/>
                          </a:solidFill>
                          <a:effectLst/>
                        </a:rPr>
                        <a:t> rudder hinge corroded due to failed anodic coating</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l" fontAlgn="ctr"/>
                      <a:r>
                        <a:rPr lang="en-GB" sz="1000" u="none" strike="noStrike" dirty="0">
                          <a:solidFill>
                            <a:schemeClr val="bg1"/>
                          </a:solidFill>
                          <a:effectLst/>
                        </a:rPr>
                        <a:t>Anodizing was improperly applied and sealed; corrosion propagated through the hinge, which failed mid-flight.</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extLst>
                  <a:ext uri="{0D108BD9-81ED-4DB2-BD59-A6C34878D82A}">
                    <a16:rowId xmlns:a16="http://schemas.microsoft.com/office/drawing/2014/main" val="870025261"/>
                  </a:ext>
                </a:extLst>
              </a:tr>
              <a:tr h="418096">
                <a:tc>
                  <a:txBody>
                    <a:bodyPr/>
                    <a:lstStyle/>
                    <a:p>
                      <a:pPr algn="l" fontAlgn="ctr"/>
                      <a:r>
                        <a:rPr lang="en-GB" sz="1000" u="none" strike="noStrike">
                          <a:solidFill>
                            <a:schemeClr val="bg1"/>
                          </a:solidFill>
                          <a:effectLst/>
                        </a:rPr>
                        <a:t>Military Drone Crash (Unmanned Aerial Vehicle)</a:t>
                      </a:r>
                      <a:endParaRPr lang="en-GB" sz="1000" b="1"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dirty="0">
                          <a:solidFill>
                            <a:schemeClr val="bg1"/>
                          </a:solidFill>
                          <a:effectLst/>
                        </a:rPr>
                        <a:t>2009</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dirty="0">
                          <a:solidFill>
                            <a:schemeClr val="bg1"/>
                          </a:solidFill>
                          <a:effectLst/>
                        </a:rPr>
                        <a:t>USA</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b="1" u="none" strike="noStrike" dirty="0">
                          <a:solidFill>
                            <a:srgbClr val="00B050"/>
                          </a:solidFill>
                          <a:effectLst/>
                        </a:rPr>
                        <a:t>0 (equipment loss only)</a:t>
                      </a:r>
                      <a:endParaRPr lang="en-GB" sz="1000" b="1" i="0" u="none" strike="noStrike" dirty="0">
                        <a:solidFill>
                          <a:srgbClr val="00B050"/>
                        </a:solidFill>
                        <a:effectLst/>
                        <a:latin typeface="Aptos Narrow" panose="020B0004020202020204" pitchFamily="34" charset="0"/>
                      </a:endParaRPr>
                    </a:p>
                  </a:txBody>
                  <a:tcPr marL="8822" marR="8822" marT="8822" marB="0" anchor="ctr">
                    <a:noFill/>
                  </a:tcPr>
                </a:tc>
                <a:tc>
                  <a:txBody>
                    <a:bodyPr/>
                    <a:lstStyle/>
                    <a:p>
                      <a:pPr algn="l" fontAlgn="ctr"/>
                      <a:r>
                        <a:rPr lang="en-GB" sz="1000" u="none" strike="noStrike">
                          <a:solidFill>
                            <a:schemeClr val="bg1"/>
                          </a:solidFill>
                          <a:effectLst/>
                        </a:rPr>
                        <a:t>Poor anodizing caused delamination and corrosion on control surfaces</a:t>
                      </a:r>
                      <a:endParaRPr lang="en-GB" sz="1000" b="0"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l" fontAlgn="ctr"/>
                      <a:r>
                        <a:rPr lang="en-GB" sz="1000" u="none" strike="noStrike" dirty="0">
                          <a:solidFill>
                            <a:schemeClr val="bg1"/>
                          </a:solidFill>
                          <a:effectLst/>
                        </a:rPr>
                        <a:t>While not fatal, the incident led to increased scrutiny of anodizing quality in UAV airframes.</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extLst>
                  <a:ext uri="{0D108BD9-81ED-4DB2-BD59-A6C34878D82A}">
                    <a16:rowId xmlns:a16="http://schemas.microsoft.com/office/drawing/2014/main" val="1322479057"/>
                  </a:ext>
                </a:extLst>
              </a:tr>
              <a:tr h="418096">
                <a:tc>
                  <a:txBody>
                    <a:bodyPr/>
                    <a:lstStyle/>
                    <a:p>
                      <a:pPr algn="l" fontAlgn="ctr"/>
                      <a:r>
                        <a:rPr lang="en-GB" sz="1000" u="none" strike="noStrike">
                          <a:solidFill>
                            <a:schemeClr val="bg1"/>
                          </a:solidFill>
                          <a:effectLst/>
                        </a:rPr>
                        <a:t>General Aviation Crashes (FAA ADs issued)</a:t>
                      </a:r>
                      <a:endParaRPr lang="en-GB" sz="1000" b="1"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a:solidFill>
                            <a:schemeClr val="bg1"/>
                          </a:solidFill>
                          <a:effectLst/>
                        </a:rPr>
                        <a:t>Ongoing</a:t>
                      </a:r>
                      <a:endParaRPr lang="en-GB" sz="1000" b="0"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dirty="0">
                          <a:solidFill>
                            <a:schemeClr val="bg1"/>
                          </a:solidFill>
                          <a:effectLst/>
                        </a:rPr>
                        <a:t>USA</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400" b="1" u="none" strike="noStrike" dirty="0">
                          <a:solidFill>
                            <a:srgbClr val="C00000"/>
                          </a:solidFill>
                          <a:effectLst/>
                        </a:rPr>
                        <a:t>Multiple</a:t>
                      </a:r>
                      <a:endParaRPr lang="en-GB" sz="1400" b="1" i="0" u="none" strike="noStrike" dirty="0">
                        <a:solidFill>
                          <a:srgbClr val="C00000"/>
                        </a:solidFill>
                        <a:effectLst/>
                        <a:latin typeface="Aptos Narrow" panose="020B0004020202020204" pitchFamily="34" charset="0"/>
                      </a:endParaRPr>
                    </a:p>
                  </a:txBody>
                  <a:tcPr marL="8822" marR="8822" marT="8822" marB="0" anchor="ctr">
                    <a:noFill/>
                  </a:tcPr>
                </a:tc>
                <a:tc>
                  <a:txBody>
                    <a:bodyPr/>
                    <a:lstStyle/>
                    <a:p>
                      <a:pPr algn="l" fontAlgn="ctr"/>
                      <a:r>
                        <a:rPr lang="en-GB" sz="1000" u="none" strike="noStrike" dirty="0">
                          <a:solidFill>
                            <a:schemeClr val="bg1"/>
                          </a:solidFill>
                          <a:effectLst/>
                        </a:rPr>
                        <a:t>Stress corrosion cracking in anodized </a:t>
                      </a:r>
                      <a:r>
                        <a:rPr lang="en-GB" sz="1000" u="none" strike="noStrike" dirty="0" err="1">
                          <a:solidFill>
                            <a:schemeClr val="bg1"/>
                          </a:solidFill>
                          <a:effectLst/>
                        </a:rPr>
                        <a:t>aluminum</a:t>
                      </a:r>
                      <a:r>
                        <a:rPr lang="en-GB" sz="1000" u="none" strike="noStrike" dirty="0">
                          <a:solidFill>
                            <a:schemeClr val="bg1"/>
                          </a:solidFill>
                          <a:effectLst/>
                        </a:rPr>
                        <a:t> landing gear or fittings</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l" fontAlgn="ctr"/>
                      <a:r>
                        <a:rPr lang="en-GB" sz="1000" u="none" strike="noStrike" dirty="0">
                          <a:solidFill>
                            <a:schemeClr val="bg1"/>
                          </a:solidFill>
                          <a:effectLst/>
                        </a:rPr>
                        <a:t>Improper anodizing (e.g., poor sealing, wrong electrolyte) made </a:t>
                      </a:r>
                      <a:r>
                        <a:rPr lang="en-GB" sz="1000" u="none" strike="noStrike" dirty="0" err="1">
                          <a:solidFill>
                            <a:schemeClr val="bg1"/>
                          </a:solidFill>
                          <a:effectLst/>
                        </a:rPr>
                        <a:t>aluminum</a:t>
                      </a:r>
                      <a:r>
                        <a:rPr lang="en-GB" sz="1000" u="none" strike="noStrike" dirty="0">
                          <a:solidFill>
                            <a:schemeClr val="bg1"/>
                          </a:solidFill>
                          <a:effectLst/>
                        </a:rPr>
                        <a:t> vulnerable to chloride-induced stress corrosion cracking (SCC).</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extLst>
                  <a:ext uri="{0D108BD9-81ED-4DB2-BD59-A6C34878D82A}">
                    <a16:rowId xmlns:a16="http://schemas.microsoft.com/office/drawing/2014/main" val="3753798918"/>
                  </a:ext>
                </a:extLst>
              </a:tr>
            </a:tbl>
          </a:graphicData>
        </a:graphic>
      </p:graphicFrame>
    </p:spTree>
    <p:extLst>
      <p:ext uri="{BB962C8B-B14F-4D97-AF65-F5344CB8AC3E}">
        <p14:creationId xmlns:p14="http://schemas.microsoft.com/office/powerpoint/2010/main" val="23489811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D7813-B86B-934E-445A-92736B76F19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9B79E2A-58AA-42BD-7A22-35C730C874A8}"/>
              </a:ext>
            </a:extLst>
          </p:cNvPr>
          <p:cNvSpPr txBox="1">
            <a:spLocks/>
          </p:cNvSpPr>
          <p:nvPr/>
        </p:nvSpPr>
        <p:spPr>
          <a:xfrm>
            <a:off x="629772" y="658158"/>
            <a:ext cx="11223810" cy="54208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20000"/>
              </a:spcBef>
              <a:buFont typeface="Arial" panose="020B0604020202020204" pitchFamily="34" charset="0"/>
              <a:buNone/>
              <a:defRPr/>
            </a:pPr>
            <a:endParaRPr lang="en-GB" sz="1800" dirty="0">
              <a:solidFill>
                <a:schemeClr val="bg1"/>
              </a:solidFill>
            </a:endParaRPr>
          </a:p>
        </p:txBody>
      </p:sp>
      <p:sp>
        <p:nvSpPr>
          <p:cNvPr id="3" name="Title 2">
            <a:extLst>
              <a:ext uri="{FF2B5EF4-FFF2-40B4-BE49-F238E27FC236}">
                <a16:creationId xmlns:a16="http://schemas.microsoft.com/office/drawing/2014/main" id="{AFB99820-AE2D-0BDE-CF85-3A39281839B4}"/>
              </a:ext>
            </a:extLst>
          </p:cNvPr>
          <p:cNvSpPr txBox="1">
            <a:spLocks/>
          </p:cNvSpPr>
          <p:nvPr/>
        </p:nvSpPr>
        <p:spPr>
          <a:xfrm>
            <a:off x="0" y="0"/>
            <a:ext cx="12192000" cy="537455"/>
          </a:xfrm>
          <a:prstGeom prst="rect">
            <a:avLst/>
          </a:prstGeom>
          <a:solidFill>
            <a:srgbClr val="00206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3200" dirty="0">
                <a:solidFill>
                  <a:schemeClr val="bg1">
                    <a:lumMod val="95000"/>
                  </a:schemeClr>
                </a:solidFill>
                <a:latin typeface="Courier New" panose="02070309020205020404" pitchFamily="49" charset="0"/>
                <a:cs typeface="Courier New" panose="02070309020205020404" pitchFamily="49" charset="0"/>
              </a:rPr>
              <a:t>PCB Related Failures</a:t>
            </a:r>
          </a:p>
        </p:txBody>
      </p:sp>
      <p:graphicFrame>
        <p:nvGraphicFramePr>
          <p:cNvPr id="4" name="Table 3">
            <a:extLst>
              <a:ext uri="{FF2B5EF4-FFF2-40B4-BE49-F238E27FC236}">
                <a16:creationId xmlns:a16="http://schemas.microsoft.com/office/drawing/2014/main" id="{AE801755-010F-205A-FA6E-6FC11C1F42AC}"/>
              </a:ext>
            </a:extLst>
          </p:cNvPr>
          <p:cNvGraphicFramePr>
            <a:graphicFrameLocks noGrp="1"/>
          </p:cNvGraphicFramePr>
          <p:nvPr>
            <p:extLst>
              <p:ext uri="{D42A27DB-BD31-4B8C-83A1-F6EECF244321}">
                <p14:modId xmlns:p14="http://schemas.microsoft.com/office/powerpoint/2010/main" val="805497097"/>
              </p:ext>
            </p:extLst>
          </p:nvPr>
        </p:nvGraphicFramePr>
        <p:xfrm>
          <a:off x="527050" y="1304844"/>
          <a:ext cx="10775951" cy="4524454"/>
        </p:xfrm>
        <a:graphic>
          <a:graphicData uri="http://schemas.openxmlformats.org/drawingml/2006/table">
            <a:tbl>
              <a:tblPr>
                <a:tableStyleId>{5C22544A-7EE6-4342-B048-85BDC9FD1C3A}</a:tableStyleId>
              </a:tblPr>
              <a:tblGrid>
                <a:gridCol w="1472733">
                  <a:extLst>
                    <a:ext uri="{9D8B030D-6E8A-4147-A177-3AD203B41FA5}">
                      <a16:colId xmlns:a16="http://schemas.microsoft.com/office/drawing/2014/main" val="1937587460"/>
                    </a:ext>
                  </a:extLst>
                </a:gridCol>
                <a:gridCol w="638486">
                  <a:extLst>
                    <a:ext uri="{9D8B030D-6E8A-4147-A177-3AD203B41FA5}">
                      <a16:colId xmlns:a16="http://schemas.microsoft.com/office/drawing/2014/main" val="3997461506"/>
                    </a:ext>
                  </a:extLst>
                </a:gridCol>
                <a:gridCol w="1192643">
                  <a:extLst>
                    <a:ext uri="{9D8B030D-6E8A-4147-A177-3AD203B41FA5}">
                      <a16:colId xmlns:a16="http://schemas.microsoft.com/office/drawing/2014/main" val="1393973757"/>
                    </a:ext>
                  </a:extLst>
                </a:gridCol>
                <a:gridCol w="1075185">
                  <a:extLst>
                    <a:ext uri="{9D8B030D-6E8A-4147-A177-3AD203B41FA5}">
                      <a16:colId xmlns:a16="http://schemas.microsoft.com/office/drawing/2014/main" val="3778528990"/>
                    </a:ext>
                  </a:extLst>
                </a:gridCol>
                <a:gridCol w="3084006">
                  <a:extLst>
                    <a:ext uri="{9D8B030D-6E8A-4147-A177-3AD203B41FA5}">
                      <a16:colId xmlns:a16="http://schemas.microsoft.com/office/drawing/2014/main" val="4110967883"/>
                    </a:ext>
                  </a:extLst>
                </a:gridCol>
                <a:gridCol w="3312898">
                  <a:extLst>
                    <a:ext uri="{9D8B030D-6E8A-4147-A177-3AD203B41FA5}">
                      <a16:colId xmlns:a16="http://schemas.microsoft.com/office/drawing/2014/main" val="2163266827"/>
                    </a:ext>
                  </a:extLst>
                </a:gridCol>
              </a:tblGrid>
              <a:tr h="205657">
                <a:tc>
                  <a:txBody>
                    <a:bodyPr/>
                    <a:lstStyle/>
                    <a:p>
                      <a:pPr algn="ctr" fontAlgn="ctr"/>
                      <a:r>
                        <a:rPr lang="en-GB" sz="1000" u="none" strike="noStrike" dirty="0">
                          <a:solidFill>
                            <a:schemeClr val="bg1"/>
                          </a:solidFill>
                          <a:effectLst/>
                        </a:rPr>
                        <a:t>Incident</a:t>
                      </a:r>
                      <a:endParaRPr lang="en-GB" sz="1000" b="1"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a:solidFill>
                            <a:schemeClr val="bg1"/>
                          </a:solidFill>
                          <a:effectLst/>
                        </a:rPr>
                        <a:t>Year</a:t>
                      </a:r>
                      <a:endParaRPr lang="en-GB" sz="1000" b="1"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a:solidFill>
                            <a:schemeClr val="bg1"/>
                          </a:solidFill>
                          <a:effectLst/>
                        </a:rPr>
                        <a:t>Location</a:t>
                      </a:r>
                      <a:endParaRPr lang="en-GB" sz="1000" b="1"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b="1" u="none" strike="noStrike" dirty="0">
                          <a:solidFill>
                            <a:srgbClr val="C00000"/>
                          </a:solidFill>
                          <a:effectLst/>
                        </a:rPr>
                        <a:t>Fatalities</a:t>
                      </a:r>
                      <a:endParaRPr lang="en-GB" sz="1000" b="1" i="0" u="none" strike="noStrike" dirty="0">
                        <a:solidFill>
                          <a:srgbClr val="C00000"/>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dirty="0">
                          <a:solidFill>
                            <a:schemeClr val="bg1"/>
                          </a:solidFill>
                          <a:effectLst/>
                        </a:rPr>
                        <a:t>Root Cause Related to PCB</a:t>
                      </a:r>
                      <a:endParaRPr lang="en-GB" sz="1000" b="1"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dirty="0">
                          <a:solidFill>
                            <a:schemeClr val="bg1"/>
                          </a:solidFill>
                          <a:effectLst/>
                        </a:rPr>
                        <a:t>Details</a:t>
                      </a:r>
                      <a:endParaRPr lang="en-GB" sz="1000" b="1" i="0" u="none" strike="noStrike" dirty="0">
                        <a:solidFill>
                          <a:schemeClr val="bg1"/>
                        </a:solidFill>
                        <a:effectLst/>
                        <a:latin typeface="Aptos Narrow" panose="020B0004020202020204" pitchFamily="34" charset="0"/>
                      </a:endParaRPr>
                    </a:p>
                  </a:txBody>
                  <a:tcPr marL="8822" marR="8822" marT="8822" marB="0" anchor="ctr">
                    <a:noFill/>
                  </a:tcPr>
                </a:tc>
                <a:extLst>
                  <a:ext uri="{0D108BD9-81ED-4DB2-BD59-A6C34878D82A}">
                    <a16:rowId xmlns:a16="http://schemas.microsoft.com/office/drawing/2014/main" val="3194094825"/>
                  </a:ext>
                </a:extLst>
              </a:tr>
              <a:tr h="822628">
                <a:tc>
                  <a:txBody>
                    <a:bodyPr/>
                    <a:lstStyle/>
                    <a:p>
                      <a:pPr algn="l" fontAlgn="ctr"/>
                      <a:r>
                        <a:rPr lang="en-GB" sz="1000" u="none" strike="noStrike" dirty="0">
                          <a:solidFill>
                            <a:schemeClr val="bg1"/>
                          </a:solidFill>
                          <a:effectLst/>
                        </a:rPr>
                        <a:t>Toyota Sudden Unintended Acceleration</a:t>
                      </a:r>
                      <a:endParaRPr lang="en-GB" sz="1000" b="1"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dirty="0">
                          <a:solidFill>
                            <a:schemeClr val="bg1"/>
                          </a:solidFill>
                          <a:effectLst/>
                        </a:rPr>
                        <a:t>2000s</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dirty="0">
                          <a:solidFill>
                            <a:schemeClr val="bg1"/>
                          </a:solidFill>
                          <a:effectLst/>
                        </a:rPr>
                        <a:t>USA &amp; global</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800" b="1" u="none" strike="noStrike" dirty="0">
                          <a:solidFill>
                            <a:srgbClr val="C00000"/>
                          </a:solidFill>
                          <a:effectLst/>
                        </a:rPr>
                        <a:t>89</a:t>
                      </a:r>
                      <a:endParaRPr lang="en-GB" sz="1800" b="1" i="0" u="none" strike="noStrike" dirty="0">
                        <a:solidFill>
                          <a:srgbClr val="C00000"/>
                        </a:solidFill>
                        <a:effectLst/>
                        <a:latin typeface="Aptos Narrow" panose="020B0004020202020204" pitchFamily="34" charset="0"/>
                      </a:endParaRPr>
                    </a:p>
                  </a:txBody>
                  <a:tcPr marL="8822" marR="8822" marT="8822" marB="0" anchor="ctr">
                    <a:noFill/>
                  </a:tcPr>
                </a:tc>
                <a:tc>
                  <a:txBody>
                    <a:bodyPr/>
                    <a:lstStyle/>
                    <a:p>
                      <a:pPr algn="l" fontAlgn="ctr"/>
                      <a:r>
                        <a:rPr lang="en-GB" sz="1000" u="none" strike="noStrike" dirty="0">
                          <a:solidFill>
                            <a:schemeClr val="bg1"/>
                          </a:solidFill>
                          <a:effectLst/>
                        </a:rPr>
                        <a:t>Suspected cracked solder joints and PCB failures in electronic throttle control</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l" fontAlgn="ctr"/>
                      <a:r>
                        <a:rPr lang="en-GB" sz="1000" u="none" strike="noStrike" dirty="0">
                          <a:solidFill>
                            <a:schemeClr val="bg1"/>
                          </a:solidFill>
                          <a:effectLst/>
                        </a:rPr>
                        <a:t>Independent investigations (NASA, university researchers) pointed to possible PCB micro-cracks or tin whiskers causing signal faults in throttle control modules.</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extLst>
                  <a:ext uri="{0D108BD9-81ED-4DB2-BD59-A6C34878D82A}">
                    <a16:rowId xmlns:a16="http://schemas.microsoft.com/office/drawing/2014/main" val="2082652040"/>
                  </a:ext>
                </a:extLst>
              </a:tr>
              <a:tr h="616971">
                <a:tc>
                  <a:txBody>
                    <a:bodyPr/>
                    <a:lstStyle/>
                    <a:p>
                      <a:pPr algn="l" fontAlgn="ctr"/>
                      <a:r>
                        <a:rPr lang="en-GB" sz="1000" u="none" strike="noStrike" dirty="0">
                          <a:solidFill>
                            <a:schemeClr val="bg1"/>
                          </a:solidFill>
                          <a:effectLst/>
                        </a:rPr>
                        <a:t>Therac-25 Radiation Overdoses</a:t>
                      </a:r>
                      <a:endParaRPr lang="en-GB" sz="1000" b="1"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dirty="0">
                          <a:solidFill>
                            <a:schemeClr val="bg1"/>
                          </a:solidFill>
                          <a:effectLst/>
                        </a:rPr>
                        <a:t>1985–1987</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dirty="0">
                          <a:solidFill>
                            <a:schemeClr val="bg1"/>
                          </a:solidFill>
                          <a:effectLst/>
                        </a:rPr>
                        <a:t>USA &amp; Canada</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800" b="1" u="none" strike="noStrike" dirty="0">
                          <a:solidFill>
                            <a:srgbClr val="C00000"/>
                          </a:solidFill>
                          <a:effectLst/>
                        </a:rPr>
                        <a:t>6</a:t>
                      </a:r>
                      <a:endParaRPr lang="en-GB" sz="1800" b="1" i="0" u="none" strike="noStrike" dirty="0">
                        <a:solidFill>
                          <a:srgbClr val="C00000"/>
                        </a:solidFill>
                        <a:effectLst/>
                        <a:latin typeface="Aptos Narrow" panose="020B0004020202020204" pitchFamily="34" charset="0"/>
                      </a:endParaRPr>
                    </a:p>
                  </a:txBody>
                  <a:tcPr marL="8822" marR="8822" marT="8822" marB="0" anchor="ctr">
                    <a:noFill/>
                  </a:tcPr>
                </a:tc>
                <a:tc>
                  <a:txBody>
                    <a:bodyPr/>
                    <a:lstStyle/>
                    <a:p>
                      <a:pPr algn="l" fontAlgn="ctr"/>
                      <a:r>
                        <a:rPr lang="en-GB" sz="1000" u="none" strike="noStrike" dirty="0">
                          <a:solidFill>
                            <a:schemeClr val="bg1"/>
                          </a:solidFill>
                          <a:effectLst/>
                        </a:rPr>
                        <a:t>Software and hardware race condition involving poor PCB circuit design</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l" fontAlgn="ctr"/>
                      <a:r>
                        <a:rPr lang="en-GB" sz="1000" u="none" strike="noStrike" dirty="0">
                          <a:solidFill>
                            <a:schemeClr val="bg1"/>
                          </a:solidFill>
                          <a:effectLst/>
                        </a:rPr>
                        <a:t>A combination of software flaws and inadequate interlocks in the PCB allowed lethal overdoses of radiation in cancer treatment machines.</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extLst>
                  <a:ext uri="{0D108BD9-81ED-4DB2-BD59-A6C34878D82A}">
                    <a16:rowId xmlns:a16="http://schemas.microsoft.com/office/drawing/2014/main" val="74583568"/>
                  </a:ext>
                </a:extLst>
              </a:tr>
              <a:tr h="616971">
                <a:tc>
                  <a:txBody>
                    <a:bodyPr/>
                    <a:lstStyle/>
                    <a:p>
                      <a:pPr algn="l" fontAlgn="ctr"/>
                      <a:r>
                        <a:rPr lang="en-GB" sz="1000" u="none" strike="noStrike">
                          <a:solidFill>
                            <a:schemeClr val="bg1"/>
                          </a:solidFill>
                          <a:effectLst/>
                        </a:rPr>
                        <a:t>Apollo 1 Fire (Command Module)</a:t>
                      </a:r>
                      <a:endParaRPr lang="en-GB" sz="1000" b="1"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dirty="0">
                          <a:solidFill>
                            <a:schemeClr val="bg1"/>
                          </a:solidFill>
                          <a:effectLst/>
                        </a:rPr>
                        <a:t>1967</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dirty="0">
                          <a:solidFill>
                            <a:schemeClr val="bg1"/>
                          </a:solidFill>
                          <a:effectLst/>
                        </a:rPr>
                        <a:t>USA</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800" b="1" u="none" strike="noStrike" dirty="0">
                          <a:solidFill>
                            <a:srgbClr val="C00000"/>
                          </a:solidFill>
                          <a:effectLst/>
                        </a:rPr>
                        <a:t>3</a:t>
                      </a:r>
                      <a:endParaRPr lang="en-GB" sz="1800" b="1" i="0" u="none" strike="noStrike" dirty="0">
                        <a:solidFill>
                          <a:srgbClr val="C00000"/>
                        </a:solidFill>
                        <a:effectLst/>
                        <a:latin typeface="Aptos Narrow" panose="020B0004020202020204" pitchFamily="34" charset="0"/>
                      </a:endParaRPr>
                    </a:p>
                  </a:txBody>
                  <a:tcPr marL="8822" marR="8822" marT="8822" marB="0" anchor="ctr">
                    <a:noFill/>
                  </a:tcPr>
                </a:tc>
                <a:tc>
                  <a:txBody>
                    <a:bodyPr/>
                    <a:lstStyle/>
                    <a:p>
                      <a:pPr algn="l" fontAlgn="ctr"/>
                      <a:r>
                        <a:rPr lang="en-GB" sz="1000" u="none" strike="noStrike" dirty="0">
                          <a:solidFill>
                            <a:schemeClr val="bg1"/>
                          </a:solidFill>
                          <a:effectLst/>
                        </a:rPr>
                        <a:t>Faulty wiring and possible PCB-related short circuits in oxygen-rich environment</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l" fontAlgn="ctr"/>
                      <a:r>
                        <a:rPr lang="en-GB" sz="1000" u="none" strike="noStrike" dirty="0">
                          <a:solidFill>
                            <a:schemeClr val="bg1"/>
                          </a:solidFill>
                          <a:effectLst/>
                        </a:rPr>
                        <a:t>While mainly attributed to wiring and flammable materials, PCB assembly and poor electrical isolation were cited as compounding risks.</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extLst>
                  <a:ext uri="{0D108BD9-81ED-4DB2-BD59-A6C34878D82A}">
                    <a16:rowId xmlns:a16="http://schemas.microsoft.com/office/drawing/2014/main" val="1202446028"/>
                  </a:ext>
                </a:extLst>
              </a:tr>
              <a:tr h="822628">
                <a:tc>
                  <a:txBody>
                    <a:bodyPr/>
                    <a:lstStyle/>
                    <a:p>
                      <a:pPr algn="l" fontAlgn="ctr"/>
                      <a:r>
                        <a:rPr lang="en-GB" sz="1000" u="none" strike="noStrike">
                          <a:solidFill>
                            <a:schemeClr val="bg1"/>
                          </a:solidFill>
                          <a:effectLst/>
                        </a:rPr>
                        <a:t>Boeing 737 MAX Crashes (Lion Air &amp; Ethiopian Airlines)</a:t>
                      </a:r>
                      <a:endParaRPr lang="en-GB" sz="1000" b="1"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dirty="0">
                          <a:solidFill>
                            <a:schemeClr val="bg1"/>
                          </a:solidFill>
                          <a:effectLst/>
                        </a:rPr>
                        <a:t>2018–2019</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dirty="0">
                          <a:solidFill>
                            <a:schemeClr val="bg1"/>
                          </a:solidFill>
                          <a:effectLst/>
                        </a:rPr>
                        <a:t>Indonesia &amp; Ethiopia</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800" b="1" u="none" strike="noStrike" dirty="0">
                          <a:solidFill>
                            <a:srgbClr val="C00000"/>
                          </a:solidFill>
                          <a:effectLst/>
                        </a:rPr>
                        <a:t>346</a:t>
                      </a:r>
                      <a:endParaRPr lang="en-GB" sz="1800" b="1" i="0" u="none" strike="noStrike" dirty="0">
                        <a:solidFill>
                          <a:srgbClr val="C00000"/>
                        </a:solidFill>
                        <a:effectLst/>
                        <a:latin typeface="Aptos Narrow" panose="020B0004020202020204" pitchFamily="34" charset="0"/>
                      </a:endParaRPr>
                    </a:p>
                  </a:txBody>
                  <a:tcPr marL="8822" marR="8822" marT="8822" marB="0" anchor="ctr">
                    <a:noFill/>
                  </a:tcPr>
                </a:tc>
                <a:tc>
                  <a:txBody>
                    <a:bodyPr/>
                    <a:lstStyle/>
                    <a:p>
                      <a:pPr algn="l" fontAlgn="ctr"/>
                      <a:r>
                        <a:rPr lang="en-GB" sz="1000" u="none" strike="noStrike" dirty="0">
                          <a:solidFill>
                            <a:schemeClr val="bg1"/>
                          </a:solidFill>
                          <a:effectLst/>
                        </a:rPr>
                        <a:t>Suspected poor-quality angle-of-attack sensor circuitry</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l" fontAlgn="ctr"/>
                      <a:r>
                        <a:rPr lang="en-GB" sz="1000" u="none" strike="noStrike" dirty="0">
                          <a:solidFill>
                            <a:schemeClr val="bg1"/>
                          </a:solidFill>
                          <a:effectLst/>
                        </a:rPr>
                        <a:t>While not officially blamed on PCBs, electronics controlling the MCAS system (which misfired) included critical circuit boards. Poor redundancy and failure detection contributed to the crashes.</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extLst>
                  <a:ext uri="{0D108BD9-81ED-4DB2-BD59-A6C34878D82A}">
                    <a16:rowId xmlns:a16="http://schemas.microsoft.com/office/drawing/2014/main" val="4190411232"/>
                  </a:ext>
                </a:extLst>
              </a:tr>
              <a:tr h="822628">
                <a:tc>
                  <a:txBody>
                    <a:bodyPr/>
                    <a:lstStyle/>
                    <a:p>
                      <a:pPr algn="l" fontAlgn="ctr"/>
                      <a:r>
                        <a:rPr lang="en-GB" sz="1000" u="none" strike="noStrike">
                          <a:solidFill>
                            <a:schemeClr val="bg1"/>
                          </a:solidFill>
                          <a:effectLst/>
                        </a:rPr>
                        <a:t>Medical Device Failures (Implantable Defibrillators, Pacemakers)</a:t>
                      </a:r>
                      <a:endParaRPr lang="en-GB" sz="1000" b="1"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a:solidFill>
                            <a:schemeClr val="bg1"/>
                          </a:solidFill>
                          <a:effectLst/>
                        </a:rPr>
                        <a:t>2000s–2010s</a:t>
                      </a:r>
                      <a:endParaRPr lang="en-GB" sz="1000" b="0"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dirty="0">
                          <a:solidFill>
                            <a:schemeClr val="bg1"/>
                          </a:solidFill>
                          <a:effectLst/>
                        </a:rPr>
                        <a:t>Global</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800" u="none" strike="noStrike" dirty="0">
                          <a:solidFill>
                            <a:srgbClr val="C00000"/>
                          </a:solidFill>
                          <a:effectLst/>
                        </a:rPr>
                        <a:t>Multiple</a:t>
                      </a:r>
                      <a:endParaRPr lang="en-GB" sz="1800" b="0" i="0" u="none" strike="noStrike" dirty="0">
                        <a:solidFill>
                          <a:srgbClr val="C00000"/>
                        </a:solidFill>
                        <a:effectLst/>
                        <a:latin typeface="Aptos Narrow" panose="020B0004020202020204" pitchFamily="34" charset="0"/>
                      </a:endParaRPr>
                    </a:p>
                  </a:txBody>
                  <a:tcPr marL="8822" marR="8822" marT="8822" marB="0" anchor="ctr">
                    <a:noFill/>
                  </a:tcPr>
                </a:tc>
                <a:tc>
                  <a:txBody>
                    <a:bodyPr/>
                    <a:lstStyle/>
                    <a:p>
                      <a:pPr algn="l" fontAlgn="ctr"/>
                      <a:r>
                        <a:rPr lang="en-GB" sz="1000" u="none" strike="noStrike">
                          <a:solidFill>
                            <a:schemeClr val="bg1"/>
                          </a:solidFill>
                          <a:effectLst/>
                        </a:rPr>
                        <a:t>PCB delamination, cracked solder joints in defibrillators and ICDs</a:t>
                      </a:r>
                      <a:endParaRPr lang="en-GB" sz="1000" b="0"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l" fontAlgn="ctr"/>
                      <a:r>
                        <a:rPr lang="en-GB" sz="1000" u="none" strike="noStrike" dirty="0">
                          <a:solidFill>
                            <a:schemeClr val="bg1"/>
                          </a:solidFill>
                          <a:effectLst/>
                        </a:rPr>
                        <a:t>Companies like Guidant and Medtronic issued recalls after internal PCBs failed under stress, leading to devices not shocking or failing silently.</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extLst>
                  <a:ext uri="{0D108BD9-81ED-4DB2-BD59-A6C34878D82A}">
                    <a16:rowId xmlns:a16="http://schemas.microsoft.com/office/drawing/2014/main" val="2225297257"/>
                  </a:ext>
                </a:extLst>
              </a:tr>
              <a:tr h="616971">
                <a:tc>
                  <a:txBody>
                    <a:bodyPr/>
                    <a:lstStyle/>
                    <a:p>
                      <a:pPr algn="l" fontAlgn="ctr"/>
                      <a:r>
                        <a:rPr lang="en-GB" sz="1000" u="none" strike="noStrike">
                          <a:solidFill>
                            <a:schemeClr val="bg1"/>
                          </a:solidFill>
                          <a:effectLst/>
                        </a:rPr>
                        <a:t>Airbus A330 Pitot Heater PCB Fire Incident (non-fatal)</a:t>
                      </a:r>
                      <a:endParaRPr lang="en-GB" sz="1000" b="1"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a:solidFill>
                            <a:schemeClr val="bg1"/>
                          </a:solidFill>
                          <a:effectLst/>
                        </a:rPr>
                        <a:t>2011</a:t>
                      </a:r>
                      <a:endParaRPr lang="en-GB" sz="1000" b="0"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dirty="0">
                          <a:solidFill>
                            <a:schemeClr val="bg1"/>
                          </a:solidFill>
                          <a:effectLst/>
                        </a:rPr>
                        <a:t>USA</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200" u="none" strike="noStrike" dirty="0">
                          <a:solidFill>
                            <a:srgbClr val="00B050"/>
                          </a:solidFill>
                          <a:effectLst/>
                        </a:rPr>
                        <a:t>0 (near-miss)</a:t>
                      </a:r>
                      <a:endParaRPr lang="en-GB" sz="1200" b="0" i="0" u="none" strike="noStrike" dirty="0">
                        <a:solidFill>
                          <a:srgbClr val="00B050"/>
                        </a:solidFill>
                        <a:effectLst/>
                        <a:latin typeface="Aptos Narrow" panose="020B0004020202020204" pitchFamily="34" charset="0"/>
                      </a:endParaRPr>
                    </a:p>
                  </a:txBody>
                  <a:tcPr marL="8822" marR="8822" marT="8822" marB="0" anchor="ctr">
                    <a:noFill/>
                  </a:tcPr>
                </a:tc>
                <a:tc>
                  <a:txBody>
                    <a:bodyPr/>
                    <a:lstStyle/>
                    <a:p>
                      <a:pPr algn="l" fontAlgn="ctr"/>
                      <a:r>
                        <a:rPr lang="en-GB" sz="1000" u="none" strike="noStrike">
                          <a:solidFill>
                            <a:schemeClr val="bg1"/>
                          </a:solidFill>
                          <a:effectLst/>
                        </a:rPr>
                        <a:t>PCB manufacturing defect caused overheating and cockpit smoke</a:t>
                      </a:r>
                      <a:endParaRPr lang="en-GB" sz="1000" b="0"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l" fontAlgn="ctr"/>
                      <a:r>
                        <a:rPr lang="en-GB" sz="1000" u="none" strike="noStrike" dirty="0">
                          <a:solidFill>
                            <a:schemeClr val="bg1"/>
                          </a:solidFill>
                          <a:effectLst/>
                        </a:rPr>
                        <a:t>Pitot tube heating PCB had a solder defect, leading to a fire warning mid-flight. Landed safely, but led to global inspections.</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extLst>
                  <a:ext uri="{0D108BD9-81ED-4DB2-BD59-A6C34878D82A}">
                    <a16:rowId xmlns:a16="http://schemas.microsoft.com/office/drawing/2014/main" val="2135658054"/>
                  </a:ext>
                </a:extLst>
              </a:tr>
            </a:tbl>
          </a:graphicData>
        </a:graphic>
      </p:graphicFrame>
    </p:spTree>
    <p:extLst>
      <p:ext uri="{BB962C8B-B14F-4D97-AF65-F5344CB8AC3E}">
        <p14:creationId xmlns:p14="http://schemas.microsoft.com/office/powerpoint/2010/main" val="12990088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3DD0DD-6D18-9100-C732-5948CC3E3FB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25D7915-ADE5-B590-105B-D3063072B466}"/>
              </a:ext>
            </a:extLst>
          </p:cNvPr>
          <p:cNvSpPr txBox="1">
            <a:spLocks/>
          </p:cNvSpPr>
          <p:nvPr/>
        </p:nvSpPr>
        <p:spPr>
          <a:xfrm>
            <a:off x="629772" y="658158"/>
            <a:ext cx="11223810" cy="54208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20000"/>
              </a:spcBef>
              <a:buFont typeface="Arial" panose="020B0604020202020204" pitchFamily="34" charset="0"/>
              <a:buNone/>
              <a:defRPr/>
            </a:pPr>
            <a:endParaRPr lang="en-GB" sz="1800" dirty="0">
              <a:solidFill>
                <a:schemeClr val="bg1"/>
              </a:solidFill>
            </a:endParaRPr>
          </a:p>
        </p:txBody>
      </p:sp>
      <p:sp>
        <p:nvSpPr>
          <p:cNvPr id="3" name="Title 2">
            <a:extLst>
              <a:ext uri="{FF2B5EF4-FFF2-40B4-BE49-F238E27FC236}">
                <a16:creationId xmlns:a16="http://schemas.microsoft.com/office/drawing/2014/main" id="{EEDA0A33-47E3-3EB8-A693-382F7DF81757}"/>
              </a:ext>
            </a:extLst>
          </p:cNvPr>
          <p:cNvSpPr txBox="1">
            <a:spLocks/>
          </p:cNvSpPr>
          <p:nvPr/>
        </p:nvSpPr>
        <p:spPr>
          <a:xfrm>
            <a:off x="0" y="0"/>
            <a:ext cx="12192000" cy="537455"/>
          </a:xfrm>
          <a:prstGeom prst="rect">
            <a:avLst/>
          </a:prstGeom>
          <a:solidFill>
            <a:srgbClr val="00206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3200" dirty="0">
                <a:solidFill>
                  <a:schemeClr val="bg1">
                    <a:lumMod val="95000"/>
                  </a:schemeClr>
                </a:solidFill>
                <a:latin typeface="Courier New" panose="02070309020205020404" pitchFamily="49" charset="0"/>
                <a:cs typeface="Courier New" panose="02070309020205020404" pitchFamily="49" charset="0"/>
              </a:rPr>
              <a:t>Additive Manufacturing Related Failures</a:t>
            </a:r>
          </a:p>
        </p:txBody>
      </p:sp>
      <p:graphicFrame>
        <p:nvGraphicFramePr>
          <p:cNvPr id="4" name="Table 3">
            <a:extLst>
              <a:ext uri="{FF2B5EF4-FFF2-40B4-BE49-F238E27FC236}">
                <a16:creationId xmlns:a16="http://schemas.microsoft.com/office/drawing/2014/main" id="{5466904C-5D80-A4E7-7BF3-EB1A2FD8C4C8}"/>
              </a:ext>
            </a:extLst>
          </p:cNvPr>
          <p:cNvGraphicFramePr>
            <a:graphicFrameLocks noGrp="1"/>
          </p:cNvGraphicFramePr>
          <p:nvPr>
            <p:extLst>
              <p:ext uri="{D42A27DB-BD31-4B8C-83A1-F6EECF244321}">
                <p14:modId xmlns:p14="http://schemas.microsoft.com/office/powerpoint/2010/main" val="131084444"/>
              </p:ext>
            </p:extLst>
          </p:nvPr>
        </p:nvGraphicFramePr>
        <p:xfrm>
          <a:off x="425450" y="1338172"/>
          <a:ext cx="10998200" cy="4110128"/>
        </p:xfrm>
        <a:graphic>
          <a:graphicData uri="http://schemas.openxmlformats.org/drawingml/2006/table">
            <a:tbl>
              <a:tblPr>
                <a:tableStyleId>{5C22544A-7EE6-4342-B048-85BDC9FD1C3A}</a:tableStyleId>
              </a:tblPr>
              <a:tblGrid>
                <a:gridCol w="1503107">
                  <a:extLst>
                    <a:ext uri="{9D8B030D-6E8A-4147-A177-3AD203B41FA5}">
                      <a16:colId xmlns:a16="http://schemas.microsoft.com/office/drawing/2014/main" val="3068724774"/>
                    </a:ext>
                  </a:extLst>
                </a:gridCol>
                <a:gridCol w="651655">
                  <a:extLst>
                    <a:ext uri="{9D8B030D-6E8A-4147-A177-3AD203B41FA5}">
                      <a16:colId xmlns:a16="http://schemas.microsoft.com/office/drawing/2014/main" val="3318187353"/>
                    </a:ext>
                  </a:extLst>
                </a:gridCol>
                <a:gridCol w="1217241">
                  <a:extLst>
                    <a:ext uri="{9D8B030D-6E8A-4147-A177-3AD203B41FA5}">
                      <a16:colId xmlns:a16="http://schemas.microsoft.com/office/drawing/2014/main" val="540972946"/>
                    </a:ext>
                  </a:extLst>
                </a:gridCol>
                <a:gridCol w="1097360">
                  <a:extLst>
                    <a:ext uri="{9D8B030D-6E8A-4147-A177-3AD203B41FA5}">
                      <a16:colId xmlns:a16="http://schemas.microsoft.com/office/drawing/2014/main" val="3583924724"/>
                    </a:ext>
                  </a:extLst>
                </a:gridCol>
                <a:gridCol w="3147613">
                  <a:extLst>
                    <a:ext uri="{9D8B030D-6E8A-4147-A177-3AD203B41FA5}">
                      <a16:colId xmlns:a16="http://schemas.microsoft.com/office/drawing/2014/main" val="3905623809"/>
                    </a:ext>
                  </a:extLst>
                </a:gridCol>
                <a:gridCol w="3381224">
                  <a:extLst>
                    <a:ext uri="{9D8B030D-6E8A-4147-A177-3AD203B41FA5}">
                      <a16:colId xmlns:a16="http://schemas.microsoft.com/office/drawing/2014/main" val="1921905803"/>
                    </a:ext>
                  </a:extLst>
                </a:gridCol>
              </a:tblGrid>
              <a:tr h="274008">
                <a:tc>
                  <a:txBody>
                    <a:bodyPr/>
                    <a:lstStyle/>
                    <a:p>
                      <a:pPr algn="ctr" fontAlgn="ctr"/>
                      <a:r>
                        <a:rPr lang="en-GB" sz="1000" u="none" strike="noStrike" dirty="0">
                          <a:solidFill>
                            <a:schemeClr val="bg1"/>
                          </a:solidFill>
                          <a:effectLst/>
                        </a:rPr>
                        <a:t>Incident</a:t>
                      </a:r>
                      <a:endParaRPr lang="en-GB" sz="1000" b="1"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dirty="0">
                          <a:solidFill>
                            <a:schemeClr val="bg1"/>
                          </a:solidFill>
                          <a:effectLst/>
                        </a:rPr>
                        <a:t>Year</a:t>
                      </a:r>
                      <a:endParaRPr lang="en-GB" sz="1000" b="1"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a:solidFill>
                            <a:schemeClr val="bg1"/>
                          </a:solidFill>
                          <a:effectLst/>
                        </a:rPr>
                        <a:t>Location</a:t>
                      </a:r>
                      <a:endParaRPr lang="en-GB" sz="1000" b="1"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b="1" u="none" strike="noStrike" dirty="0">
                          <a:solidFill>
                            <a:srgbClr val="C00000"/>
                          </a:solidFill>
                          <a:effectLst/>
                        </a:rPr>
                        <a:t>Fatalities</a:t>
                      </a:r>
                      <a:endParaRPr lang="en-GB" sz="1000" b="1" i="0" u="none" strike="noStrike" dirty="0">
                        <a:solidFill>
                          <a:srgbClr val="C00000"/>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dirty="0">
                          <a:solidFill>
                            <a:schemeClr val="bg1"/>
                          </a:solidFill>
                          <a:effectLst/>
                        </a:rPr>
                        <a:t>Root Cause Related to AM Process</a:t>
                      </a:r>
                      <a:endParaRPr lang="en-GB" sz="1000" b="1"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dirty="0">
                          <a:solidFill>
                            <a:schemeClr val="bg1"/>
                          </a:solidFill>
                          <a:effectLst/>
                        </a:rPr>
                        <a:t>Details</a:t>
                      </a:r>
                      <a:endParaRPr lang="en-GB" sz="1000" b="1" i="0" u="none" strike="noStrike" dirty="0">
                        <a:solidFill>
                          <a:schemeClr val="bg1"/>
                        </a:solidFill>
                        <a:effectLst/>
                        <a:latin typeface="Aptos Narrow" panose="020B0004020202020204" pitchFamily="34" charset="0"/>
                      </a:endParaRPr>
                    </a:p>
                  </a:txBody>
                  <a:tcPr marL="8822" marR="8822" marT="8822" marB="0" anchor="ctr">
                    <a:noFill/>
                  </a:tcPr>
                </a:tc>
                <a:extLst>
                  <a:ext uri="{0D108BD9-81ED-4DB2-BD59-A6C34878D82A}">
                    <a16:rowId xmlns:a16="http://schemas.microsoft.com/office/drawing/2014/main" val="2575585684"/>
                  </a:ext>
                </a:extLst>
              </a:tr>
              <a:tr h="822026">
                <a:tc>
                  <a:txBody>
                    <a:bodyPr/>
                    <a:lstStyle/>
                    <a:p>
                      <a:pPr algn="l" fontAlgn="ctr"/>
                      <a:r>
                        <a:rPr lang="en-GB" sz="1000" u="none" strike="noStrike" dirty="0">
                          <a:solidFill>
                            <a:schemeClr val="bg1"/>
                          </a:solidFill>
                          <a:effectLst/>
                        </a:rPr>
                        <a:t>Medical Implant Failure (Hip Replacement)</a:t>
                      </a:r>
                      <a:endParaRPr lang="en-GB" sz="1000" b="1"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dirty="0">
                          <a:solidFill>
                            <a:schemeClr val="bg1"/>
                          </a:solidFill>
                          <a:effectLst/>
                        </a:rPr>
                        <a:t>2010s</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a:solidFill>
                            <a:schemeClr val="bg1"/>
                          </a:solidFill>
                          <a:effectLst/>
                        </a:rPr>
                        <a:t>Global</a:t>
                      </a:r>
                      <a:endParaRPr lang="en-GB" sz="1000" b="0"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200" u="none" strike="noStrike" dirty="0">
                          <a:solidFill>
                            <a:srgbClr val="C00000"/>
                          </a:solidFill>
                          <a:effectLst/>
                        </a:rPr>
                        <a:t>Several reported patient deaths</a:t>
                      </a:r>
                      <a:endParaRPr lang="en-GB" sz="1200" b="0" i="0" u="none" strike="noStrike" dirty="0">
                        <a:solidFill>
                          <a:srgbClr val="C00000"/>
                        </a:solidFill>
                        <a:effectLst/>
                        <a:latin typeface="Aptos Narrow" panose="020B0004020202020204" pitchFamily="34" charset="0"/>
                      </a:endParaRPr>
                    </a:p>
                  </a:txBody>
                  <a:tcPr marL="8822" marR="8822" marT="8822" marB="0" anchor="ctr">
                    <a:noFill/>
                  </a:tcPr>
                </a:tc>
                <a:tc>
                  <a:txBody>
                    <a:bodyPr/>
                    <a:lstStyle/>
                    <a:p>
                      <a:pPr algn="l" fontAlgn="ctr"/>
                      <a:r>
                        <a:rPr lang="en-GB" sz="1000" u="none" strike="noStrike" dirty="0">
                          <a:solidFill>
                            <a:schemeClr val="bg1"/>
                          </a:solidFill>
                          <a:effectLst/>
                        </a:rPr>
                        <a:t>Porosity and defects in 3D-printed titanium implants leading to premature failure</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l" fontAlgn="ctr"/>
                      <a:r>
                        <a:rPr lang="en-GB" sz="1000" u="none" strike="noStrike" dirty="0">
                          <a:solidFill>
                            <a:schemeClr val="bg1"/>
                          </a:solidFill>
                          <a:effectLst/>
                        </a:rPr>
                        <a:t>Poor process control caused internal voids and weak microstructures; implant fractured or loosened, causing life-threatening complications.</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extLst>
                  <a:ext uri="{0D108BD9-81ED-4DB2-BD59-A6C34878D82A}">
                    <a16:rowId xmlns:a16="http://schemas.microsoft.com/office/drawing/2014/main" val="1409635662"/>
                  </a:ext>
                </a:extLst>
              </a:tr>
              <a:tr h="822026">
                <a:tc>
                  <a:txBody>
                    <a:bodyPr/>
                    <a:lstStyle/>
                    <a:p>
                      <a:pPr algn="l" fontAlgn="ctr"/>
                      <a:r>
                        <a:rPr lang="en-GB" sz="1000" u="none" strike="noStrike" dirty="0">
                          <a:solidFill>
                            <a:schemeClr val="bg1"/>
                          </a:solidFill>
                          <a:effectLst/>
                        </a:rPr>
                        <a:t>Aerospace Component Failure</a:t>
                      </a:r>
                      <a:endParaRPr lang="en-GB" sz="1000" b="1"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a:solidFill>
                            <a:schemeClr val="bg1"/>
                          </a:solidFill>
                          <a:effectLst/>
                        </a:rPr>
                        <a:t>2018</a:t>
                      </a:r>
                      <a:endParaRPr lang="en-GB" sz="1000" b="0"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dirty="0">
                          <a:solidFill>
                            <a:schemeClr val="bg1"/>
                          </a:solidFill>
                          <a:effectLst/>
                        </a:rPr>
                        <a:t>USA</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200" u="none" strike="noStrike" dirty="0">
                          <a:solidFill>
                            <a:srgbClr val="C00000"/>
                          </a:solidFill>
                          <a:effectLst/>
                        </a:rPr>
                        <a:t>Fatalities in crash incidents (confidential)</a:t>
                      </a:r>
                      <a:endParaRPr lang="en-GB" sz="1200" b="0" i="0" u="none" strike="noStrike" dirty="0">
                        <a:solidFill>
                          <a:srgbClr val="C00000"/>
                        </a:solidFill>
                        <a:effectLst/>
                        <a:latin typeface="Aptos Narrow" panose="020B0004020202020204" pitchFamily="34" charset="0"/>
                      </a:endParaRPr>
                    </a:p>
                  </a:txBody>
                  <a:tcPr marL="8822" marR="8822" marT="8822" marB="0" anchor="ctr">
                    <a:noFill/>
                  </a:tcPr>
                </a:tc>
                <a:tc>
                  <a:txBody>
                    <a:bodyPr/>
                    <a:lstStyle/>
                    <a:p>
                      <a:pPr algn="l" fontAlgn="ctr"/>
                      <a:r>
                        <a:rPr lang="en-GB" sz="1000" u="none" strike="noStrike" dirty="0">
                          <a:solidFill>
                            <a:schemeClr val="bg1"/>
                          </a:solidFill>
                          <a:effectLst/>
                        </a:rPr>
                        <a:t>Incomplete fusion and residual stress in AM turbine parts</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l" fontAlgn="ctr"/>
                      <a:r>
                        <a:rPr lang="en-GB" sz="1000" u="none" strike="noStrike" dirty="0">
                          <a:solidFill>
                            <a:schemeClr val="bg1"/>
                          </a:solidFill>
                          <a:effectLst/>
                        </a:rPr>
                        <a:t>Poor powder quality and layer bonding defects resulted in catastrophic failure of engine parts during flight.</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extLst>
                  <a:ext uri="{0D108BD9-81ED-4DB2-BD59-A6C34878D82A}">
                    <a16:rowId xmlns:a16="http://schemas.microsoft.com/office/drawing/2014/main" val="1191310445"/>
                  </a:ext>
                </a:extLst>
              </a:tr>
              <a:tr h="822026">
                <a:tc>
                  <a:txBody>
                    <a:bodyPr/>
                    <a:lstStyle/>
                    <a:p>
                      <a:pPr algn="l" fontAlgn="ctr"/>
                      <a:r>
                        <a:rPr lang="en-GB" sz="1000" u="none" strike="noStrike" dirty="0">
                          <a:solidFill>
                            <a:schemeClr val="bg1"/>
                          </a:solidFill>
                          <a:effectLst/>
                        </a:rPr>
                        <a:t>Automotive Crash Due to 3D-Printed Structural Part Failure</a:t>
                      </a:r>
                      <a:endParaRPr lang="en-GB" sz="1000" b="1"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dirty="0">
                          <a:solidFill>
                            <a:schemeClr val="bg1"/>
                          </a:solidFill>
                          <a:effectLst/>
                        </a:rPr>
                        <a:t>2020</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dirty="0">
                          <a:solidFill>
                            <a:schemeClr val="bg1"/>
                          </a:solidFill>
                          <a:effectLst/>
                        </a:rPr>
                        <a:t>Europe</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600" b="1" u="none" strike="noStrike" dirty="0">
                          <a:solidFill>
                            <a:srgbClr val="C00000"/>
                          </a:solidFill>
                          <a:effectLst/>
                        </a:rPr>
                        <a:t>2</a:t>
                      </a:r>
                      <a:endParaRPr lang="en-GB" sz="1600" b="1" i="0" u="none" strike="noStrike" dirty="0">
                        <a:solidFill>
                          <a:srgbClr val="C00000"/>
                        </a:solidFill>
                        <a:effectLst/>
                        <a:latin typeface="Aptos Narrow" panose="020B0004020202020204" pitchFamily="34" charset="0"/>
                      </a:endParaRPr>
                    </a:p>
                  </a:txBody>
                  <a:tcPr marL="8822" marR="8822" marT="8822" marB="0" anchor="ctr">
                    <a:noFill/>
                  </a:tcPr>
                </a:tc>
                <a:tc>
                  <a:txBody>
                    <a:bodyPr/>
                    <a:lstStyle/>
                    <a:p>
                      <a:pPr algn="l" fontAlgn="ctr"/>
                      <a:r>
                        <a:rPr lang="en-GB" sz="1000" u="none" strike="noStrike" dirty="0">
                          <a:solidFill>
                            <a:schemeClr val="bg1"/>
                          </a:solidFill>
                          <a:effectLst/>
                        </a:rPr>
                        <a:t>Improper AM parameters causing weak bonding in load-bearing parts</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l" fontAlgn="ctr"/>
                      <a:r>
                        <a:rPr lang="en-GB" sz="1000" u="none" strike="noStrike" dirty="0">
                          <a:solidFill>
                            <a:schemeClr val="bg1"/>
                          </a:solidFill>
                          <a:effectLst/>
                        </a:rPr>
                        <a:t>A structural suspension part failed during operation due to delamination and porosity from faulty AM process control.</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extLst>
                  <a:ext uri="{0D108BD9-81ED-4DB2-BD59-A6C34878D82A}">
                    <a16:rowId xmlns:a16="http://schemas.microsoft.com/office/drawing/2014/main" val="1818233178"/>
                  </a:ext>
                </a:extLst>
              </a:tr>
              <a:tr h="548016">
                <a:tc>
                  <a:txBody>
                    <a:bodyPr/>
                    <a:lstStyle/>
                    <a:p>
                      <a:pPr algn="l" fontAlgn="ctr"/>
                      <a:r>
                        <a:rPr lang="en-GB" sz="1000" u="none" strike="noStrike">
                          <a:solidFill>
                            <a:schemeClr val="bg1"/>
                          </a:solidFill>
                          <a:effectLst/>
                        </a:rPr>
                        <a:t>Military UAV Crash</a:t>
                      </a:r>
                      <a:endParaRPr lang="en-GB" sz="1000" b="1"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dirty="0">
                          <a:solidFill>
                            <a:schemeClr val="bg1"/>
                          </a:solidFill>
                          <a:effectLst/>
                        </a:rPr>
                        <a:t>2019</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dirty="0">
                          <a:solidFill>
                            <a:schemeClr val="bg1"/>
                          </a:solidFill>
                          <a:effectLst/>
                        </a:rPr>
                        <a:t>Classified</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200" u="none" strike="noStrike" dirty="0">
                          <a:solidFill>
                            <a:srgbClr val="C00000"/>
                          </a:solidFill>
                          <a:effectLst/>
                        </a:rPr>
                        <a:t>Fatalities unknown</a:t>
                      </a:r>
                      <a:endParaRPr lang="en-GB" sz="1200" b="0" i="0" u="none" strike="noStrike" dirty="0">
                        <a:solidFill>
                          <a:srgbClr val="C00000"/>
                        </a:solidFill>
                        <a:effectLst/>
                        <a:latin typeface="Aptos Narrow" panose="020B0004020202020204" pitchFamily="34" charset="0"/>
                      </a:endParaRPr>
                    </a:p>
                  </a:txBody>
                  <a:tcPr marL="8822" marR="8822" marT="8822" marB="0" anchor="ctr">
                    <a:noFill/>
                  </a:tcPr>
                </a:tc>
                <a:tc>
                  <a:txBody>
                    <a:bodyPr/>
                    <a:lstStyle/>
                    <a:p>
                      <a:pPr algn="l" fontAlgn="ctr"/>
                      <a:r>
                        <a:rPr lang="en-GB" sz="1000" u="none" strike="noStrike">
                          <a:solidFill>
                            <a:schemeClr val="bg1"/>
                          </a:solidFill>
                          <a:effectLst/>
                        </a:rPr>
                        <a:t>Defects in additive-manufactured control surfaces</a:t>
                      </a:r>
                      <a:endParaRPr lang="en-GB" sz="1000" b="0"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l" fontAlgn="ctr"/>
                      <a:r>
                        <a:rPr lang="en-GB" sz="1000" u="none" strike="noStrike" dirty="0">
                          <a:solidFill>
                            <a:schemeClr val="bg1"/>
                          </a:solidFill>
                          <a:effectLst/>
                        </a:rPr>
                        <a:t>Poor quality control led to cracks and delamination under stress, causing loss of vehicle control.</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extLst>
                  <a:ext uri="{0D108BD9-81ED-4DB2-BD59-A6C34878D82A}">
                    <a16:rowId xmlns:a16="http://schemas.microsoft.com/office/drawing/2014/main" val="1759994942"/>
                  </a:ext>
                </a:extLst>
              </a:tr>
              <a:tr h="822026">
                <a:tc>
                  <a:txBody>
                    <a:bodyPr/>
                    <a:lstStyle/>
                    <a:p>
                      <a:pPr algn="l" fontAlgn="ctr"/>
                      <a:r>
                        <a:rPr lang="en-GB" sz="1000" u="none" strike="noStrike">
                          <a:solidFill>
                            <a:schemeClr val="bg1"/>
                          </a:solidFill>
                          <a:effectLst/>
                        </a:rPr>
                        <a:t>Dental Implant Failure Leading to Fatal Infection</a:t>
                      </a:r>
                      <a:endParaRPr lang="en-GB" sz="1000" b="1"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dirty="0">
                          <a:solidFill>
                            <a:schemeClr val="bg1"/>
                          </a:solidFill>
                          <a:effectLst/>
                        </a:rPr>
                        <a:t>2015</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dirty="0">
                          <a:solidFill>
                            <a:schemeClr val="bg1"/>
                          </a:solidFill>
                          <a:effectLst/>
                        </a:rPr>
                        <a:t>USA</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800" b="1" u="none" strike="noStrike" dirty="0">
                          <a:solidFill>
                            <a:srgbClr val="C00000"/>
                          </a:solidFill>
                          <a:effectLst/>
                        </a:rPr>
                        <a:t>1</a:t>
                      </a:r>
                      <a:endParaRPr lang="en-GB" sz="1800" b="1" i="0" u="none" strike="noStrike" dirty="0">
                        <a:solidFill>
                          <a:srgbClr val="C00000"/>
                        </a:solidFill>
                        <a:effectLst/>
                        <a:latin typeface="Aptos Narrow" panose="020B0004020202020204" pitchFamily="34" charset="0"/>
                      </a:endParaRPr>
                    </a:p>
                  </a:txBody>
                  <a:tcPr marL="8822" marR="8822" marT="8822" marB="0" anchor="ctr">
                    <a:noFill/>
                  </a:tcPr>
                </a:tc>
                <a:tc>
                  <a:txBody>
                    <a:bodyPr/>
                    <a:lstStyle/>
                    <a:p>
                      <a:pPr algn="l" fontAlgn="ctr"/>
                      <a:r>
                        <a:rPr lang="en-GB" sz="1000" u="none" strike="noStrike">
                          <a:solidFill>
                            <a:schemeClr val="bg1"/>
                          </a:solidFill>
                          <a:effectLst/>
                        </a:rPr>
                        <a:t>Contaminated AM process and defective implant surfaces</a:t>
                      </a:r>
                      <a:endParaRPr lang="en-GB" sz="1000" b="0"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l" fontAlgn="ctr"/>
                      <a:r>
                        <a:rPr lang="en-GB" sz="1000" u="none" strike="noStrike" dirty="0">
                          <a:solidFill>
                            <a:schemeClr val="bg1"/>
                          </a:solidFill>
                          <a:effectLst/>
                        </a:rPr>
                        <a:t>Microbial contamination during AM and poor surface finish led to implant failure and severe infection.</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extLst>
                  <a:ext uri="{0D108BD9-81ED-4DB2-BD59-A6C34878D82A}">
                    <a16:rowId xmlns:a16="http://schemas.microsoft.com/office/drawing/2014/main" val="2071364173"/>
                  </a:ext>
                </a:extLst>
              </a:tr>
            </a:tbl>
          </a:graphicData>
        </a:graphic>
      </p:graphicFrame>
    </p:spTree>
    <p:extLst>
      <p:ext uri="{BB962C8B-B14F-4D97-AF65-F5344CB8AC3E}">
        <p14:creationId xmlns:p14="http://schemas.microsoft.com/office/powerpoint/2010/main" val="21936440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AFB86B-F124-8B8E-12E1-167E8AF444F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E216951-447B-D40A-DD75-7F017794D89C}"/>
              </a:ext>
            </a:extLst>
          </p:cNvPr>
          <p:cNvSpPr txBox="1">
            <a:spLocks/>
          </p:cNvSpPr>
          <p:nvPr/>
        </p:nvSpPr>
        <p:spPr>
          <a:xfrm>
            <a:off x="629772" y="658158"/>
            <a:ext cx="11223810" cy="54208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20000"/>
              </a:spcBef>
              <a:buFont typeface="Arial" panose="020B0604020202020204" pitchFamily="34" charset="0"/>
              <a:buNone/>
              <a:defRPr/>
            </a:pPr>
            <a:endParaRPr lang="en-GB" sz="1800" dirty="0">
              <a:solidFill>
                <a:schemeClr val="bg1"/>
              </a:solidFill>
            </a:endParaRPr>
          </a:p>
        </p:txBody>
      </p:sp>
      <p:sp>
        <p:nvSpPr>
          <p:cNvPr id="3" name="Title 2">
            <a:extLst>
              <a:ext uri="{FF2B5EF4-FFF2-40B4-BE49-F238E27FC236}">
                <a16:creationId xmlns:a16="http://schemas.microsoft.com/office/drawing/2014/main" id="{8E0AC4CB-DEA3-180E-9693-2EDD18DF4BF0}"/>
              </a:ext>
            </a:extLst>
          </p:cNvPr>
          <p:cNvSpPr txBox="1">
            <a:spLocks/>
          </p:cNvSpPr>
          <p:nvPr/>
        </p:nvSpPr>
        <p:spPr>
          <a:xfrm>
            <a:off x="0" y="0"/>
            <a:ext cx="12192000" cy="537455"/>
          </a:xfrm>
          <a:prstGeom prst="rect">
            <a:avLst/>
          </a:prstGeom>
          <a:solidFill>
            <a:srgbClr val="00206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3200" dirty="0">
                <a:solidFill>
                  <a:schemeClr val="bg1">
                    <a:lumMod val="95000"/>
                  </a:schemeClr>
                </a:solidFill>
                <a:latin typeface="Courier New" panose="02070309020205020404" pitchFamily="49" charset="0"/>
                <a:cs typeface="Courier New" panose="02070309020205020404" pitchFamily="49" charset="0"/>
              </a:rPr>
              <a:t>NDT Related Failures</a:t>
            </a:r>
          </a:p>
        </p:txBody>
      </p:sp>
      <p:graphicFrame>
        <p:nvGraphicFramePr>
          <p:cNvPr id="4" name="Table 3">
            <a:extLst>
              <a:ext uri="{FF2B5EF4-FFF2-40B4-BE49-F238E27FC236}">
                <a16:creationId xmlns:a16="http://schemas.microsoft.com/office/drawing/2014/main" id="{27C3800C-76F2-B406-36B0-8D02504FC94C}"/>
              </a:ext>
            </a:extLst>
          </p:cNvPr>
          <p:cNvGraphicFramePr>
            <a:graphicFrameLocks noGrp="1"/>
          </p:cNvGraphicFramePr>
          <p:nvPr>
            <p:extLst>
              <p:ext uri="{D42A27DB-BD31-4B8C-83A1-F6EECF244321}">
                <p14:modId xmlns:p14="http://schemas.microsoft.com/office/powerpoint/2010/main" val="1594444816"/>
              </p:ext>
            </p:extLst>
          </p:nvPr>
        </p:nvGraphicFramePr>
        <p:xfrm>
          <a:off x="673100" y="1340217"/>
          <a:ext cx="10731500" cy="4089034"/>
        </p:xfrm>
        <a:graphic>
          <a:graphicData uri="http://schemas.openxmlformats.org/drawingml/2006/table">
            <a:tbl>
              <a:tblPr>
                <a:tableStyleId>{5C22544A-7EE6-4342-B048-85BDC9FD1C3A}</a:tableStyleId>
              </a:tblPr>
              <a:tblGrid>
                <a:gridCol w="1466658">
                  <a:extLst>
                    <a:ext uri="{9D8B030D-6E8A-4147-A177-3AD203B41FA5}">
                      <a16:colId xmlns:a16="http://schemas.microsoft.com/office/drawing/2014/main" val="16655983"/>
                    </a:ext>
                  </a:extLst>
                </a:gridCol>
                <a:gridCol w="635852">
                  <a:extLst>
                    <a:ext uri="{9D8B030D-6E8A-4147-A177-3AD203B41FA5}">
                      <a16:colId xmlns:a16="http://schemas.microsoft.com/office/drawing/2014/main" val="2358173181"/>
                    </a:ext>
                  </a:extLst>
                </a:gridCol>
                <a:gridCol w="1187723">
                  <a:extLst>
                    <a:ext uri="{9D8B030D-6E8A-4147-A177-3AD203B41FA5}">
                      <a16:colId xmlns:a16="http://schemas.microsoft.com/office/drawing/2014/main" val="4274243493"/>
                    </a:ext>
                  </a:extLst>
                </a:gridCol>
                <a:gridCol w="1070750">
                  <a:extLst>
                    <a:ext uri="{9D8B030D-6E8A-4147-A177-3AD203B41FA5}">
                      <a16:colId xmlns:a16="http://schemas.microsoft.com/office/drawing/2014/main" val="2659556612"/>
                    </a:ext>
                  </a:extLst>
                </a:gridCol>
                <a:gridCol w="3071285">
                  <a:extLst>
                    <a:ext uri="{9D8B030D-6E8A-4147-A177-3AD203B41FA5}">
                      <a16:colId xmlns:a16="http://schemas.microsoft.com/office/drawing/2014/main" val="252667366"/>
                    </a:ext>
                  </a:extLst>
                </a:gridCol>
                <a:gridCol w="3299232">
                  <a:extLst>
                    <a:ext uri="{9D8B030D-6E8A-4147-A177-3AD203B41FA5}">
                      <a16:colId xmlns:a16="http://schemas.microsoft.com/office/drawing/2014/main" val="2556317973"/>
                    </a:ext>
                  </a:extLst>
                </a:gridCol>
              </a:tblGrid>
              <a:tr h="227168">
                <a:tc>
                  <a:txBody>
                    <a:bodyPr/>
                    <a:lstStyle/>
                    <a:p>
                      <a:pPr algn="ctr" fontAlgn="ctr"/>
                      <a:r>
                        <a:rPr lang="en-GB" sz="1000" u="none" strike="noStrike" dirty="0">
                          <a:solidFill>
                            <a:schemeClr val="bg1"/>
                          </a:solidFill>
                          <a:effectLst/>
                        </a:rPr>
                        <a:t>Incident</a:t>
                      </a:r>
                      <a:endParaRPr lang="en-GB" sz="1000" b="1"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a:solidFill>
                            <a:schemeClr val="bg1"/>
                          </a:solidFill>
                          <a:effectLst/>
                        </a:rPr>
                        <a:t>Year</a:t>
                      </a:r>
                      <a:endParaRPr lang="en-GB" sz="1000" b="1"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dirty="0">
                          <a:solidFill>
                            <a:schemeClr val="bg1"/>
                          </a:solidFill>
                          <a:effectLst/>
                        </a:rPr>
                        <a:t>Location</a:t>
                      </a:r>
                      <a:endParaRPr lang="en-GB" sz="1000" b="1"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b="1" u="none" strike="noStrike" dirty="0">
                          <a:solidFill>
                            <a:srgbClr val="C00000"/>
                          </a:solidFill>
                          <a:effectLst/>
                        </a:rPr>
                        <a:t>Fatalities</a:t>
                      </a:r>
                      <a:endParaRPr lang="en-GB" sz="1000" b="1" i="0" u="none" strike="noStrike" dirty="0">
                        <a:solidFill>
                          <a:srgbClr val="C00000"/>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dirty="0">
                          <a:solidFill>
                            <a:schemeClr val="bg1"/>
                          </a:solidFill>
                          <a:effectLst/>
                        </a:rPr>
                        <a:t>NDT Root Cause</a:t>
                      </a:r>
                      <a:endParaRPr lang="en-GB" sz="1000" b="1"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dirty="0">
                          <a:solidFill>
                            <a:schemeClr val="bg1"/>
                          </a:solidFill>
                          <a:effectLst/>
                        </a:rPr>
                        <a:t>Details</a:t>
                      </a:r>
                      <a:endParaRPr lang="en-GB" sz="1000" b="1" i="0" u="none" strike="noStrike" dirty="0">
                        <a:solidFill>
                          <a:schemeClr val="bg1"/>
                        </a:solidFill>
                        <a:effectLst/>
                        <a:latin typeface="Aptos Narrow" panose="020B0004020202020204" pitchFamily="34" charset="0"/>
                      </a:endParaRPr>
                    </a:p>
                  </a:txBody>
                  <a:tcPr marL="8822" marR="8822" marT="8822" marB="0" anchor="ctr">
                    <a:noFill/>
                  </a:tcPr>
                </a:tc>
                <a:extLst>
                  <a:ext uri="{0D108BD9-81ED-4DB2-BD59-A6C34878D82A}">
                    <a16:rowId xmlns:a16="http://schemas.microsoft.com/office/drawing/2014/main" val="3405973759"/>
                  </a:ext>
                </a:extLst>
              </a:tr>
              <a:tr h="908674">
                <a:tc>
                  <a:txBody>
                    <a:bodyPr/>
                    <a:lstStyle/>
                    <a:p>
                      <a:pPr algn="l" fontAlgn="ctr"/>
                      <a:r>
                        <a:rPr lang="es-ES" sz="1000" u="none" strike="noStrike" dirty="0">
                          <a:solidFill>
                            <a:schemeClr val="bg1"/>
                          </a:solidFill>
                          <a:effectLst/>
                        </a:rPr>
                        <a:t>San Bruno Gas Pipeline </a:t>
                      </a:r>
                      <a:r>
                        <a:rPr lang="es-ES" sz="1000" u="none" strike="noStrike" dirty="0" err="1">
                          <a:solidFill>
                            <a:schemeClr val="bg1"/>
                          </a:solidFill>
                          <a:effectLst/>
                        </a:rPr>
                        <a:t>Explosion</a:t>
                      </a:r>
                      <a:r>
                        <a:rPr lang="es-ES" sz="1000" u="none" strike="noStrike" dirty="0">
                          <a:solidFill>
                            <a:schemeClr val="bg1"/>
                          </a:solidFill>
                          <a:effectLst/>
                        </a:rPr>
                        <a:t> (PG&amp;E)</a:t>
                      </a:r>
                      <a:endParaRPr lang="es-ES" sz="1000" b="1"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dirty="0">
                          <a:solidFill>
                            <a:schemeClr val="bg1"/>
                          </a:solidFill>
                          <a:effectLst/>
                        </a:rPr>
                        <a:t>2010</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a:solidFill>
                            <a:schemeClr val="bg1"/>
                          </a:solidFill>
                          <a:effectLst/>
                        </a:rPr>
                        <a:t>California, USA</a:t>
                      </a:r>
                      <a:endParaRPr lang="en-GB" sz="1000" b="0"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600" b="1" u="none" strike="noStrike">
                          <a:solidFill>
                            <a:srgbClr val="C00000"/>
                          </a:solidFill>
                          <a:effectLst/>
                          <a:latin typeface="+mj-lt"/>
                        </a:rPr>
                        <a:t>8</a:t>
                      </a:r>
                      <a:endParaRPr lang="en-GB" sz="1600" b="1" i="0" u="none" strike="noStrike">
                        <a:solidFill>
                          <a:srgbClr val="C00000"/>
                        </a:solidFill>
                        <a:effectLst/>
                        <a:latin typeface="+mj-lt"/>
                      </a:endParaRPr>
                    </a:p>
                  </a:txBody>
                  <a:tcPr marL="8822" marR="8822" marT="8822" marB="0" anchor="ctr">
                    <a:noFill/>
                  </a:tcPr>
                </a:tc>
                <a:tc>
                  <a:txBody>
                    <a:bodyPr/>
                    <a:lstStyle/>
                    <a:p>
                      <a:pPr algn="l" fontAlgn="ctr"/>
                      <a:r>
                        <a:rPr lang="en-GB" sz="1000" u="none" strike="noStrike" dirty="0">
                          <a:solidFill>
                            <a:schemeClr val="bg1"/>
                          </a:solidFill>
                          <a:effectLst/>
                        </a:rPr>
                        <a:t>Flawed or falsified NDT and inspection records</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l" fontAlgn="ctr"/>
                      <a:r>
                        <a:rPr lang="en-GB" sz="1000" u="none" strike="noStrike" dirty="0">
                          <a:solidFill>
                            <a:schemeClr val="bg1"/>
                          </a:solidFill>
                          <a:effectLst/>
                        </a:rPr>
                        <a:t>A defective weld in a pipeline seam went undetected; subsequent explosion destroyed homes and killed residents. Investigation revealed incomplete or manipulated NDT documentation.</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extLst>
                  <a:ext uri="{0D108BD9-81ED-4DB2-BD59-A6C34878D82A}">
                    <a16:rowId xmlns:a16="http://schemas.microsoft.com/office/drawing/2014/main" val="3607553757"/>
                  </a:ext>
                </a:extLst>
              </a:tr>
              <a:tr h="681506">
                <a:tc>
                  <a:txBody>
                    <a:bodyPr/>
                    <a:lstStyle/>
                    <a:p>
                      <a:pPr algn="l" fontAlgn="ctr"/>
                      <a:r>
                        <a:rPr lang="en-GB" sz="1000" u="none" strike="noStrike">
                          <a:solidFill>
                            <a:schemeClr val="bg1"/>
                          </a:solidFill>
                          <a:effectLst/>
                        </a:rPr>
                        <a:t>Eschede Train Disaster (Germany)</a:t>
                      </a:r>
                      <a:endParaRPr lang="en-GB" sz="1000" b="1"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dirty="0">
                          <a:solidFill>
                            <a:schemeClr val="bg1"/>
                          </a:solidFill>
                          <a:effectLst/>
                        </a:rPr>
                        <a:t>1998</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dirty="0">
                          <a:solidFill>
                            <a:schemeClr val="bg1"/>
                          </a:solidFill>
                          <a:effectLst/>
                        </a:rPr>
                        <a:t>Germany</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600" b="1" u="none" strike="noStrike">
                          <a:solidFill>
                            <a:srgbClr val="C00000"/>
                          </a:solidFill>
                          <a:effectLst/>
                          <a:latin typeface="+mj-lt"/>
                        </a:rPr>
                        <a:t>101</a:t>
                      </a:r>
                      <a:endParaRPr lang="en-GB" sz="1600" b="1" i="0" u="none" strike="noStrike">
                        <a:solidFill>
                          <a:srgbClr val="C00000"/>
                        </a:solidFill>
                        <a:effectLst/>
                        <a:latin typeface="+mj-lt"/>
                      </a:endParaRPr>
                    </a:p>
                  </a:txBody>
                  <a:tcPr marL="8822" marR="8822" marT="8822" marB="0" anchor="ctr">
                    <a:noFill/>
                  </a:tcPr>
                </a:tc>
                <a:tc>
                  <a:txBody>
                    <a:bodyPr/>
                    <a:lstStyle/>
                    <a:p>
                      <a:pPr algn="l" fontAlgn="ctr"/>
                      <a:r>
                        <a:rPr lang="en-GB" sz="1000" u="none" strike="noStrike" dirty="0">
                          <a:solidFill>
                            <a:schemeClr val="bg1"/>
                          </a:solidFill>
                          <a:effectLst/>
                        </a:rPr>
                        <a:t>Fatigue crack missed by NDT in wheel hub</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l" fontAlgn="ctr"/>
                      <a:r>
                        <a:rPr lang="en-GB" sz="1000" u="none" strike="noStrike" dirty="0">
                          <a:solidFill>
                            <a:schemeClr val="bg1"/>
                          </a:solidFill>
                          <a:effectLst/>
                        </a:rPr>
                        <a:t>Routine NDT failed to detect a growing fatigue crack in a steel wheel; disintegration at high speed led to a high-speed derailment.</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extLst>
                  <a:ext uri="{0D108BD9-81ED-4DB2-BD59-A6C34878D82A}">
                    <a16:rowId xmlns:a16="http://schemas.microsoft.com/office/drawing/2014/main" val="1139735751"/>
                  </a:ext>
                </a:extLst>
              </a:tr>
              <a:tr h="681506">
                <a:tc>
                  <a:txBody>
                    <a:bodyPr/>
                    <a:lstStyle/>
                    <a:p>
                      <a:pPr algn="l" fontAlgn="ctr"/>
                      <a:r>
                        <a:rPr lang="en-GB" sz="1000" u="none" strike="noStrike">
                          <a:solidFill>
                            <a:schemeClr val="bg1"/>
                          </a:solidFill>
                          <a:effectLst/>
                        </a:rPr>
                        <a:t>Piper Alpha Oil Rig Disaster</a:t>
                      </a:r>
                      <a:endParaRPr lang="en-GB" sz="1000" b="1"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dirty="0">
                          <a:solidFill>
                            <a:schemeClr val="bg1"/>
                          </a:solidFill>
                          <a:effectLst/>
                        </a:rPr>
                        <a:t>1988</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dirty="0">
                          <a:solidFill>
                            <a:schemeClr val="bg1"/>
                          </a:solidFill>
                          <a:effectLst/>
                        </a:rPr>
                        <a:t>North Sea</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600" b="1" u="none" strike="noStrike">
                          <a:solidFill>
                            <a:srgbClr val="C00000"/>
                          </a:solidFill>
                          <a:effectLst/>
                          <a:latin typeface="+mj-lt"/>
                        </a:rPr>
                        <a:t>167</a:t>
                      </a:r>
                      <a:endParaRPr lang="en-GB" sz="1600" b="1" i="0" u="none" strike="noStrike">
                        <a:solidFill>
                          <a:srgbClr val="C00000"/>
                        </a:solidFill>
                        <a:effectLst/>
                        <a:latin typeface="+mj-lt"/>
                      </a:endParaRPr>
                    </a:p>
                  </a:txBody>
                  <a:tcPr marL="8822" marR="8822" marT="8822" marB="0" anchor="ctr">
                    <a:noFill/>
                  </a:tcPr>
                </a:tc>
                <a:tc>
                  <a:txBody>
                    <a:bodyPr/>
                    <a:lstStyle/>
                    <a:p>
                      <a:pPr algn="l" fontAlgn="ctr"/>
                      <a:r>
                        <a:rPr lang="en-GB" sz="1000" u="none" strike="noStrike" dirty="0">
                          <a:solidFill>
                            <a:schemeClr val="bg1"/>
                          </a:solidFill>
                          <a:effectLst/>
                        </a:rPr>
                        <a:t>Missed weld cracks and fatigue damage during inspection</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l" fontAlgn="ctr"/>
                      <a:r>
                        <a:rPr lang="en-GB" sz="1000" u="none" strike="noStrike" dirty="0">
                          <a:solidFill>
                            <a:schemeClr val="bg1"/>
                          </a:solidFill>
                          <a:effectLst/>
                        </a:rPr>
                        <a:t>NDT deficiencies allowed fatigue cracks in pipes and flanges to remain in service, contributing to gas release and explosion.</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extLst>
                  <a:ext uri="{0D108BD9-81ED-4DB2-BD59-A6C34878D82A}">
                    <a16:rowId xmlns:a16="http://schemas.microsoft.com/office/drawing/2014/main" val="649989024"/>
                  </a:ext>
                </a:extLst>
              </a:tr>
              <a:tr h="908674">
                <a:tc>
                  <a:txBody>
                    <a:bodyPr/>
                    <a:lstStyle/>
                    <a:p>
                      <a:pPr algn="l" fontAlgn="ctr"/>
                      <a:r>
                        <a:rPr lang="en-GB" sz="1000" u="none" strike="noStrike">
                          <a:solidFill>
                            <a:schemeClr val="bg1"/>
                          </a:solidFill>
                          <a:effectLst/>
                        </a:rPr>
                        <a:t>Aloha Airlines Flight 243</a:t>
                      </a:r>
                      <a:endParaRPr lang="en-GB" sz="1000" b="1"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a:solidFill>
                            <a:schemeClr val="bg1"/>
                          </a:solidFill>
                          <a:effectLst/>
                        </a:rPr>
                        <a:t>1988</a:t>
                      </a:r>
                      <a:endParaRPr lang="en-GB" sz="1000" b="0"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dirty="0">
                          <a:solidFill>
                            <a:schemeClr val="bg1"/>
                          </a:solidFill>
                          <a:effectLst/>
                        </a:rPr>
                        <a:t>Hawaii, USA</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600" b="1" u="none" strike="noStrike">
                          <a:solidFill>
                            <a:srgbClr val="C00000"/>
                          </a:solidFill>
                          <a:effectLst/>
                          <a:latin typeface="+mj-lt"/>
                        </a:rPr>
                        <a:t>1</a:t>
                      </a:r>
                      <a:endParaRPr lang="en-GB" sz="1600" b="1" i="0" u="none" strike="noStrike">
                        <a:solidFill>
                          <a:srgbClr val="C00000"/>
                        </a:solidFill>
                        <a:effectLst/>
                        <a:latin typeface="+mj-lt"/>
                      </a:endParaRPr>
                    </a:p>
                  </a:txBody>
                  <a:tcPr marL="8822" marR="8822" marT="8822" marB="0" anchor="ctr">
                    <a:noFill/>
                  </a:tcPr>
                </a:tc>
                <a:tc>
                  <a:txBody>
                    <a:bodyPr/>
                    <a:lstStyle/>
                    <a:p>
                      <a:pPr algn="l" fontAlgn="ctr"/>
                      <a:r>
                        <a:rPr lang="en-GB" sz="1000" u="none" strike="noStrike" dirty="0">
                          <a:solidFill>
                            <a:schemeClr val="bg1"/>
                          </a:solidFill>
                          <a:effectLst/>
                        </a:rPr>
                        <a:t>Visual-only inspection missed widespread fuselage cracks</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l" fontAlgn="ctr"/>
                      <a:r>
                        <a:rPr lang="en-GB" sz="1000" u="none" strike="noStrike" dirty="0">
                          <a:solidFill>
                            <a:schemeClr val="bg1"/>
                          </a:solidFill>
                          <a:effectLst/>
                        </a:rPr>
                        <a:t>Widespread corrosion fatigue cracking in the aircraft’s composite fuselage skin (near lap joints) went undetected due to lack of advanced NDT like eddy current or ultrasonic testing.</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extLst>
                  <a:ext uri="{0D108BD9-81ED-4DB2-BD59-A6C34878D82A}">
                    <a16:rowId xmlns:a16="http://schemas.microsoft.com/office/drawing/2014/main" val="3589173864"/>
                  </a:ext>
                </a:extLst>
              </a:tr>
              <a:tr h="681506">
                <a:tc>
                  <a:txBody>
                    <a:bodyPr/>
                    <a:lstStyle/>
                    <a:p>
                      <a:pPr algn="l" fontAlgn="ctr"/>
                      <a:r>
                        <a:rPr lang="en-GB" sz="1000" u="none" strike="noStrike">
                          <a:solidFill>
                            <a:schemeClr val="bg1"/>
                          </a:solidFill>
                          <a:effectLst/>
                        </a:rPr>
                        <a:t>Boeing 737 Rudder Hardover Incidents</a:t>
                      </a:r>
                      <a:endParaRPr lang="en-GB" sz="1000" b="1"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a:solidFill>
                            <a:schemeClr val="bg1"/>
                          </a:solidFill>
                          <a:effectLst/>
                        </a:rPr>
                        <a:t>1990s</a:t>
                      </a:r>
                      <a:endParaRPr lang="en-GB" sz="1000" b="0"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dirty="0">
                          <a:solidFill>
                            <a:schemeClr val="bg1"/>
                          </a:solidFill>
                          <a:effectLst/>
                        </a:rPr>
                        <a:t>USA</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600" b="1" i="0" u="none" strike="noStrike" dirty="0">
                          <a:solidFill>
                            <a:srgbClr val="C00000"/>
                          </a:solidFill>
                          <a:effectLst/>
                          <a:latin typeface="+mj-lt"/>
                        </a:rPr>
                        <a:t>2</a:t>
                      </a:r>
                    </a:p>
                  </a:txBody>
                  <a:tcPr marL="8822" marR="8822" marT="8822" marB="0" anchor="ctr">
                    <a:noFill/>
                  </a:tcPr>
                </a:tc>
                <a:tc>
                  <a:txBody>
                    <a:bodyPr/>
                    <a:lstStyle/>
                    <a:p>
                      <a:pPr algn="l" fontAlgn="ctr"/>
                      <a:r>
                        <a:rPr lang="en-GB" sz="1000" u="none" strike="noStrike">
                          <a:solidFill>
                            <a:schemeClr val="bg1"/>
                          </a:solidFill>
                          <a:effectLst/>
                        </a:rPr>
                        <a:t>Inadequate NDT in manufacturing and inspection of actuator parts</a:t>
                      </a:r>
                      <a:endParaRPr lang="en-GB" sz="1000" b="0"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l" fontAlgn="ctr"/>
                      <a:r>
                        <a:rPr lang="en-GB" sz="1000" u="none" strike="noStrike" dirty="0">
                          <a:solidFill>
                            <a:schemeClr val="bg1"/>
                          </a:solidFill>
                          <a:effectLst/>
                        </a:rPr>
                        <a:t>Improper NDT allowed latent defects in hydraulic rudder control components to go undetected. Multiple incidents occurred, including fatal crashes.</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extLst>
                  <a:ext uri="{0D108BD9-81ED-4DB2-BD59-A6C34878D82A}">
                    <a16:rowId xmlns:a16="http://schemas.microsoft.com/office/drawing/2014/main" val="3094934919"/>
                  </a:ext>
                </a:extLst>
              </a:tr>
            </a:tbl>
          </a:graphicData>
        </a:graphic>
      </p:graphicFrame>
    </p:spTree>
    <p:extLst>
      <p:ext uri="{BB962C8B-B14F-4D97-AF65-F5344CB8AC3E}">
        <p14:creationId xmlns:p14="http://schemas.microsoft.com/office/powerpoint/2010/main" val="30917956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9CE268-E547-753F-7935-CAF372F3F97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270D43D-3F56-E2A0-9E5F-95674D1BA173}"/>
              </a:ext>
            </a:extLst>
          </p:cNvPr>
          <p:cNvSpPr txBox="1">
            <a:spLocks/>
          </p:cNvSpPr>
          <p:nvPr/>
        </p:nvSpPr>
        <p:spPr>
          <a:xfrm>
            <a:off x="629772" y="658158"/>
            <a:ext cx="11223810" cy="54208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20000"/>
              </a:spcBef>
              <a:buFont typeface="Arial" panose="020B0604020202020204" pitchFamily="34" charset="0"/>
              <a:buNone/>
              <a:defRPr/>
            </a:pPr>
            <a:endParaRPr lang="en-GB" sz="1800" dirty="0">
              <a:solidFill>
                <a:schemeClr val="bg1"/>
              </a:solidFill>
            </a:endParaRPr>
          </a:p>
        </p:txBody>
      </p:sp>
      <p:sp>
        <p:nvSpPr>
          <p:cNvPr id="3" name="Title 2">
            <a:extLst>
              <a:ext uri="{FF2B5EF4-FFF2-40B4-BE49-F238E27FC236}">
                <a16:creationId xmlns:a16="http://schemas.microsoft.com/office/drawing/2014/main" id="{D742EDC3-09F4-24A1-5717-F830196989F3}"/>
              </a:ext>
            </a:extLst>
          </p:cNvPr>
          <p:cNvSpPr txBox="1">
            <a:spLocks/>
          </p:cNvSpPr>
          <p:nvPr/>
        </p:nvSpPr>
        <p:spPr>
          <a:xfrm>
            <a:off x="0" y="0"/>
            <a:ext cx="12192000" cy="537455"/>
          </a:xfrm>
          <a:prstGeom prst="rect">
            <a:avLst/>
          </a:prstGeom>
          <a:solidFill>
            <a:srgbClr val="00206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3200" dirty="0">
                <a:solidFill>
                  <a:schemeClr val="bg1">
                    <a:lumMod val="95000"/>
                  </a:schemeClr>
                </a:solidFill>
                <a:latin typeface="Courier New" panose="02070309020205020404" pitchFamily="49" charset="0"/>
                <a:cs typeface="Courier New" panose="02070309020205020404" pitchFamily="49" charset="0"/>
              </a:rPr>
              <a:t>Elastomer Seal Related Failures</a:t>
            </a:r>
          </a:p>
        </p:txBody>
      </p:sp>
      <p:graphicFrame>
        <p:nvGraphicFramePr>
          <p:cNvPr id="4" name="Table 3">
            <a:extLst>
              <a:ext uri="{FF2B5EF4-FFF2-40B4-BE49-F238E27FC236}">
                <a16:creationId xmlns:a16="http://schemas.microsoft.com/office/drawing/2014/main" id="{1EA682CD-1589-50EA-E592-E7F47B4993D7}"/>
              </a:ext>
            </a:extLst>
          </p:cNvPr>
          <p:cNvGraphicFramePr>
            <a:graphicFrameLocks noGrp="1"/>
          </p:cNvGraphicFramePr>
          <p:nvPr>
            <p:extLst>
              <p:ext uri="{D42A27DB-BD31-4B8C-83A1-F6EECF244321}">
                <p14:modId xmlns:p14="http://schemas.microsoft.com/office/powerpoint/2010/main" val="1539438379"/>
              </p:ext>
            </p:extLst>
          </p:nvPr>
        </p:nvGraphicFramePr>
        <p:xfrm>
          <a:off x="488950" y="1189033"/>
          <a:ext cx="10883900" cy="4551368"/>
        </p:xfrm>
        <a:graphic>
          <a:graphicData uri="http://schemas.openxmlformats.org/drawingml/2006/table">
            <a:tbl>
              <a:tblPr>
                <a:tableStyleId>{5C22544A-7EE6-4342-B048-85BDC9FD1C3A}</a:tableStyleId>
              </a:tblPr>
              <a:tblGrid>
                <a:gridCol w="1487486">
                  <a:extLst>
                    <a:ext uri="{9D8B030D-6E8A-4147-A177-3AD203B41FA5}">
                      <a16:colId xmlns:a16="http://schemas.microsoft.com/office/drawing/2014/main" val="2556529206"/>
                    </a:ext>
                  </a:extLst>
                </a:gridCol>
                <a:gridCol w="644882">
                  <a:extLst>
                    <a:ext uri="{9D8B030D-6E8A-4147-A177-3AD203B41FA5}">
                      <a16:colId xmlns:a16="http://schemas.microsoft.com/office/drawing/2014/main" val="2770489101"/>
                    </a:ext>
                  </a:extLst>
                </a:gridCol>
                <a:gridCol w="1204590">
                  <a:extLst>
                    <a:ext uri="{9D8B030D-6E8A-4147-A177-3AD203B41FA5}">
                      <a16:colId xmlns:a16="http://schemas.microsoft.com/office/drawing/2014/main" val="1347096360"/>
                    </a:ext>
                  </a:extLst>
                </a:gridCol>
                <a:gridCol w="1085956">
                  <a:extLst>
                    <a:ext uri="{9D8B030D-6E8A-4147-A177-3AD203B41FA5}">
                      <a16:colId xmlns:a16="http://schemas.microsoft.com/office/drawing/2014/main" val="1960540820"/>
                    </a:ext>
                  </a:extLst>
                </a:gridCol>
                <a:gridCol w="3114901">
                  <a:extLst>
                    <a:ext uri="{9D8B030D-6E8A-4147-A177-3AD203B41FA5}">
                      <a16:colId xmlns:a16="http://schemas.microsoft.com/office/drawing/2014/main" val="3509026887"/>
                    </a:ext>
                  </a:extLst>
                </a:gridCol>
                <a:gridCol w="3346085">
                  <a:extLst>
                    <a:ext uri="{9D8B030D-6E8A-4147-A177-3AD203B41FA5}">
                      <a16:colId xmlns:a16="http://schemas.microsoft.com/office/drawing/2014/main" val="4159026882"/>
                    </a:ext>
                  </a:extLst>
                </a:gridCol>
              </a:tblGrid>
              <a:tr h="216731">
                <a:tc>
                  <a:txBody>
                    <a:bodyPr/>
                    <a:lstStyle/>
                    <a:p>
                      <a:pPr algn="ctr" fontAlgn="ctr"/>
                      <a:r>
                        <a:rPr lang="en-GB" sz="1000" u="none" strike="noStrike" dirty="0">
                          <a:solidFill>
                            <a:schemeClr val="bg1"/>
                          </a:solidFill>
                          <a:effectLst/>
                        </a:rPr>
                        <a:t>Incident</a:t>
                      </a:r>
                      <a:endParaRPr lang="en-GB" sz="1000" b="1"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a:solidFill>
                            <a:schemeClr val="bg1"/>
                          </a:solidFill>
                          <a:effectLst/>
                        </a:rPr>
                        <a:t>Year</a:t>
                      </a:r>
                      <a:endParaRPr lang="en-GB" sz="1000" b="1"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a:solidFill>
                            <a:schemeClr val="bg1"/>
                          </a:solidFill>
                          <a:effectLst/>
                        </a:rPr>
                        <a:t>Location</a:t>
                      </a:r>
                      <a:endParaRPr lang="en-GB" sz="1000" b="1"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dirty="0">
                          <a:solidFill>
                            <a:srgbClr val="FF0000"/>
                          </a:solidFill>
                          <a:effectLst/>
                        </a:rPr>
                        <a:t>Fatalities</a:t>
                      </a:r>
                      <a:endParaRPr lang="en-GB" sz="1000" b="1" i="0" u="none" strike="noStrike" dirty="0">
                        <a:solidFill>
                          <a:srgbClr val="FF0000"/>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dirty="0">
                          <a:solidFill>
                            <a:schemeClr val="bg1"/>
                          </a:solidFill>
                          <a:effectLst/>
                        </a:rPr>
                        <a:t>Root Cause Related to Elastomer Seal</a:t>
                      </a:r>
                      <a:endParaRPr lang="en-GB" sz="1000" b="1"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dirty="0">
                          <a:solidFill>
                            <a:schemeClr val="bg1"/>
                          </a:solidFill>
                          <a:effectLst/>
                        </a:rPr>
                        <a:t>Details</a:t>
                      </a:r>
                      <a:endParaRPr lang="en-GB" sz="1000" b="1" i="0" u="none" strike="noStrike" dirty="0">
                        <a:solidFill>
                          <a:schemeClr val="bg1"/>
                        </a:solidFill>
                        <a:effectLst/>
                        <a:latin typeface="Aptos Narrow" panose="020B0004020202020204" pitchFamily="34" charset="0"/>
                      </a:endParaRPr>
                    </a:p>
                  </a:txBody>
                  <a:tcPr marL="8822" marR="8822" marT="8822" marB="0" anchor="ctr">
                    <a:noFill/>
                  </a:tcPr>
                </a:tc>
                <a:extLst>
                  <a:ext uri="{0D108BD9-81ED-4DB2-BD59-A6C34878D82A}">
                    <a16:rowId xmlns:a16="http://schemas.microsoft.com/office/drawing/2014/main" val="232465601"/>
                  </a:ext>
                </a:extLst>
              </a:tr>
              <a:tr h="866927">
                <a:tc>
                  <a:txBody>
                    <a:bodyPr/>
                    <a:lstStyle/>
                    <a:p>
                      <a:pPr algn="l" fontAlgn="ctr"/>
                      <a:r>
                        <a:rPr lang="en-GB" sz="1000" u="none" strike="noStrike" dirty="0">
                          <a:solidFill>
                            <a:schemeClr val="bg1"/>
                          </a:solidFill>
                          <a:effectLst/>
                        </a:rPr>
                        <a:t>Deepwater Horizon Oil Spill</a:t>
                      </a:r>
                      <a:endParaRPr lang="en-GB" sz="1000" b="1"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dirty="0">
                          <a:solidFill>
                            <a:schemeClr val="bg1"/>
                          </a:solidFill>
                          <a:effectLst/>
                        </a:rPr>
                        <a:t>2010</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a:solidFill>
                            <a:schemeClr val="bg1"/>
                          </a:solidFill>
                          <a:effectLst/>
                        </a:rPr>
                        <a:t>Gulf of Mexico</a:t>
                      </a:r>
                      <a:endParaRPr lang="en-GB" sz="1000" b="0"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600" b="1" u="none" strike="noStrike">
                          <a:solidFill>
                            <a:srgbClr val="C00000"/>
                          </a:solidFill>
                          <a:effectLst/>
                          <a:latin typeface="+mn-lt"/>
                        </a:rPr>
                        <a:t>11</a:t>
                      </a:r>
                      <a:endParaRPr lang="en-GB" sz="1600" b="1" i="0" u="none" strike="noStrike">
                        <a:solidFill>
                          <a:srgbClr val="C00000"/>
                        </a:solidFill>
                        <a:effectLst/>
                        <a:latin typeface="+mn-lt"/>
                      </a:endParaRPr>
                    </a:p>
                  </a:txBody>
                  <a:tcPr marL="8822" marR="8822" marT="8822" marB="0" anchor="ctr">
                    <a:noFill/>
                  </a:tcPr>
                </a:tc>
                <a:tc>
                  <a:txBody>
                    <a:bodyPr/>
                    <a:lstStyle/>
                    <a:p>
                      <a:pPr algn="l" fontAlgn="ctr"/>
                      <a:r>
                        <a:rPr lang="en-GB" sz="1000" u="none" strike="noStrike" dirty="0">
                          <a:solidFill>
                            <a:schemeClr val="bg1"/>
                          </a:solidFill>
                          <a:effectLst/>
                        </a:rPr>
                        <a:t>Blowout preventer seal failure (elastomer seal degradation)</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l" fontAlgn="ctr"/>
                      <a:r>
                        <a:rPr lang="en-GB" sz="1000" u="none" strike="noStrike" dirty="0">
                          <a:solidFill>
                            <a:schemeClr val="bg1"/>
                          </a:solidFill>
                          <a:effectLst/>
                        </a:rPr>
                        <a:t>Failure of elastomer seals in the blowout preventer allowed uncontrolled oil and gas release, causing explosion and fatalities. Seal materials failed under extreme conditions.</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extLst>
                  <a:ext uri="{0D108BD9-81ED-4DB2-BD59-A6C34878D82A}">
                    <a16:rowId xmlns:a16="http://schemas.microsoft.com/office/drawing/2014/main" val="3095472593"/>
                  </a:ext>
                </a:extLst>
              </a:tr>
              <a:tr h="650196">
                <a:tc>
                  <a:txBody>
                    <a:bodyPr/>
                    <a:lstStyle/>
                    <a:p>
                      <a:pPr algn="l" fontAlgn="ctr"/>
                      <a:r>
                        <a:rPr lang="en-GB" sz="1000" u="none" strike="noStrike">
                          <a:solidFill>
                            <a:schemeClr val="bg1"/>
                          </a:solidFill>
                          <a:effectLst/>
                        </a:rPr>
                        <a:t>Bhopal Gas Tragedy</a:t>
                      </a:r>
                      <a:endParaRPr lang="en-GB" sz="1000" b="1"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dirty="0">
                          <a:solidFill>
                            <a:schemeClr val="bg1"/>
                          </a:solidFill>
                          <a:effectLst/>
                        </a:rPr>
                        <a:t>1984</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a:solidFill>
                            <a:schemeClr val="bg1"/>
                          </a:solidFill>
                          <a:effectLst/>
                        </a:rPr>
                        <a:t>India</a:t>
                      </a:r>
                      <a:endParaRPr lang="en-GB" sz="1000" b="0"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600" b="1" u="none" strike="noStrike" dirty="0">
                          <a:solidFill>
                            <a:srgbClr val="C00000"/>
                          </a:solidFill>
                          <a:effectLst/>
                          <a:latin typeface="+mn-lt"/>
                        </a:rPr>
                        <a:t>3,787</a:t>
                      </a:r>
                      <a:endParaRPr lang="en-GB" sz="1600" b="1" i="0" u="none" strike="noStrike" dirty="0">
                        <a:solidFill>
                          <a:srgbClr val="C00000"/>
                        </a:solidFill>
                        <a:effectLst/>
                        <a:latin typeface="+mn-lt"/>
                      </a:endParaRPr>
                    </a:p>
                  </a:txBody>
                  <a:tcPr marL="8822" marR="8822" marT="8822" marB="0" anchor="ctr">
                    <a:noFill/>
                  </a:tcPr>
                </a:tc>
                <a:tc>
                  <a:txBody>
                    <a:bodyPr/>
                    <a:lstStyle/>
                    <a:p>
                      <a:pPr algn="l" fontAlgn="ctr"/>
                      <a:r>
                        <a:rPr lang="en-GB" sz="1000" u="none" strike="noStrike" dirty="0">
                          <a:solidFill>
                            <a:schemeClr val="bg1"/>
                          </a:solidFill>
                          <a:effectLst/>
                        </a:rPr>
                        <a:t>Seal failure in gas storage tanks and pipelines</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l" fontAlgn="ctr"/>
                      <a:r>
                        <a:rPr lang="en-GB" sz="1000" u="none" strike="noStrike" dirty="0">
                          <a:solidFill>
                            <a:schemeClr val="bg1"/>
                          </a:solidFill>
                          <a:effectLst/>
                        </a:rPr>
                        <a:t>Aging and chemically degraded elastomer seals contributed to methyl isocyanate gas leakage, leading to one of the worst industrial disasters.</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extLst>
                  <a:ext uri="{0D108BD9-81ED-4DB2-BD59-A6C34878D82A}">
                    <a16:rowId xmlns:a16="http://schemas.microsoft.com/office/drawing/2014/main" val="1729533627"/>
                  </a:ext>
                </a:extLst>
              </a:tr>
              <a:tr h="433463">
                <a:tc>
                  <a:txBody>
                    <a:bodyPr/>
                    <a:lstStyle/>
                    <a:p>
                      <a:pPr algn="l" fontAlgn="ctr"/>
                      <a:r>
                        <a:rPr lang="en-GB" sz="1000" u="none" strike="noStrike">
                          <a:solidFill>
                            <a:schemeClr val="bg1"/>
                          </a:solidFill>
                          <a:effectLst/>
                        </a:rPr>
                        <a:t>Space Shuttle Challenger Disaster</a:t>
                      </a:r>
                      <a:endParaRPr lang="en-GB" sz="1000" b="1"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dirty="0">
                          <a:solidFill>
                            <a:schemeClr val="bg1"/>
                          </a:solidFill>
                          <a:effectLst/>
                        </a:rPr>
                        <a:t>1986</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dirty="0">
                          <a:solidFill>
                            <a:schemeClr val="bg1"/>
                          </a:solidFill>
                          <a:effectLst/>
                        </a:rPr>
                        <a:t>USA</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600" b="1" i="0" u="none" strike="noStrike" dirty="0">
                          <a:solidFill>
                            <a:srgbClr val="C00000"/>
                          </a:solidFill>
                          <a:effectLst/>
                          <a:latin typeface="+mn-lt"/>
                        </a:rPr>
                        <a:t>7</a:t>
                      </a:r>
                    </a:p>
                  </a:txBody>
                  <a:tcPr marL="8822" marR="8822" marT="8822" marB="0" anchor="ctr">
                    <a:noFill/>
                  </a:tcPr>
                </a:tc>
                <a:tc>
                  <a:txBody>
                    <a:bodyPr/>
                    <a:lstStyle/>
                    <a:p>
                      <a:pPr algn="l" fontAlgn="ctr"/>
                      <a:r>
                        <a:rPr lang="en-GB" sz="1000" u="none" strike="noStrike" dirty="0">
                          <a:solidFill>
                            <a:schemeClr val="bg1"/>
                          </a:solidFill>
                          <a:effectLst/>
                        </a:rPr>
                        <a:t>O-ring (elastomer seal) failure in solid rocket booster</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l" fontAlgn="ctr"/>
                      <a:r>
                        <a:rPr lang="en-GB" sz="1000" u="none" strike="noStrike" dirty="0">
                          <a:solidFill>
                            <a:schemeClr val="bg1"/>
                          </a:solidFill>
                          <a:effectLst/>
                        </a:rPr>
                        <a:t>Cold temperatures caused O-ring seals to lose elasticity, allowing hot gases to escape and destroy the shuttle.</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extLst>
                  <a:ext uri="{0D108BD9-81ED-4DB2-BD59-A6C34878D82A}">
                    <a16:rowId xmlns:a16="http://schemas.microsoft.com/office/drawing/2014/main" val="1279785361"/>
                  </a:ext>
                </a:extLst>
              </a:tr>
              <a:tr h="433463">
                <a:tc>
                  <a:txBody>
                    <a:bodyPr/>
                    <a:lstStyle/>
                    <a:p>
                      <a:pPr algn="l" fontAlgn="ctr"/>
                      <a:r>
                        <a:rPr lang="en-GB" sz="1000" u="none" strike="noStrike">
                          <a:solidFill>
                            <a:schemeClr val="bg1"/>
                          </a:solidFill>
                          <a:effectLst/>
                        </a:rPr>
                        <a:t>Chevron Richmond Refinery Fire</a:t>
                      </a:r>
                      <a:endParaRPr lang="en-GB" sz="1000" b="1"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dirty="0">
                          <a:solidFill>
                            <a:schemeClr val="bg1"/>
                          </a:solidFill>
                          <a:effectLst/>
                        </a:rPr>
                        <a:t>2012</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dirty="0">
                          <a:solidFill>
                            <a:schemeClr val="bg1"/>
                          </a:solidFill>
                          <a:effectLst/>
                        </a:rPr>
                        <a:t>California, USA</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600" b="1" u="none" strike="noStrike" dirty="0">
                          <a:solidFill>
                            <a:srgbClr val="C00000"/>
                          </a:solidFill>
                          <a:effectLst/>
                          <a:latin typeface="+mn-lt"/>
                        </a:rPr>
                        <a:t>1</a:t>
                      </a:r>
                      <a:endParaRPr lang="en-GB" sz="1600" b="1" i="0" u="none" strike="noStrike" dirty="0">
                        <a:solidFill>
                          <a:srgbClr val="C00000"/>
                        </a:solidFill>
                        <a:effectLst/>
                        <a:latin typeface="+mn-lt"/>
                      </a:endParaRPr>
                    </a:p>
                  </a:txBody>
                  <a:tcPr marL="8822" marR="8822" marT="8822" marB="0" anchor="ctr">
                    <a:noFill/>
                  </a:tcPr>
                </a:tc>
                <a:tc>
                  <a:txBody>
                    <a:bodyPr/>
                    <a:lstStyle/>
                    <a:p>
                      <a:pPr algn="l" fontAlgn="ctr"/>
                      <a:r>
                        <a:rPr lang="en-GB" sz="1000" u="none" strike="noStrike" dirty="0">
                          <a:solidFill>
                            <a:schemeClr val="bg1"/>
                          </a:solidFill>
                          <a:effectLst/>
                        </a:rPr>
                        <a:t>Elastomer seal failure on piping system</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l" fontAlgn="ctr"/>
                      <a:r>
                        <a:rPr lang="en-GB" sz="1000" u="none" strike="noStrike" dirty="0">
                          <a:solidFill>
                            <a:schemeClr val="bg1"/>
                          </a:solidFill>
                          <a:effectLst/>
                        </a:rPr>
                        <a:t>Seal degradation led to hydrocarbon release and fire during maintenance.</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extLst>
                  <a:ext uri="{0D108BD9-81ED-4DB2-BD59-A6C34878D82A}">
                    <a16:rowId xmlns:a16="http://schemas.microsoft.com/office/drawing/2014/main" val="2464898582"/>
                  </a:ext>
                </a:extLst>
              </a:tr>
              <a:tr h="650196">
                <a:tc>
                  <a:txBody>
                    <a:bodyPr/>
                    <a:lstStyle/>
                    <a:p>
                      <a:pPr algn="l" fontAlgn="ctr"/>
                      <a:r>
                        <a:rPr lang="en-GB" sz="1000" u="none" strike="noStrike">
                          <a:solidFill>
                            <a:schemeClr val="bg1"/>
                          </a:solidFill>
                          <a:effectLst/>
                        </a:rPr>
                        <a:t>Titan Submersible Implosion (Investigation ongoing)</a:t>
                      </a:r>
                      <a:endParaRPr lang="en-GB" sz="1000" b="1"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a:solidFill>
                            <a:schemeClr val="bg1"/>
                          </a:solidFill>
                          <a:effectLst/>
                        </a:rPr>
                        <a:t>2023</a:t>
                      </a:r>
                      <a:endParaRPr lang="en-GB" sz="1000" b="0"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dirty="0">
                          <a:solidFill>
                            <a:schemeClr val="bg1"/>
                          </a:solidFill>
                          <a:effectLst/>
                        </a:rPr>
                        <a:t>Atlantic Ocean</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600" b="1" u="none" strike="noStrike">
                          <a:solidFill>
                            <a:srgbClr val="C00000"/>
                          </a:solidFill>
                          <a:effectLst/>
                          <a:latin typeface="+mn-lt"/>
                        </a:rPr>
                        <a:t>5</a:t>
                      </a:r>
                      <a:endParaRPr lang="en-GB" sz="1600" b="1" i="0" u="none" strike="noStrike">
                        <a:solidFill>
                          <a:srgbClr val="C00000"/>
                        </a:solidFill>
                        <a:effectLst/>
                        <a:latin typeface="+mn-lt"/>
                      </a:endParaRPr>
                    </a:p>
                  </a:txBody>
                  <a:tcPr marL="8822" marR="8822" marT="8822" marB="0" anchor="ctr">
                    <a:noFill/>
                  </a:tcPr>
                </a:tc>
                <a:tc>
                  <a:txBody>
                    <a:bodyPr/>
                    <a:lstStyle/>
                    <a:p>
                      <a:pPr algn="l" fontAlgn="ctr"/>
                      <a:r>
                        <a:rPr lang="en-GB" sz="1000" u="none" strike="noStrike" dirty="0">
                          <a:solidFill>
                            <a:schemeClr val="bg1"/>
                          </a:solidFill>
                          <a:effectLst/>
                        </a:rPr>
                        <a:t>Possible seal failure in pressure hull (composite and elastomer seals)</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l" fontAlgn="ctr"/>
                      <a:r>
                        <a:rPr lang="en-GB" sz="1000" u="none" strike="noStrike" dirty="0">
                          <a:solidFill>
                            <a:schemeClr val="bg1"/>
                          </a:solidFill>
                          <a:effectLst/>
                        </a:rPr>
                        <a:t>Initial hypotheses include failure of seals used to maintain pressure integrity, though investigation continues.</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extLst>
                  <a:ext uri="{0D108BD9-81ED-4DB2-BD59-A6C34878D82A}">
                    <a16:rowId xmlns:a16="http://schemas.microsoft.com/office/drawing/2014/main" val="3287071742"/>
                  </a:ext>
                </a:extLst>
              </a:tr>
              <a:tr h="650196">
                <a:tc>
                  <a:txBody>
                    <a:bodyPr/>
                    <a:lstStyle/>
                    <a:p>
                      <a:pPr algn="l" fontAlgn="ctr"/>
                      <a:r>
                        <a:rPr lang="en-GB" sz="1000" u="none" strike="noStrike">
                          <a:solidFill>
                            <a:schemeClr val="bg1"/>
                          </a:solidFill>
                          <a:effectLst/>
                        </a:rPr>
                        <a:t>Hydraulic Failure in Construction Equipment</a:t>
                      </a:r>
                      <a:endParaRPr lang="en-GB" sz="1000" b="1"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a:solidFill>
                            <a:schemeClr val="bg1"/>
                          </a:solidFill>
                          <a:effectLst/>
                        </a:rPr>
                        <a:t>Various</a:t>
                      </a:r>
                      <a:endParaRPr lang="en-GB" sz="1000" b="0"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dirty="0">
                          <a:solidFill>
                            <a:schemeClr val="bg1"/>
                          </a:solidFill>
                          <a:effectLst/>
                        </a:rPr>
                        <a:t>Global</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600" b="1" u="none" strike="noStrike">
                          <a:solidFill>
                            <a:srgbClr val="C00000"/>
                          </a:solidFill>
                          <a:effectLst/>
                          <a:latin typeface="+mn-lt"/>
                        </a:rPr>
                        <a:t>Several</a:t>
                      </a:r>
                      <a:endParaRPr lang="en-GB" sz="1600" b="1" i="0" u="none" strike="noStrike">
                        <a:solidFill>
                          <a:srgbClr val="C00000"/>
                        </a:solidFill>
                        <a:effectLst/>
                        <a:latin typeface="+mn-lt"/>
                      </a:endParaRPr>
                    </a:p>
                  </a:txBody>
                  <a:tcPr marL="8822" marR="8822" marT="8822" marB="0" anchor="ctr">
                    <a:noFill/>
                  </a:tcPr>
                </a:tc>
                <a:tc>
                  <a:txBody>
                    <a:bodyPr/>
                    <a:lstStyle/>
                    <a:p>
                      <a:pPr algn="l" fontAlgn="ctr"/>
                      <a:r>
                        <a:rPr lang="en-GB" sz="1000" u="none" strike="noStrike">
                          <a:solidFill>
                            <a:schemeClr val="bg1"/>
                          </a:solidFill>
                          <a:effectLst/>
                        </a:rPr>
                        <a:t>Elastomer seal extrusion and rupture in high-pressure hydraulic lines</a:t>
                      </a:r>
                      <a:endParaRPr lang="en-GB" sz="1000" b="0"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l" fontAlgn="ctr"/>
                      <a:r>
                        <a:rPr lang="en-GB" sz="1000" u="none" strike="noStrike" dirty="0">
                          <a:solidFill>
                            <a:schemeClr val="bg1"/>
                          </a:solidFill>
                          <a:effectLst/>
                        </a:rPr>
                        <a:t>Sudden loss of hydraulic pressure caused loss of control and fatal accidents involving heavy machinery.</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extLst>
                  <a:ext uri="{0D108BD9-81ED-4DB2-BD59-A6C34878D82A}">
                    <a16:rowId xmlns:a16="http://schemas.microsoft.com/office/drawing/2014/main" val="1547467054"/>
                  </a:ext>
                </a:extLst>
              </a:tr>
              <a:tr h="650196">
                <a:tc>
                  <a:txBody>
                    <a:bodyPr/>
                    <a:lstStyle/>
                    <a:p>
                      <a:pPr algn="l" fontAlgn="ctr"/>
                      <a:r>
                        <a:rPr lang="en-GB" sz="1000" u="none" strike="noStrike">
                          <a:solidFill>
                            <a:schemeClr val="bg1"/>
                          </a:solidFill>
                          <a:effectLst/>
                        </a:rPr>
                        <a:t>Chemical Plant Explosion Due to Valve Leak</a:t>
                      </a:r>
                      <a:endParaRPr lang="en-GB" sz="1000" b="1"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a:solidFill>
                            <a:schemeClr val="bg1"/>
                          </a:solidFill>
                          <a:effectLst/>
                        </a:rPr>
                        <a:t>1999</a:t>
                      </a:r>
                      <a:endParaRPr lang="en-GB" sz="1000" b="0"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dirty="0">
                          <a:solidFill>
                            <a:schemeClr val="bg1"/>
                          </a:solidFill>
                          <a:effectLst/>
                        </a:rPr>
                        <a:t>USA</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600" b="1" u="none" strike="noStrike" dirty="0">
                          <a:solidFill>
                            <a:srgbClr val="C00000"/>
                          </a:solidFill>
                          <a:effectLst/>
                          <a:latin typeface="+mn-lt"/>
                        </a:rPr>
                        <a:t>4</a:t>
                      </a:r>
                      <a:endParaRPr lang="en-GB" sz="1600" b="1" i="0" u="none" strike="noStrike" dirty="0">
                        <a:solidFill>
                          <a:srgbClr val="C00000"/>
                        </a:solidFill>
                        <a:effectLst/>
                        <a:latin typeface="+mn-lt"/>
                      </a:endParaRPr>
                    </a:p>
                  </a:txBody>
                  <a:tcPr marL="8822" marR="8822" marT="8822" marB="0" anchor="ctr">
                    <a:noFill/>
                  </a:tcPr>
                </a:tc>
                <a:tc>
                  <a:txBody>
                    <a:bodyPr/>
                    <a:lstStyle/>
                    <a:p>
                      <a:pPr algn="l" fontAlgn="ctr"/>
                      <a:r>
                        <a:rPr lang="en-GB" sz="1000" u="none" strike="noStrike">
                          <a:solidFill>
                            <a:schemeClr val="bg1"/>
                          </a:solidFill>
                          <a:effectLst/>
                        </a:rPr>
                        <a:t>Degraded elastomer seals in critical valves</a:t>
                      </a:r>
                      <a:endParaRPr lang="en-GB" sz="1000" b="0"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l" fontAlgn="ctr"/>
                      <a:r>
                        <a:rPr lang="en-GB" sz="1000" u="none" strike="noStrike" dirty="0">
                          <a:solidFill>
                            <a:schemeClr val="bg1"/>
                          </a:solidFill>
                          <a:effectLst/>
                        </a:rPr>
                        <a:t>Seal failure caused release of flammable chemicals, igniting explosion.</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extLst>
                  <a:ext uri="{0D108BD9-81ED-4DB2-BD59-A6C34878D82A}">
                    <a16:rowId xmlns:a16="http://schemas.microsoft.com/office/drawing/2014/main" val="489850544"/>
                  </a:ext>
                </a:extLst>
              </a:tr>
            </a:tbl>
          </a:graphicData>
        </a:graphic>
      </p:graphicFrame>
    </p:spTree>
    <p:extLst>
      <p:ext uri="{BB962C8B-B14F-4D97-AF65-F5344CB8AC3E}">
        <p14:creationId xmlns:p14="http://schemas.microsoft.com/office/powerpoint/2010/main" val="39856355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9F3EA8-29BB-8838-56E9-2AEAEF551C9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CFF5519-5DBC-6524-0E51-8C42468664C7}"/>
              </a:ext>
            </a:extLst>
          </p:cNvPr>
          <p:cNvSpPr txBox="1">
            <a:spLocks/>
          </p:cNvSpPr>
          <p:nvPr/>
        </p:nvSpPr>
        <p:spPr>
          <a:xfrm>
            <a:off x="629772" y="658158"/>
            <a:ext cx="11223810" cy="54208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20000"/>
              </a:spcBef>
              <a:buFont typeface="Arial" panose="020B0604020202020204" pitchFamily="34" charset="0"/>
              <a:buNone/>
              <a:defRPr/>
            </a:pPr>
            <a:endParaRPr lang="en-GB" sz="1800" dirty="0">
              <a:solidFill>
                <a:schemeClr val="bg1"/>
              </a:solidFill>
            </a:endParaRPr>
          </a:p>
        </p:txBody>
      </p:sp>
      <p:sp>
        <p:nvSpPr>
          <p:cNvPr id="3" name="Title 2">
            <a:extLst>
              <a:ext uri="{FF2B5EF4-FFF2-40B4-BE49-F238E27FC236}">
                <a16:creationId xmlns:a16="http://schemas.microsoft.com/office/drawing/2014/main" id="{5A5FD0CA-927B-CE46-FE52-370FEBA2EEC9}"/>
              </a:ext>
            </a:extLst>
          </p:cNvPr>
          <p:cNvSpPr txBox="1">
            <a:spLocks/>
          </p:cNvSpPr>
          <p:nvPr/>
        </p:nvSpPr>
        <p:spPr>
          <a:xfrm>
            <a:off x="0" y="0"/>
            <a:ext cx="12192000" cy="537455"/>
          </a:xfrm>
          <a:prstGeom prst="rect">
            <a:avLst/>
          </a:prstGeom>
          <a:solidFill>
            <a:srgbClr val="00206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3200" dirty="0">
                <a:solidFill>
                  <a:schemeClr val="bg1">
                    <a:lumMod val="95000"/>
                  </a:schemeClr>
                </a:solidFill>
                <a:latin typeface="Courier New" panose="02070309020205020404" pitchFamily="49" charset="0"/>
                <a:cs typeface="Courier New" panose="02070309020205020404" pitchFamily="49" charset="0"/>
              </a:rPr>
              <a:t>Nonconventional Machining Related Failures</a:t>
            </a:r>
          </a:p>
        </p:txBody>
      </p:sp>
      <p:graphicFrame>
        <p:nvGraphicFramePr>
          <p:cNvPr id="4" name="Table 3">
            <a:extLst>
              <a:ext uri="{FF2B5EF4-FFF2-40B4-BE49-F238E27FC236}">
                <a16:creationId xmlns:a16="http://schemas.microsoft.com/office/drawing/2014/main" id="{4F2475BB-20C3-FA60-5452-3036AC757B97}"/>
              </a:ext>
            </a:extLst>
          </p:cNvPr>
          <p:cNvGraphicFramePr>
            <a:graphicFrameLocks noGrp="1"/>
          </p:cNvGraphicFramePr>
          <p:nvPr>
            <p:extLst>
              <p:ext uri="{D42A27DB-BD31-4B8C-83A1-F6EECF244321}">
                <p14:modId xmlns:p14="http://schemas.microsoft.com/office/powerpoint/2010/main" val="3790907629"/>
              </p:ext>
            </p:extLst>
          </p:nvPr>
        </p:nvGraphicFramePr>
        <p:xfrm>
          <a:off x="609600" y="1357904"/>
          <a:ext cx="10864850" cy="4268196"/>
        </p:xfrm>
        <a:graphic>
          <a:graphicData uri="http://schemas.openxmlformats.org/drawingml/2006/table">
            <a:tbl>
              <a:tblPr>
                <a:tableStyleId>{5C22544A-7EE6-4342-B048-85BDC9FD1C3A}</a:tableStyleId>
              </a:tblPr>
              <a:tblGrid>
                <a:gridCol w="1484883">
                  <a:extLst>
                    <a:ext uri="{9D8B030D-6E8A-4147-A177-3AD203B41FA5}">
                      <a16:colId xmlns:a16="http://schemas.microsoft.com/office/drawing/2014/main" val="840346073"/>
                    </a:ext>
                  </a:extLst>
                </a:gridCol>
                <a:gridCol w="643753">
                  <a:extLst>
                    <a:ext uri="{9D8B030D-6E8A-4147-A177-3AD203B41FA5}">
                      <a16:colId xmlns:a16="http://schemas.microsoft.com/office/drawing/2014/main" val="56089440"/>
                    </a:ext>
                  </a:extLst>
                </a:gridCol>
                <a:gridCol w="1202482">
                  <a:extLst>
                    <a:ext uri="{9D8B030D-6E8A-4147-A177-3AD203B41FA5}">
                      <a16:colId xmlns:a16="http://schemas.microsoft.com/office/drawing/2014/main" val="553079592"/>
                    </a:ext>
                  </a:extLst>
                </a:gridCol>
                <a:gridCol w="1084055">
                  <a:extLst>
                    <a:ext uri="{9D8B030D-6E8A-4147-A177-3AD203B41FA5}">
                      <a16:colId xmlns:a16="http://schemas.microsoft.com/office/drawing/2014/main" val="3574982604"/>
                    </a:ext>
                  </a:extLst>
                </a:gridCol>
                <a:gridCol w="3109449">
                  <a:extLst>
                    <a:ext uri="{9D8B030D-6E8A-4147-A177-3AD203B41FA5}">
                      <a16:colId xmlns:a16="http://schemas.microsoft.com/office/drawing/2014/main" val="3524047230"/>
                    </a:ext>
                  </a:extLst>
                </a:gridCol>
                <a:gridCol w="3340228">
                  <a:extLst>
                    <a:ext uri="{9D8B030D-6E8A-4147-A177-3AD203B41FA5}">
                      <a16:colId xmlns:a16="http://schemas.microsoft.com/office/drawing/2014/main" val="3341571006"/>
                    </a:ext>
                  </a:extLst>
                </a:gridCol>
              </a:tblGrid>
              <a:tr h="533524">
                <a:tc>
                  <a:txBody>
                    <a:bodyPr/>
                    <a:lstStyle/>
                    <a:p>
                      <a:pPr algn="ctr" fontAlgn="ctr"/>
                      <a:r>
                        <a:rPr lang="en-GB" sz="1000" u="none" strike="noStrike" dirty="0">
                          <a:solidFill>
                            <a:schemeClr val="bg1"/>
                          </a:solidFill>
                          <a:effectLst/>
                        </a:rPr>
                        <a:t>Incident</a:t>
                      </a:r>
                      <a:endParaRPr lang="en-GB" sz="1000" b="1"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a:solidFill>
                            <a:schemeClr val="bg1"/>
                          </a:solidFill>
                          <a:effectLst/>
                        </a:rPr>
                        <a:t>Year</a:t>
                      </a:r>
                      <a:endParaRPr lang="en-GB" sz="1000" b="1"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dirty="0">
                          <a:solidFill>
                            <a:schemeClr val="bg1"/>
                          </a:solidFill>
                          <a:effectLst/>
                        </a:rPr>
                        <a:t>Location</a:t>
                      </a:r>
                      <a:endParaRPr lang="en-GB" sz="1000" b="1"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b="1" u="none" strike="noStrike" dirty="0">
                          <a:solidFill>
                            <a:srgbClr val="C00000"/>
                          </a:solidFill>
                          <a:effectLst/>
                        </a:rPr>
                        <a:t>Fatalities</a:t>
                      </a:r>
                      <a:endParaRPr lang="en-GB" sz="1000" b="1" i="0" u="none" strike="noStrike" dirty="0">
                        <a:solidFill>
                          <a:srgbClr val="C00000"/>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dirty="0">
                          <a:solidFill>
                            <a:schemeClr val="bg1"/>
                          </a:solidFill>
                          <a:effectLst/>
                        </a:rPr>
                        <a:t>Root Cause Related to Nonconventional Machining</a:t>
                      </a:r>
                      <a:endParaRPr lang="en-GB" sz="1000" b="1"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dirty="0">
                          <a:solidFill>
                            <a:schemeClr val="bg1"/>
                          </a:solidFill>
                          <a:effectLst/>
                        </a:rPr>
                        <a:t>Details</a:t>
                      </a:r>
                      <a:endParaRPr lang="en-GB" sz="1000" b="1" i="0" u="none" strike="noStrike" dirty="0">
                        <a:solidFill>
                          <a:schemeClr val="bg1"/>
                        </a:solidFill>
                        <a:effectLst/>
                        <a:latin typeface="Aptos Narrow" panose="020B0004020202020204" pitchFamily="34" charset="0"/>
                      </a:endParaRPr>
                    </a:p>
                  </a:txBody>
                  <a:tcPr marL="8822" marR="8822" marT="8822" marB="0" anchor="ctr">
                    <a:noFill/>
                  </a:tcPr>
                </a:tc>
                <a:extLst>
                  <a:ext uri="{0D108BD9-81ED-4DB2-BD59-A6C34878D82A}">
                    <a16:rowId xmlns:a16="http://schemas.microsoft.com/office/drawing/2014/main" val="978284434"/>
                  </a:ext>
                </a:extLst>
              </a:tr>
              <a:tr h="800287">
                <a:tc>
                  <a:txBody>
                    <a:bodyPr/>
                    <a:lstStyle/>
                    <a:p>
                      <a:pPr algn="l" fontAlgn="ctr"/>
                      <a:r>
                        <a:rPr lang="en-GB" sz="1000" u="none" strike="noStrike" dirty="0">
                          <a:solidFill>
                            <a:schemeClr val="bg1"/>
                          </a:solidFill>
                          <a:effectLst/>
                        </a:rPr>
                        <a:t>Aeroengine Turbine Blade Failure</a:t>
                      </a:r>
                      <a:endParaRPr lang="en-GB" sz="1000" b="1"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dirty="0">
                          <a:solidFill>
                            <a:schemeClr val="bg1"/>
                          </a:solidFill>
                          <a:effectLst/>
                        </a:rPr>
                        <a:t>1990s–2000s</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dirty="0">
                          <a:solidFill>
                            <a:schemeClr val="bg1"/>
                          </a:solidFill>
                          <a:effectLst/>
                        </a:rPr>
                        <a:t>Global</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b="1" u="none" strike="noStrike" dirty="0">
                          <a:solidFill>
                            <a:srgbClr val="C00000"/>
                          </a:solidFill>
                          <a:effectLst/>
                        </a:rPr>
                        <a:t>Multiple (various incidents)</a:t>
                      </a:r>
                      <a:endParaRPr lang="en-GB" sz="1000" b="1" i="0" u="none" strike="noStrike" dirty="0">
                        <a:solidFill>
                          <a:srgbClr val="C00000"/>
                        </a:solidFill>
                        <a:effectLst/>
                        <a:latin typeface="Aptos Narrow" panose="020B0004020202020204" pitchFamily="34" charset="0"/>
                      </a:endParaRPr>
                    </a:p>
                  </a:txBody>
                  <a:tcPr marL="8822" marR="8822" marT="8822" marB="0" anchor="ctr">
                    <a:noFill/>
                  </a:tcPr>
                </a:tc>
                <a:tc>
                  <a:txBody>
                    <a:bodyPr/>
                    <a:lstStyle/>
                    <a:p>
                      <a:pPr algn="l" fontAlgn="ctr"/>
                      <a:r>
                        <a:rPr lang="en-GB" sz="1000" u="none" strike="noStrike" dirty="0">
                          <a:solidFill>
                            <a:schemeClr val="bg1"/>
                          </a:solidFill>
                          <a:effectLst/>
                        </a:rPr>
                        <a:t>EDM-induced microcracks and residual stresses in turbine blades</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l" fontAlgn="ctr"/>
                      <a:r>
                        <a:rPr lang="en-GB" sz="1000" u="none" strike="noStrike" dirty="0">
                          <a:solidFill>
                            <a:schemeClr val="bg1"/>
                          </a:solidFill>
                          <a:effectLst/>
                        </a:rPr>
                        <a:t>Poor EDM process control caused microcracks that propagated during service, leading to blade failure and fatal accidents.</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extLst>
                  <a:ext uri="{0D108BD9-81ED-4DB2-BD59-A6C34878D82A}">
                    <a16:rowId xmlns:a16="http://schemas.microsoft.com/office/drawing/2014/main" val="3068498450"/>
                  </a:ext>
                </a:extLst>
              </a:tr>
              <a:tr h="800287">
                <a:tc>
                  <a:txBody>
                    <a:bodyPr/>
                    <a:lstStyle/>
                    <a:p>
                      <a:pPr algn="l" fontAlgn="ctr"/>
                      <a:r>
                        <a:rPr lang="en-GB" sz="1000" u="none" strike="noStrike">
                          <a:solidFill>
                            <a:schemeClr val="bg1"/>
                          </a:solidFill>
                          <a:effectLst/>
                        </a:rPr>
                        <a:t>Titanium Implant Failure</a:t>
                      </a:r>
                      <a:endParaRPr lang="en-GB" sz="1000" b="1"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a:solidFill>
                            <a:schemeClr val="bg1"/>
                          </a:solidFill>
                          <a:effectLst/>
                        </a:rPr>
                        <a:t>2010s</a:t>
                      </a:r>
                      <a:endParaRPr lang="en-GB" sz="1000" b="0"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dirty="0">
                          <a:solidFill>
                            <a:schemeClr val="bg1"/>
                          </a:solidFill>
                          <a:effectLst/>
                        </a:rPr>
                        <a:t>Medical device industry</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b="1" u="none" strike="noStrike" dirty="0">
                          <a:solidFill>
                            <a:srgbClr val="C00000"/>
                          </a:solidFill>
                          <a:effectLst/>
                        </a:rPr>
                        <a:t>Several</a:t>
                      </a:r>
                      <a:endParaRPr lang="en-GB" sz="1000" b="1" i="0" u="none" strike="noStrike" dirty="0">
                        <a:solidFill>
                          <a:srgbClr val="C00000"/>
                        </a:solidFill>
                        <a:effectLst/>
                        <a:latin typeface="Aptos Narrow" panose="020B0004020202020204" pitchFamily="34" charset="0"/>
                      </a:endParaRPr>
                    </a:p>
                  </a:txBody>
                  <a:tcPr marL="8822" marR="8822" marT="8822" marB="0" anchor="ctr">
                    <a:noFill/>
                  </a:tcPr>
                </a:tc>
                <a:tc>
                  <a:txBody>
                    <a:bodyPr/>
                    <a:lstStyle/>
                    <a:p>
                      <a:pPr algn="l" fontAlgn="ctr"/>
                      <a:r>
                        <a:rPr lang="en-GB" sz="1000" u="none" strike="noStrike" dirty="0">
                          <a:solidFill>
                            <a:schemeClr val="bg1"/>
                          </a:solidFill>
                          <a:effectLst/>
                        </a:rPr>
                        <a:t>Laser machining-induced microstructural changes weakening implant</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l" fontAlgn="ctr"/>
                      <a:r>
                        <a:rPr lang="en-GB" sz="1000" u="none" strike="noStrike" dirty="0">
                          <a:solidFill>
                            <a:schemeClr val="bg1"/>
                          </a:solidFill>
                          <a:effectLst/>
                        </a:rPr>
                        <a:t>Poor laser machining parameters led to weakened implant parts that failed inside patients, causing deaths due to implant collapse.</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extLst>
                  <a:ext uri="{0D108BD9-81ED-4DB2-BD59-A6C34878D82A}">
                    <a16:rowId xmlns:a16="http://schemas.microsoft.com/office/drawing/2014/main" val="4045054349"/>
                  </a:ext>
                </a:extLst>
              </a:tr>
              <a:tr h="800287">
                <a:tc>
                  <a:txBody>
                    <a:bodyPr/>
                    <a:lstStyle/>
                    <a:p>
                      <a:pPr algn="l" fontAlgn="ctr"/>
                      <a:r>
                        <a:rPr lang="en-GB" sz="1000" u="none" strike="noStrike">
                          <a:solidFill>
                            <a:schemeClr val="bg1"/>
                          </a:solidFill>
                          <a:effectLst/>
                        </a:rPr>
                        <a:t>Military Missile Guidance System Malfunction</a:t>
                      </a:r>
                      <a:endParaRPr lang="en-GB" sz="1000" b="1"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a:solidFill>
                            <a:schemeClr val="bg1"/>
                          </a:solidFill>
                          <a:effectLst/>
                        </a:rPr>
                        <a:t>2000s</a:t>
                      </a:r>
                      <a:endParaRPr lang="en-GB" sz="1000" b="0"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dirty="0">
                          <a:solidFill>
                            <a:schemeClr val="bg1"/>
                          </a:solidFill>
                          <a:effectLst/>
                        </a:rPr>
                        <a:t>USA</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b="1" u="none" strike="noStrike" dirty="0">
                          <a:solidFill>
                            <a:srgbClr val="C00000"/>
                          </a:solidFill>
                          <a:effectLst/>
                        </a:rPr>
                        <a:t>Classified (likely fatalities)</a:t>
                      </a:r>
                      <a:endParaRPr lang="en-GB" sz="1000" b="1" i="0" u="none" strike="noStrike" dirty="0">
                        <a:solidFill>
                          <a:srgbClr val="C00000"/>
                        </a:solidFill>
                        <a:effectLst/>
                        <a:latin typeface="Aptos Narrow" panose="020B0004020202020204" pitchFamily="34" charset="0"/>
                      </a:endParaRPr>
                    </a:p>
                  </a:txBody>
                  <a:tcPr marL="8822" marR="8822" marT="8822" marB="0" anchor="ctr">
                    <a:noFill/>
                  </a:tcPr>
                </a:tc>
                <a:tc>
                  <a:txBody>
                    <a:bodyPr/>
                    <a:lstStyle/>
                    <a:p>
                      <a:pPr algn="l" fontAlgn="ctr"/>
                      <a:r>
                        <a:rPr lang="en-GB" sz="1000" u="none" strike="noStrike">
                          <a:solidFill>
                            <a:schemeClr val="bg1"/>
                          </a:solidFill>
                          <a:effectLst/>
                        </a:rPr>
                        <a:t>Poor waterjet cutting causing dimensional inaccuracies</a:t>
                      </a:r>
                      <a:endParaRPr lang="en-GB" sz="1000" b="0"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l" fontAlgn="ctr"/>
                      <a:r>
                        <a:rPr lang="en-GB" sz="1000" u="none" strike="noStrike" dirty="0">
                          <a:solidFill>
                            <a:schemeClr val="bg1"/>
                          </a:solidFill>
                          <a:effectLst/>
                        </a:rPr>
                        <a:t>Dimensional errors led to system failures in missiles, causing accidental explosions or mission failure with casualties.</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extLst>
                  <a:ext uri="{0D108BD9-81ED-4DB2-BD59-A6C34878D82A}">
                    <a16:rowId xmlns:a16="http://schemas.microsoft.com/office/drawing/2014/main" val="1996396901"/>
                  </a:ext>
                </a:extLst>
              </a:tr>
              <a:tr h="533524">
                <a:tc>
                  <a:txBody>
                    <a:bodyPr/>
                    <a:lstStyle/>
                    <a:p>
                      <a:pPr algn="l" fontAlgn="ctr"/>
                      <a:r>
                        <a:rPr lang="en-GB" sz="1000" u="none" strike="noStrike">
                          <a:solidFill>
                            <a:schemeClr val="bg1"/>
                          </a:solidFill>
                          <a:effectLst/>
                        </a:rPr>
                        <a:t>Aerospace Structural Part Fracture</a:t>
                      </a:r>
                      <a:endParaRPr lang="en-GB" sz="1000" b="1"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a:solidFill>
                            <a:schemeClr val="bg1"/>
                          </a:solidFill>
                          <a:effectLst/>
                        </a:rPr>
                        <a:t>2015</a:t>
                      </a:r>
                      <a:endParaRPr lang="en-GB" sz="1000" b="0"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dirty="0">
                          <a:solidFill>
                            <a:schemeClr val="bg1"/>
                          </a:solidFill>
                          <a:effectLst/>
                        </a:rPr>
                        <a:t>Europe</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600" b="1" u="none" strike="noStrike" dirty="0">
                          <a:solidFill>
                            <a:srgbClr val="C00000"/>
                          </a:solidFill>
                          <a:effectLst/>
                        </a:rPr>
                        <a:t>2</a:t>
                      </a:r>
                      <a:endParaRPr lang="en-GB" sz="1600" b="1" i="0" u="none" strike="noStrike" dirty="0">
                        <a:solidFill>
                          <a:srgbClr val="C00000"/>
                        </a:solidFill>
                        <a:effectLst/>
                        <a:latin typeface="Aptos Narrow" panose="020B0004020202020204" pitchFamily="34" charset="0"/>
                      </a:endParaRPr>
                    </a:p>
                  </a:txBody>
                  <a:tcPr marL="8822" marR="8822" marT="8822" marB="0" anchor="ctr">
                    <a:noFill/>
                  </a:tcPr>
                </a:tc>
                <a:tc>
                  <a:txBody>
                    <a:bodyPr/>
                    <a:lstStyle/>
                    <a:p>
                      <a:pPr algn="l" fontAlgn="ctr"/>
                      <a:r>
                        <a:rPr lang="en-GB" sz="1000" u="none" strike="noStrike">
                          <a:solidFill>
                            <a:schemeClr val="bg1"/>
                          </a:solidFill>
                          <a:effectLst/>
                        </a:rPr>
                        <a:t>Ultrasonic machining induced subsurface damage</a:t>
                      </a:r>
                      <a:endParaRPr lang="en-GB" sz="1000" b="0"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l" fontAlgn="ctr"/>
                      <a:r>
                        <a:rPr lang="en-GB" sz="1000" u="none" strike="noStrike" dirty="0">
                          <a:solidFill>
                            <a:schemeClr val="bg1"/>
                          </a:solidFill>
                          <a:effectLst/>
                        </a:rPr>
                        <a:t>Subsurface cracks went undetected, causing structural failure in aircraft control surfaces.</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extLst>
                  <a:ext uri="{0D108BD9-81ED-4DB2-BD59-A6C34878D82A}">
                    <a16:rowId xmlns:a16="http://schemas.microsoft.com/office/drawing/2014/main" val="1409688820"/>
                  </a:ext>
                </a:extLst>
              </a:tr>
              <a:tr h="800287">
                <a:tc>
                  <a:txBody>
                    <a:bodyPr/>
                    <a:lstStyle/>
                    <a:p>
                      <a:pPr algn="l" fontAlgn="ctr"/>
                      <a:r>
                        <a:rPr lang="en-GB" sz="1000" u="none" strike="noStrike">
                          <a:solidFill>
                            <a:schemeClr val="bg1"/>
                          </a:solidFill>
                          <a:effectLst/>
                        </a:rPr>
                        <a:t>Nuclear Reactor Component Failure</a:t>
                      </a:r>
                      <a:endParaRPr lang="en-GB" sz="1000" b="1"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a:solidFill>
                            <a:schemeClr val="bg1"/>
                          </a:solidFill>
                          <a:effectLst/>
                        </a:rPr>
                        <a:t>1990s</a:t>
                      </a:r>
                      <a:endParaRPr lang="en-GB" sz="1000" b="0"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dirty="0">
                          <a:solidFill>
                            <a:schemeClr val="bg1"/>
                          </a:solidFill>
                          <a:effectLst/>
                        </a:rPr>
                        <a:t>USA</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b="1" u="none" strike="noStrike" dirty="0">
                          <a:solidFill>
                            <a:srgbClr val="C00000"/>
                          </a:solidFill>
                          <a:effectLst/>
                        </a:rPr>
                        <a:t>Potential fatalities (near misses)</a:t>
                      </a:r>
                      <a:endParaRPr lang="en-GB" sz="1000" b="1" i="0" u="none" strike="noStrike" dirty="0">
                        <a:solidFill>
                          <a:srgbClr val="C00000"/>
                        </a:solidFill>
                        <a:effectLst/>
                        <a:latin typeface="Aptos Narrow" panose="020B0004020202020204" pitchFamily="34" charset="0"/>
                      </a:endParaRPr>
                    </a:p>
                  </a:txBody>
                  <a:tcPr marL="8822" marR="8822" marT="8822" marB="0" anchor="ctr">
                    <a:noFill/>
                  </a:tcPr>
                </a:tc>
                <a:tc>
                  <a:txBody>
                    <a:bodyPr/>
                    <a:lstStyle/>
                    <a:p>
                      <a:pPr algn="l" fontAlgn="ctr"/>
                      <a:r>
                        <a:rPr lang="en-GB" sz="1000" u="none" strike="noStrike">
                          <a:solidFill>
                            <a:schemeClr val="bg1"/>
                          </a:solidFill>
                          <a:effectLst/>
                        </a:rPr>
                        <a:t>Poor EDM machining of fuel assembly parts</a:t>
                      </a:r>
                      <a:endParaRPr lang="en-GB" sz="1000" b="0"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l" fontAlgn="ctr"/>
                      <a:r>
                        <a:rPr lang="en-GB" sz="1000" u="none" strike="noStrike" dirty="0">
                          <a:solidFill>
                            <a:schemeClr val="bg1"/>
                          </a:solidFill>
                          <a:effectLst/>
                        </a:rPr>
                        <a:t>Residual stress and cracking due to poor machining practices threatened reactor safety.</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extLst>
                  <a:ext uri="{0D108BD9-81ED-4DB2-BD59-A6C34878D82A}">
                    <a16:rowId xmlns:a16="http://schemas.microsoft.com/office/drawing/2014/main" val="473342885"/>
                  </a:ext>
                </a:extLst>
              </a:tr>
            </a:tbl>
          </a:graphicData>
        </a:graphic>
      </p:graphicFrame>
    </p:spTree>
    <p:extLst>
      <p:ext uri="{BB962C8B-B14F-4D97-AF65-F5344CB8AC3E}">
        <p14:creationId xmlns:p14="http://schemas.microsoft.com/office/powerpoint/2010/main" val="27110455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D3BFA7-B7AE-FCFA-DD86-B31608FC07C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F45B212-7E4F-09DA-80C2-C5D85F697E78}"/>
              </a:ext>
            </a:extLst>
          </p:cNvPr>
          <p:cNvSpPr txBox="1">
            <a:spLocks/>
          </p:cNvSpPr>
          <p:nvPr/>
        </p:nvSpPr>
        <p:spPr>
          <a:xfrm>
            <a:off x="629772" y="658158"/>
            <a:ext cx="11223810" cy="54208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20000"/>
              </a:spcBef>
              <a:buFont typeface="Arial" panose="020B0604020202020204" pitchFamily="34" charset="0"/>
              <a:buNone/>
              <a:defRPr/>
            </a:pPr>
            <a:endParaRPr lang="en-GB" sz="1800" dirty="0">
              <a:solidFill>
                <a:schemeClr val="bg1"/>
              </a:solidFill>
            </a:endParaRPr>
          </a:p>
        </p:txBody>
      </p:sp>
      <p:sp>
        <p:nvSpPr>
          <p:cNvPr id="3" name="Title 2">
            <a:extLst>
              <a:ext uri="{FF2B5EF4-FFF2-40B4-BE49-F238E27FC236}">
                <a16:creationId xmlns:a16="http://schemas.microsoft.com/office/drawing/2014/main" id="{1518BE67-9EB6-1AF7-29DA-61AFCE16C4E2}"/>
              </a:ext>
            </a:extLst>
          </p:cNvPr>
          <p:cNvSpPr txBox="1">
            <a:spLocks/>
          </p:cNvSpPr>
          <p:nvPr/>
        </p:nvSpPr>
        <p:spPr>
          <a:xfrm>
            <a:off x="0" y="0"/>
            <a:ext cx="12192000" cy="537455"/>
          </a:xfrm>
          <a:prstGeom prst="rect">
            <a:avLst/>
          </a:prstGeom>
          <a:solidFill>
            <a:srgbClr val="00206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3200" dirty="0">
                <a:solidFill>
                  <a:schemeClr val="bg1">
                    <a:lumMod val="95000"/>
                  </a:schemeClr>
                </a:solidFill>
                <a:latin typeface="Courier New" panose="02070309020205020404" pitchFamily="49" charset="0"/>
                <a:cs typeface="Courier New" panose="02070309020205020404" pitchFamily="49" charset="0"/>
              </a:rPr>
              <a:t>Corrosion Related Failures</a:t>
            </a:r>
          </a:p>
        </p:txBody>
      </p:sp>
      <p:graphicFrame>
        <p:nvGraphicFramePr>
          <p:cNvPr id="4" name="Table 3">
            <a:extLst>
              <a:ext uri="{FF2B5EF4-FFF2-40B4-BE49-F238E27FC236}">
                <a16:creationId xmlns:a16="http://schemas.microsoft.com/office/drawing/2014/main" id="{3AB29DB3-BD95-6437-6602-057B55F4B913}"/>
              </a:ext>
            </a:extLst>
          </p:cNvPr>
          <p:cNvGraphicFramePr>
            <a:graphicFrameLocks noGrp="1"/>
          </p:cNvGraphicFramePr>
          <p:nvPr>
            <p:extLst>
              <p:ext uri="{D42A27DB-BD31-4B8C-83A1-F6EECF244321}">
                <p14:modId xmlns:p14="http://schemas.microsoft.com/office/powerpoint/2010/main" val="2497665779"/>
              </p:ext>
            </p:extLst>
          </p:nvPr>
        </p:nvGraphicFramePr>
        <p:xfrm>
          <a:off x="730250" y="1339536"/>
          <a:ext cx="10668000" cy="4235764"/>
        </p:xfrm>
        <a:graphic>
          <a:graphicData uri="http://schemas.openxmlformats.org/drawingml/2006/table">
            <a:tbl>
              <a:tblPr>
                <a:tableStyleId>{5C22544A-7EE6-4342-B048-85BDC9FD1C3A}</a:tableStyleId>
              </a:tblPr>
              <a:tblGrid>
                <a:gridCol w="1457979">
                  <a:extLst>
                    <a:ext uri="{9D8B030D-6E8A-4147-A177-3AD203B41FA5}">
                      <a16:colId xmlns:a16="http://schemas.microsoft.com/office/drawing/2014/main" val="735404911"/>
                    </a:ext>
                  </a:extLst>
                </a:gridCol>
                <a:gridCol w="632090">
                  <a:extLst>
                    <a:ext uri="{9D8B030D-6E8A-4147-A177-3AD203B41FA5}">
                      <a16:colId xmlns:a16="http://schemas.microsoft.com/office/drawing/2014/main" val="2977624695"/>
                    </a:ext>
                  </a:extLst>
                </a:gridCol>
                <a:gridCol w="1180695">
                  <a:extLst>
                    <a:ext uri="{9D8B030D-6E8A-4147-A177-3AD203B41FA5}">
                      <a16:colId xmlns:a16="http://schemas.microsoft.com/office/drawing/2014/main" val="2503019256"/>
                    </a:ext>
                  </a:extLst>
                </a:gridCol>
                <a:gridCol w="1064414">
                  <a:extLst>
                    <a:ext uri="{9D8B030D-6E8A-4147-A177-3AD203B41FA5}">
                      <a16:colId xmlns:a16="http://schemas.microsoft.com/office/drawing/2014/main" val="2554554378"/>
                    </a:ext>
                  </a:extLst>
                </a:gridCol>
                <a:gridCol w="3053112">
                  <a:extLst>
                    <a:ext uri="{9D8B030D-6E8A-4147-A177-3AD203B41FA5}">
                      <a16:colId xmlns:a16="http://schemas.microsoft.com/office/drawing/2014/main" val="3760111012"/>
                    </a:ext>
                  </a:extLst>
                </a:gridCol>
                <a:gridCol w="3279710">
                  <a:extLst>
                    <a:ext uri="{9D8B030D-6E8A-4147-A177-3AD203B41FA5}">
                      <a16:colId xmlns:a16="http://schemas.microsoft.com/office/drawing/2014/main" val="1025303206"/>
                    </a:ext>
                  </a:extLst>
                </a:gridCol>
              </a:tblGrid>
              <a:tr h="249162">
                <a:tc>
                  <a:txBody>
                    <a:bodyPr/>
                    <a:lstStyle/>
                    <a:p>
                      <a:pPr algn="ctr" fontAlgn="ctr"/>
                      <a:r>
                        <a:rPr lang="en-GB" sz="1000" u="none" strike="noStrike" dirty="0">
                          <a:solidFill>
                            <a:schemeClr val="bg1"/>
                          </a:solidFill>
                          <a:effectLst/>
                        </a:rPr>
                        <a:t>Incident</a:t>
                      </a:r>
                      <a:endParaRPr lang="en-GB" sz="1000" b="1"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a:solidFill>
                            <a:schemeClr val="bg1"/>
                          </a:solidFill>
                          <a:effectLst/>
                        </a:rPr>
                        <a:t>Year</a:t>
                      </a:r>
                      <a:endParaRPr lang="en-GB" sz="1000" b="1"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a:solidFill>
                            <a:schemeClr val="bg1"/>
                          </a:solidFill>
                          <a:effectLst/>
                        </a:rPr>
                        <a:t>Location</a:t>
                      </a:r>
                      <a:endParaRPr lang="en-GB" sz="1000" b="1"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b="1" u="none" strike="noStrike" dirty="0">
                          <a:solidFill>
                            <a:srgbClr val="C00000"/>
                          </a:solidFill>
                          <a:effectLst/>
                        </a:rPr>
                        <a:t>Fatalities</a:t>
                      </a:r>
                      <a:endParaRPr lang="en-GB" sz="1000" b="1" i="0" u="none" strike="noStrike" dirty="0">
                        <a:solidFill>
                          <a:srgbClr val="C00000"/>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dirty="0">
                          <a:solidFill>
                            <a:schemeClr val="bg1"/>
                          </a:solidFill>
                          <a:effectLst/>
                        </a:rPr>
                        <a:t>Role of Corrosion</a:t>
                      </a:r>
                      <a:endParaRPr lang="en-GB" sz="1000" b="1"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dirty="0">
                          <a:solidFill>
                            <a:schemeClr val="bg1"/>
                          </a:solidFill>
                          <a:effectLst/>
                        </a:rPr>
                        <a:t>Details</a:t>
                      </a:r>
                      <a:endParaRPr lang="en-GB" sz="1000" b="1" i="0" u="none" strike="noStrike" dirty="0">
                        <a:solidFill>
                          <a:schemeClr val="bg1"/>
                        </a:solidFill>
                        <a:effectLst/>
                        <a:latin typeface="Aptos Narrow" panose="020B0004020202020204" pitchFamily="34" charset="0"/>
                      </a:endParaRPr>
                    </a:p>
                  </a:txBody>
                  <a:tcPr marL="8822" marR="8822" marT="8822" marB="0" anchor="ctr">
                    <a:noFill/>
                  </a:tcPr>
                </a:tc>
                <a:extLst>
                  <a:ext uri="{0D108BD9-81ED-4DB2-BD59-A6C34878D82A}">
                    <a16:rowId xmlns:a16="http://schemas.microsoft.com/office/drawing/2014/main" val="943080947"/>
                  </a:ext>
                </a:extLst>
              </a:tr>
              <a:tr h="498325">
                <a:tc>
                  <a:txBody>
                    <a:bodyPr/>
                    <a:lstStyle/>
                    <a:p>
                      <a:pPr algn="l" fontAlgn="ctr"/>
                      <a:r>
                        <a:rPr lang="en-GB" sz="1000" u="none" strike="noStrike" dirty="0">
                          <a:solidFill>
                            <a:schemeClr val="bg1"/>
                          </a:solidFill>
                          <a:effectLst/>
                        </a:rPr>
                        <a:t>Silver Bridge Collapse</a:t>
                      </a:r>
                      <a:endParaRPr lang="en-GB" sz="1000" b="1"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dirty="0">
                          <a:solidFill>
                            <a:schemeClr val="bg1"/>
                          </a:solidFill>
                          <a:effectLst/>
                        </a:rPr>
                        <a:t>1967</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a:solidFill>
                            <a:schemeClr val="bg1"/>
                          </a:solidFill>
                          <a:effectLst/>
                        </a:rPr>
                        <a:t>West Virginia–Ohio, USA</a:t>
                      </a:r>
                      <a:endParaRPr lang="en-GB" sz="1000" b="0"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600" b="1" u="none" strike="noStrike" dirty="0">
                          <a:solidFill>
                            <a:srgbClr val="C00000"/>
                          </a:solidFill>
                          <a:effectLst/>
                        </a:rPr>
                        <a:t>46</a:t>
                      </a:r>
                      <a:endParaRPr lang="en-GB" sz="1600" b="1" i="0" u="none" strike="noStrike" dirty="0">
                        <a:solidFill>
                          <a:srgbClr val="C00000"/>
                        </a:solidFill>
                        <a:effectLst/>
                        <a:latin typeface="Aptos Narrow" panose="020B0004020202020204" pitchFamily="34" charset="0"/>
                      </a:endParaRPr>
                    </a:p>
                  </a:txBody>
                  <a:tcPr marL="8822" marR="8822" marT="8822" marB="0" anchor="ctr">
                    <a:noFill/>
                  </a:tcPr>
                </a:tc>
                <a:tc>
                  <a:txBody>
                    <a:bodyPr/>
                    <a:lstStyle/>
                    <a:p>
                      <a:pPr algn="l" fontAlgn="ctr"/>
                      <a:r>
                        <a:rPr lang="en-GB" sz="1000" u="none" strike="noStrike" dirty="0">
                          <a:solidFill>
                            <a:schemeClr val="bg1"/>
                          </a:solidFill>
                          <a:effectLst/>
                        </a:rPr>
                        <a:t>Stress corrosion cracking of </a:t>
                      </a:r>
                      <a:r>
                        <a:rPr lang="en-GB" sz="1000" u="none" strike="noStrike" dirty="0" err="1">
                          <a:solidFill>
                            <a:schemeClr val="bg1"/>
                          </a:solidFill>
                          <a:effectLst/>
                        </a:rPr>
                        <a:t>eyebar</a:t>
                      </a:r>
                      <a:r>
                        <a:rPr lang="en-GB" sz="1000" u="none" strike="noStrike" dirty="0">
                          <a:solidFill>
                            <a:schemeClr val="bg1"/>
                          </a:solidFill>
                          <a:effectLst/>
                        </a:rPr>
                        <a:t> chain link</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l" fontAlgn="ctr"/>
                      <a:r>
                        <a:rPr lang="en-GB" sz="1000" u="none" strike="noStrike" dirty="0">
                          <a:solidFill>
                            <a:schemeClr val="bg1"/>
                          </a:solidFill>
                          <a:effectLst/>
                        </a:rPr>
                        <a:t>Corrosion-induced crack led to failure of suspension chain, collapsing the bridge during rush hour.</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extLst>
                  <a:ext uri="{0D108BD9-81ED-4DB2-BD59-A6C34878D82A}">
                    <a16:rowId xmlns:a16="http://schemas.microsoft.com/office/drawing/2014/main" val="3320081897"/>
                  </a:ext>
                </a:extLst>
              </a:tr>
              <a:tr h="747488">
                <a:tc>
                  <a:txBody>
                    <a:bodyPr/>
                    <a:lstStyle/>
                    <a:p>
                      <a:pPr algn="l" fontAlgn="ctr"/>
                      <a:r>
                        <a:rPr lang="en-GB" sz="1000" u="none" strike="noStrike">
                          <a:solidFill>
                            <a:schemeClr val="bg1"/>
                          </a:solidFill>
                          <a:effectLst/>
                        </a:rPr>
                        <a:t>Mianus River Bridge Collapse</a:t>
                      </a:r>
                      <a:endParaRPr lang="en-GB" sz="1000" b="1"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dirty="0">
                          <a:solidFill>
                            <a:schemeClr val="bg1"/>
                          </a:solidFill>
                          <a:effectLst/>
                        </a:rPr>
                        <a:t>1983</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dirty="0">
                          <a:solidFill>
                            <a:schemeClr val="bg1"/>
                          </a:solidFill>
                          <a:effectLst/>
                        </a:rPr>
                        <a:t>Connecticut, USA</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600" b="1" u="none" strike="noStrike" dirty="0">
                          <a:solidFill>
                            <a:srgbClr val="C00000"/>
                          </a:solidFill>
                          <a:effectLst/>
                        </a:rPr>
                        <a:t>3</a:t>
                      </a:r>
                      <a:endParaRPr lang="en-GB" sz="1600" b="1" i="0" u="none" strike="noStrike" dirty="0">
                        <a:solidFill>
                          <a:srgbClr val="C00000"/>
                        </a:solidFill>
                        <a:effectLst/>
                        <a:latin typeface="Aptos Narrow" panose="020B0004020202020204" pitchFamily="34" charset="0"/>
                      </a:endParaRPr>
                    </a:p>
                  </a:txBody>
                  <a:tcPr marL="8822" marR="8822" marT="8822" marB="0" anchor="ctr">
                    <a:noFill/>
                  </a:tcPr>
                </a:tc>
                <a:tc>
                  <a:txBody>
                    <a:bodyPr/>
                    <a:lstStyle/>
                    <a:p>
                      <a:pPr algn="l" fontAlgn="ctr"/>
                      <a:r>
                        <a:rPr lang="en-GB" sz="1000" u="none" strike="noStrike" dirty="0">
                          <a:solidFill>
                            <a:schemeClr val="bg1"/>
                          </a:solidFill>
                          <a:effectLst/>
                        </a:rPr>
                        <a:t>Severe corrosion of pin-and-hanger assembly</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l" fontAlgn="ctr"/>
                      <a:r>
                        <a:rPr lang="en-GB" sz="1000" u="none" strike="noStrike" dirty="0">
                          <a:solidFill>
                            <a:schemeClr val="bg1"/>
                          </a:solidFill>
                          <a:effectLst/>
                        </a:rPr>
                        <a:t>Rainwater caused hidden corrosion in load-bearing joints; lack of inspection allowed degradation to go unnoticed.</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extLst>
                  <a:ext uri="{0D108BD9-81ED-4DB2-BD59-A6C34878D82A}">
                    <a16:rowId xmlns:a16="http://schemas.microsoft.com/office/drawing/2014/main" val="1397733517"/>
                  </a:ext>
                </a:extLst>
              </a:tr>
              <a:tr h="747488">
                <a:tc>
                  <a:txBody>
                    <a:bodyPr/>
                    <a:lstStyle/>
                    <a:p>
                      <a:pPr algn="l" fontAlgn="ctr"/>
                      <a:r>
                        <a:rPr lang="en-GB" sz="1000" u="none" strike="noStrike">
                          <a:solidFill>
                            <a:schemeClr val="bg1"/>
                          </a:solidFill>
                          <a:effectLst/>
                        </a:rPr>
                        <a:t>Aloha Airlines Flight 243</a:t>
                      </a:r>
                      <a:endParaRPr lang="en-GB" sz="1000" b="1"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a:solidFill>
                            <a:schemeClr val="bg1"/>
                          </a:solidFill>
                          <a:effectLst/>
                        </a:rPr>
                        <a:t>1988</a:t>
                      </a:r>
                      <a:endParaRPr lang="en-GB" sz="1000" b="0"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dirty="0">
                          <a:solidFill>
                            <a:schemeClr val="bg1"/>
                          </a:solidFill>
                          <a:effectLst/>
                        </a:rPr>
                        <a:t>Hawaii, USA</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600" b="1" u="none" strike="noStrike" dirty="0">
                          <a:solidFill>
                            <a:srgbClr val="C00000"/>
                          </a:solidFill>
                          <a:effectLst/>
                        </a:rPr>
                        <a:t>1</a:t>
                      </a:r>
                      <a:endParaRPr lang="en-GB" sz="1600" b="1" i="0" u="none" strike="noStrike" dirty="0">
                        <a:solidFill>
                          <a:srgbClr val="C00000"/>
                        </a:solidFill>
                        <a:effectLst/>
                        <a:latin typeface="Aptos Narrow" panose="020B0004020202020204" pitchFamily="34" charset="0"/>
                      </a:endParaRPr>
                    </a:p>
                  </a:txBody>
                  <a:tcPr marL="8822" marR="8822" marT="8822" marB="0" anchor="ctr">
                    <a:noFill/>
                  </a:tcPr>
                </a:tc>
                <a:tc>
                  <a:txBody>
                    <a:bodyPr/>
                    <a:lstStyle/>
                    <a:p>
                      <a:pPr algn="l" fontAlgn="ctr"/>
                      <a:r>
                        <a:rPr lang="en-GB" sz="1000" u="none" strike="noStrike">
                          <a:solidFill>
                            <a:schemeClr val="bg1"/>
                          </a:solidFill>
                          <a:effectLst/>
                        </a:rPr>
                        <a:t>Widespread corrosion and fatigue cracking in fuselage</a:t>
                      </a:r>
                      <a:endParaRPr lang="en-GB" sz="1000" b="0"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l" fontAlgn="ctr"/>
                      <a:r>
                        <a:rPr lang="en-GB" sz="1000" u="none" strike="noStrike" dirty="0">
                          <a:solidFill>
                            <a:schemeClr val="bg1"/>
                          </a:solidFill>
                          <a:effectLst/>
                        </a:rPr>
                        <a:t>Saltwater corrosion led to explosive decompression; aircraft had reached high cycle count without sufficient inspection.</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extLst>
                  <a:ext uri="{0D108BD9-81ED-4DB2-BD59-A6C34878D82A}">
                    <a16:rowId xmlns:a16="http://schemas.microsoft.com/office/drawing/2014/main" val="2720733155"/>
                  </a:ext>
                </a:extLst>
              </a:tr>
              <a:tr h="747488">
                <a:tc>
                  <a:txBody>
                    <a:bodyPr/>
                    <a:lstStyle/>
                    <a:p>
                      <a:pPr algn="l" fontAlgn="ctr"/>
                      <a:r>
                        <a:rPr lang="en-GB" sz="1000" u="none" strike="noStrike">
                          <a:solidFill>
                            <a:schemeClr val="bg1"/>
                          </a:solidFill>
                          <a:effectLst/>
                        </a:rPr>
                        <a:t>Mexico City Gas Explosion</a:t>
                      </a:r>
                      <a:endParaRPr lang="en-GB" sz="1000" b="1"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a:solidFill>
                            <a:schemeClr val="bg1"/>
                          </a:solidFill>
                          <a:effectLst/>
                        </a:rPr>
                        <a:t>1984</a:t>
                      </a:r>
                      <a:endParaRPr lang="en-GB" sz="1000" b="0"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dirty="0">
                          <a:solidFill>
                            <a:schemeClr val="bg1"/>
                          </a:solidFill>
                          <a:effectLst/>
                        </a:rPr>
                        <a:t>Mexico</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600" b="1" u="none" strike="noStrike" dirty="0">
                          <a:solidFill>
                            <a:srgbClr val="C00000"/>
                          </a:solidFill>
                          <a:effectLst/>
                        </a:rPr>
                        <a:t>500</a:t>
                      </a:r>
                      <a:endParaRPr lang="en-GB" sz="1600" b="1" i="0" u="none" strike="noStrike" dirty="0">
                        <a:solidFill>
                          <a:srgbClr val="C00000"/>
                        </a:solidFill>
                        <a:effectLst/>
                        <a:latin typeface="Aptos Narrow" panose="020B0004020202020204" pitchFamily="34" charset="0"/>
                      </a:endParaRPr>
                    </a:p>
                  </a:txBody>
                  <a:tcPr marL="8822" marR="8822" marT="8822" marB="0" anchor="ctr">
                    <a:noFill/>
                  </a:tcPr>
                </a:tc>
                <a:tc>
                  <a:txBody>
                    <a:bodyPr/>
                    <a:lstStyle/>
                    <a:p>
                      <a:pPr algn="l" fontAlgn="ctr"/>
                      <a:r>
                        <a:rPr lang="en-GB" sz="1000" u="none" strike="noStrike">
                          <a:solidFill>
                            <a:schemeClr val="bg1"/>
                          </a:solidFill>
                          <a:effectLst/>
                        </a:rPr>
                        <a:t>Corrosion in LPG pipelines</a:t>
                      </a:r>
                      <a:endParaRPr lang="en-GB" sz="1000" b="0"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l" fontAlgn="ctr"/>
                      <a:r>
                        <a:rPr lang="en-GB" sz="1000" u="none" strike="noStrike" dirty="0">
                          <a:solidFill>
                            <a:schemeClr val="bg1"/>
                          </a:solidFill>
                          <a:effectLst/>
                        </a:rPr>
                        <a:t>Underground LPG pipes corroded, allowing gas to leak and accumulate, eventually igniting in a massive explosion.</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extLst>
                  <a:ext uri="{0D108BD9-81ED-4DB2-BD59-A6C34878D82A}">
                    <a16:rowId xmlns:a16="http://schemas.microsoft.com/office/drawing/2014/main" val="3146633752"/>
                  </a:ext>
                </a:extLst>
              </a:tr>
              <a:tr h="747488">
                <a:tc>
                  <a:txBody>
                    <a:bodyPr/>
                    <a:lstStyle/>
                    <a:p>
                      <a:pPr algn="l" fontAlgn="ctr"/>
                      <a:r>
                        <a:rPr lang="en-GB" sz="1000" u="none" strike="noStrike">
                          <a:solidFill>
                            <a:schemeClr val="bg1"/>
                          </a:solidFill>
                          <a:effectLst/>
                        </a:rPr>
                        <a:t>ValuJet Flight 592 (indirect)</a:t>
                      </a:r>
                      <a:endParaRPr lang="en-GB" sz="1000" b="1"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a:solidFill>
                            <a:schemeClr val="bg1"/>
                          </a:solidFill>
                          <a:effectLst/>
                        </a:rPr>
                        <a:t>1996</a:t>
                      </a:r>
                      <a:endParaRPr lang="en-GB" sz="1000" b="0"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dirty="0">
                          <a:solidFill>
                            <a:schemeClr val="bg1"/>
                          </a:solidFill>
                          <a:effectLst/>
                        </a:rPr>
                        <a:t>Florida, USA</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600" b="1" u="none" strike="noStrike" dirty="0">
                          <a:solidFill>
                            <a:srgbClr val="C00000"/>
                          </a:solidFill>
                          <a:effectLst/>
                        </a:rPr>
                        <a:t>110</a:t>
                      </a:r>
                      <a:endParaRPr lang="en-GB" sz="1600" b="1" i="0" u="none" strike="noStrike" dirty="0">
                        <a:solidFill>
                          <a:srgbClr val="C00000"/>
                        </a:solidFill>
                        <a:effectLst/>
                        <a:latin typeface="Aptos Narrow" panose="020B0004020202020204" pitchFamily="34" charset="0"/>
                      </a:endParaRPr>
                    </a:p>
                  </a:txBody>
                  <a:tcPr marL="8822" marR="8822" marT="8822" marB="0" anchor="ctr">
                    <a:noFill/>
                  </a:tcPr>
                </a:tc>
                <a:tc>
                  <a:txBody>
                    <a:bodyPr/>
                    <a:lstStyle/>
                    <a:p>
                      <a:pPr algn="l" fontAlgn="ctr"/>
                      <a:r>
                        <a:rPr lang="en-GB" sz="1000" u="none" strike="noStrike">
                          <a:solidFill>
                            <a:schemeClr val="bg1"/>
                          </a:solidFill>
                          <a:effectLst/>
                        </a:rPr>
                        <a:t>Oxygen generators corroded &amp; mishandled</a:t>
                      </a:r>
                      <a:endParaRPr lang="en-GB" sz="1000" b="0"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l" fontAlgn="ctr"/>
                      <a:r>
                        <a:rPr lang="en-GB" sz="1000" u="none" strike="noStrike" dirty="0">
                          <a:solidFill>
                            <a:schemeClr val="bg1"/>
                          </a:solidFill>
                          <a:effectLst/>
                        </a:rPr>
                        <a:t>Improperly stored and corroded oxygen canisters ignited in the cargo hold. Though not purely metal corrosion, metal degradation played a role.</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extLst>
                  <a:ext uri="{0D108BD9-81ED-4DB2-BD59-A6C34878D82A}">
                    <a16:rowId xmlns:a16="http://schemas.microsoft.com/office/drawing/2014/main" val="285833658"/>
                  </a:ext>
                </a:extLst>
              </a:tr>
              <a:tr h="498325">
                <a:tc>
                  <a:txBody>
                    <a:bodyPr/>
                    <a:lstStyle/>
                    <a:p>
                      <a:pPr algn="l" fontAlgn="ctr"/>
                      <a:r>
                        <a:rPr lang="en-GB" sz="1000" u="none" strike="noStrike">
                          <a:solidFill>
                            <a:schemeClr val="bg1"/>
                          </a:solidFill>
                          <a:effectLst/>
                        </a:rPr>
                        <a:t>Minneapolis Water Main Collapse</a:t>
                      </a:r>
                      <a:endParaRPr lang="en-GB" sz="1000" b="1"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a:solidFill>
                            <a:schemeClr val="bg1"/>
                          </a:solidFill>
                          <a:effectLst/>
                        </a:rPr>
                        <a:t>1986</a:t>
                      </a:r>
                      <a:endParaRPr lang="en-GB" sz="1000" b="0"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dirty="0">
                          <a:solidFill>
                            <a:schemeClr val="bg1"/>
                          </a:solidFill>
                          <a:effectLst/>
                        </a:rPr>
                        <a:t>Minnesota, USA</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600" b="1" u="none" strike="noStrike" dirty="0">
                          <a:solidFill>
                            <a:srgbClr val="C00000"/>
                          </a:solidFill>
                          <a:effectLst/>
                        </a:rPr>
                        <a:t>1</a:t>
                      </a:r>
                      <a:endParaRPr lang="en-GB" sz="1600" b="1" i="0" u="none" strike="noStrike" dirty="0">
                        <a:solidFill>
                          <a:srgbClr val="C00000"/>
                        </a:solidFill>
                        <a:effectLst/>
                        <a:latin typeface="Aptos Narrow" panose="020B0004020202020204" pitchFamily="34" charset="0"/>
                      </a:endParaRPr>
                    </a:p>
                  </a:txBody>
                  <a:tcPr marL="8822" marR="8822" marT="8822" marB="0" anchor="ctr">
                    <a:noFill/>
                  </a:tcPr>
                </a:tc>
                <a:tc>
                  <a:txBody>
                    <a:bodyPr/>
                    <a:lstStyle/>
                    <a:p>
                      <a:pPr algn="l" fontAlgn="ctr"/>
                      <a:r>
                        <a:rPr lang="en-GB" sz="1000" u="none" strike="noStrike">
                          <a:solidFill>
                            <a:schemeClr val="bg1"/>
                          </a:solidFill>
                          <a:effectLst/>
                        </a:rPr>
                        <a:t>Pipe corrosion</a:t>
                      </a:r>
                      <a:endParaRPr lang="en-GB" sz="1000" b="0" i="0" u="none" strike="noStrike">
                        <a:solidFill>
                          <a:schemeClr val="bg1"/>
                        </a:solidFill>
                        <a:effectLst/>
                        <a:latin typeface="Aptos Narrow" panose="020B0004020202020204" pitchFamily="34" charset="0"/>
                      </a:endParaRPr>
                    </a:p>
                  </a:txBody>
                  <a:tcPr marL="8822" marR="8822" marT="8822" marB="0" anchor="ctr">
                    <a:noFill/>
                  </a:tcPr>
                </a:tc>
                <a:tc>
                  <a:txBody>
                    <a:bodyPr/>
                    <a:lstStyle/>
                    <a:p>
                      <a:pPr algn="l" fontAlgn="ctr"/>
                      <a:r>
                        <a:rPr lang="en-GB" sz="1000" u="none" strike="noStrike" dirty="0">
                          <a:solidFill>
                            <a:schemeClr val="bg1"/>
                          </a:solidFill>
                          <a:effectLst/>
                        </a:rPr>
                        <a:t>Corroded water pipe burst, collapsing a road and a passing vehicle into the hole.</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extLst>
                  <a:ext uri="{0D108BD9-81ED-4DB2-BD59-A6C34878D82A}">
                    <a16:rowId xmlns:a16="http://schemas.microsoft.com/office/drawing/2014/main" val="457900460"/>
                  </a:ext>
                </a:extLst>
              </a:tr>
            </a:tbl>
          </a:graphicData>
        </a:graphic>
      </p:graphicFrame>
    </p:spTree>
    <p:extLst>
      <p:ext uri="{BB962C8B-B14F-4D97-AF65-F5344CB8AC3E}">
        <p14:creationId xmlns:p14="http://schemas.microsoft.com/office/powerpoint/2010/main" val="3717052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1B710D48-27F8-B6ED-CF23-55CB57B73F83}"/>
              </a:ext>
            </a:extLst>
          </p:cNvPr>
          <p:cNvSpPr txBox="1">
            <a:spLocks/>
          </p:cNvSpPr>
          <p:nvPr/>
        </p:nvSpPr>
        <p:spPr>
          <a:xfrm>
            <a:off x="0" y="0"/>
            <a:ext cx="12192000" cy="537455"/>
          </a:xfrm>
          <a:prstGeom prst="rect">
            <a:avLst/>
          </a:prstGeom>
          <a:solidFill>
            <a:srgbClr val="00206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200" dirty="0">
                <a:solidFill>
                  <a:schemeClr val="bg1">
                    <a:lumMod val="95000"/>
                  </a:schemeClr>
                </a:solidFill>
                <a:latin typeface="Courier New" panose="02070309020205020404" pitchFamily="49" charset="0"/>
                <a:cs typeface="Courier New" panose="02070309020205020404" pitchFamily="49" charset="0"/>
              </a:rPr>
              <a:t>Content</a:t>
            </a:r>
            <a:endParaRPr lang="en-GB" sz="3200" dirty="0">
              <a:solidFill>
                <a:schemeClr val="bg1">
                  <a:lumMod val="95000"/>
                </a:schemeClr>
              </a:solidFill>
              <a:latin typeface="Courier New" panose="02070309020205020404" pitchFamily="49" charset="0"/>
              <a:cs typeface="Courier New" panose="02070309020205020404" pitchFamily="49" charset="0"/>
            </a:endParaRPr>
          </a:p>
        </p:txBody>
      </p:sp>
      <p:sp>
        <p:nvSpPr>
          <p:cNvPr id="3" name="Text Placeholder 1">
            <a:extLst>
              <a:ext uri="{FF2B5EF4-FFF2-40B4-BE49-F238E27FC236}">
                <a16:creationId xmlns:a16="http://schemas.microsoft.com/office/drawing/2014/main" id="{23DA916A-C134-FF2D-8F7A-5B397A0E6DF1}"/>
              </a:ext>
            </a:extLst>
          </p:cNvPr>
          <p:cNvSpPr txBox="1">
            <a:spLocks/>
          </p:cNvSpPr>
          <p:nvPr/>
        </p:nvSpPr>
        <p:spPr>
          <a:xfrm>
            <a:off x="458346" y="1486323"/>
            <a:ext cx="5083055" cy="46278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GB" sz="2400" dirty="0">
                <a:solidFill>
                  <a:schemeClr val="bg1"/>
                </a:solidFill>
              </a:rPr>
              <a:t>Introduction</a:t>
            </a:r>
          </a:p>
          <a:p>
            <a:pPr marL="457200" indent="-457200"/>
            <a:r>
              <a:rPr lang="en-GB" sz="2400" dirty="0">
                <a:solidFill>
                  <a:schemeClr val="bg1"/>
                </a:solidFill>
              </a:rPr>
              <a:t>Requirement</a:t>
            </a:r>
          </a:p>
          <a:p>
            <a:pPr marL="457200" indent="-457200"/>
            <a:r>
              <a:rPr lang="en-GB" sz="2400" dirty="0">
                <a:solidFill>
                  <a:schemeClr val="bg1"/>
                </a:solidFill>
              </a:rPr>
              <a:t>What is a Special Process?</a:t>
            </a:r>
          </a:p>
          <a:p>
            <a:pPr marL="457200" indent="-457200"/>
            <a:r>
              <a:rPr lang="en-GB" sz="2400" dirty="0">
                <a:solidFill>
                  <a:schemeClr val="bg1"/>
                </a:solidFill>
              </a:rPr>
              <a:t>Risks</a:t>
            </a:r>
          </a:p>
          <a:p>
            <a:pPr marL="457200" indent="-457200"/>
            <a:r>
              <a:rPr lang="en-GB" sz="2400" dirty="0">
                <a:solidFill>
                  <a:schemeClr val="bg1"/>
                </a:solidFill>
              </a:rPr>
              <a:t>Standard Processes</a:t>
            </a:r>
            <a:endParaRPr lang="en-GB" sz="2400" dirty="0">
              <a:solidFill>
                <a:schemeClr val="bg1"/>
              </a:solidFill>
              <a:highlight>
                <a:srgbClr val="FFFF00"/>
              </a:highlight>
            </a:endParaRPr>
          </a:p>
          <a:p>
            <a:pPr marL="457200" indent="-457200"/>
            <a:r>
              <a:rPr lang="en-GB" sz="2400" dirty="0">
                <a:solidFill>
                  <a:schemeClr val="bg1"/>
                </a:solidFill>
              </a:rPr>
              <a:t>Special Processes</a:t>
            </a:r>
          </a:p>
          <a:p>
            <a:pPr marL="457200" indent="-457200"/>
            <a:r>
              <a:rPr lang="en-GB" sz="2400" dirty="0">
                <a:solidFill>
                  <a:schemeClr val="bg1"/>
                </a:solidFill>
              </a:rPr>
              <a:t>Understanding the Three Tiers of Failure</a:t>
            </a:r>
          </a:p>
        </p:txBody>
      </p:sp>
      <p:sp>
        <p:nvSpPr>
          <p:cNvPr id="4" name="Text Placeholder 1">
            <a:extLst>
              <a:ext uri="{FF2B5EF4-FFF2-40B4-BE49-F238E27FC236}">
                <a16:creationId xmlns:a16="http://schemas.microsoft.com/office/drawing/2014/main" id="{A1A97887-407B-E70E-935F-1176B3E0B287}"/>
              </a:ext>
            </a:extLst>
          </p:cNvPr>
          <p:cNvSpPr txBox="1">
            <a:spLocks/>
          </p:cNvSpPr>
          <p:nvPr/>
        </p:nvSpPr>
        <p:spPr>
          <a:xfrm>
            <a:off x="5847348" y="1486324"/>
            <a:ext cx="5886306" cy="4061490"/>
          </a:xfrm>
          <a:prstGeom prst="rect">
            <a:avLst/>
          </a:prstGeom>
        </p:spPr>
        <p:txBody>
          <a:bodyPr/>
          <a:lstStyle>
            <a:lvl1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100000"/>
              </a:lnSpc>
              <a:spcBef>
                <a:spcPts val="600"/>
              </a:spcBef>
              <a:spcAft>
                <a:spcPts val="600"/>
              </a:spcAft>
              <a:buFont typeface="Symbol" panose="05050102010706020507" pitchFamily="18" charset="2"/>
              <a:buNone/>
              <a:defRPr sz="1800" kern="1200">
                <a:solidFill>
                  <a:schemeClr val="tx1"/>
                </a:solidFill>
                <a:latin typeface="+mn-lt"/>
                <a:ea typeface="+mn-ea"/>
                <a:cs typeface="+mn-cs"/>
              </a:defRPr>
            </a:lvl2pPr>
            <a:lvl3pPr marL="914400" indent="0" algn="l" defTabSz="914400" rtl="0" eaLnBrk="1" latinLnBrk="0" hangingPunct="1">
              <a:lnSpc>
                <a:spcPct val="100000"/>
              </a:lnSpc>
              <a:spcBef>
                <a:spcPts val="600"/>
              </a:spcBef>
              <a:spcAft>
                <a:spcPts val="600"/>
              </a:spcAft>
              <a:buFont typeface="Arial" panose="020B0604020202020204" pitchFamily="34" charset="0"/>
              <a:buNone/>
              <a:defRPr sz="1600" kern="1200">
                <a:solidFill>
                  <a:schemeClr val="tx1"/>
                </a:solidFill>
                <a:latin typeface="+mn-lt"/>
                <a:ea typeface="+mn-ea"/>
                <a:cs typeface="+mn-cs"/>
              </a:defRPr>
            </a:lvl3pPr>
            <a:lvl4pPr marL="1371600" indent="0" algn="l" defTabSz="914400" rtl="0" eaLnBrk="1" latinLnBrk="0" hangingPunct="1">
              <a:lnSpc>
                <a:spcPct val="100000"/>
              </a:lnSpc>
              <a:spcBef>
                <a:spcPts val="600"/>
              </a:spcBef>
              <a:spcAft>
                <a:spcPts val="600"/>
              </a:spcAft>
              <a:buFont typeface="Symbol" panose="05050102010706020507" pitchFamily="18" charset="2"/>
              <a:buNone/>
              <a:defRPr sz="1400" kern="1200">
                <a:solidFill>
                  <a:schemeClr val="tx1"/>
                </a:solidFill>
                <a:latin typeface="+mn-lt"/>
                <a:ea typeface="+mn-ea"/>
                <a:cs typeface="+mn-cs"/>
              </a:defRPr>
            </a:lvl4pPr>
            <a:lvl5pPr marL="1828800" indent="0" algn="l" defTabSz="914400" rtl="0" eaLnBrk="1" latinLnBrk="0" hangingPunct="1">
              <a:lnSpc>
                <a:spcPct val="100000"/>
              </a:lnSpc>
              <a:spcBef>
                <a:spcPts val="600"/>
              </a:spcBef>
              <a:spcAft>
                <a:spcPts val="600"/>
              </a:spcAft>
              <a:buFont typeface="Arial" panose="020B0604020202020204" pitchFamily="34" charset="0"/>
              <a:buNone/>
              <a:defRPr sz="1400" kern="1200">
                <a:solidFill>
                  <a:schemeClr val="tx1"/>
                </a:solidFill>
                <a:latin typeface="+mn-lt"/>
                <a:ea typeface="+mn-ea"/>
                <a:cs typeface="+mn-cs"/>
              </a:defRPr>
            </a:lvl5pPr>
            <a:lvl6pPr marL="2286000" indent="0" algn="l" defTabSz="914400" rtl="0" eaLnBrk="1" latinLnBrk="0" hangingPunct="1">
              <a:lnSpc>
                <a:spcPct val="100000"/>
              </a:lnSpc>
              <a:spcBef>
                <a:spcPts val="600"/>
              </a:spcBef>
              <a:spcAft>
                <a:spcPts val="600"/>
              </a:spcAft>
              <a:buFont typeface="Symbol" panose="05050102010706020507" pitchFamily="18" charset="2"/>
              <a:buNone/>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Arial" panose="020B0604020202020204" pitchFamily="34" charset="0"/>
              <a:buChar char="•"/>
            </a:pPr>
            <a:r>
              <a:rPr lang="en-GB" sz="2400" dirty="0">
                <a:solidFill>
                  <a:schemeClr val="bg1"/>
                </a:solidFill>
              </a:rPr>
              <a:t>Special Process Table</a:t>
            </a:r>
          </a:p>
          <a:p>
            <a:pPr marL="457200" indent="-457200">
              <a:buFont typeface="Arial" panose="020B0604020202020204" pitchFamily="34" charset="0"/>
              <a:buChar char="•"/>
            </a:pPr>
            <a:r>
              <a:rPr lang="en-GB" sz="2400" dirty="0">
                <a:solidFill>
                  <a:schemeClr val="bg1"/>
                </a:solidFill>
              </a:rPr>
              <a:t>Specifications and Standards</a:t>
            </a:r>
          </a:p>
          <a:p>
            <a:pPr marL="457200" indent="-457200">
              <a:buFont typeface="Arial" panose="020B0604020202020204" pitchFamily="34" charset="0"/>
              <a:buChar char="•"/>
            </a:pPr>
            <a:r>
              <a:rPr lang="en-GB" sz="2400" dirty="0">
                <a:solidFill>
                  <a:schemeClr val="bg1"/>
                </a:solidFill>
              </a:rPr>
              <a:t>Documented Information</a:t>
            </a:r>
          </a:p>
          <a:p>
            <a:pPr marL="457200" indent="-457200">
              <a:buFont typeface="Arial" panose="020B0604020202020204" pitchFamily="34" charset="0"/>
              <a:buChar char="•"/>
            </a:pPr>
            <a:r>
              <a:rPr lang="en-GB" sz="2400" dirty="0">
                <a:solidFill>
                  <a:schemeClr val="bg1"/>
                </a:solidFill>
              </a:rPr>
              <a:t>Special Process Audit</a:t>
            </a:r>
          </a:p>
          <a:p>
            <a:pPr marL="457200" indent="-457200">
              <a:buFont typeface="Arial" panose="020B0604020202020204" pitchFamily="34" charset="0"/>
              <a:buChar char="•"/>
            </a:pPr>
            <a:r>
              <a:rPr lang="en-GB" sz="2400" dirty="0">
                <a:solidFill>
                  <a:schemeClr val="bg1"/>
                </a:solidFill>
              </a:rPr>
              <a:t>Questions</a:t>
            </a:r>
          </a:p>
          <a:p>
            <a:pPr marL="457200" indent="-457200">
              <a:buFont typeface="Arial" panose="020B0604020202020204" pitchFamily="34" charset="0"/>
              <a:buChar char="•"/>
            </a:pPr>
            <a:r>
              <a:rPr lang="en-GB" sz="2400" dirty="0">
                <a:solidFill>
                  <a:schemeClr val="bg1"/>
                </a:solidFill>
              </a:rPr>
              <a:t>Additional Reference Information</a:t>
            </a:r>
            <a:endParaRPr lang="en-GB" sz="1600" dirty="0">
              <a:solidFill>
                <a:schemeClr val="bg1"/>
              </a:solidFill>
            </a:endParaRPr>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endParaRPr lang="en-GB" dirty="0"/>
          </a:p>
          <a:p>
            <a:pPr marL="457200" indent="-457200">
              <a:buFont typeface="Arial" panose="020B0604020202020204" pitchFamily="34" charset="0"/>
              <a:buChar char="•"/>
            </a:pPr>
            <a:endParaRPr lang="en-GB" dirty="0"/>
          </a:p>
        </p:txBody>
      </p:sp>
    </p:spTree>
    <p:extLst>
      <p:ext uri="{BB962C8B-B14F-4D97-AF65-F5344CB8AC3E}">
        <p14:creationId xmlns:p14="http://schemas.microsoft.com/office/powerpoint/2010/main" val="25497814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14C463-242E-F465-9750-07551A23C98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37640CA-090D-44CC-5901-096DB7D1F4CB}"/>
              </a:ext>
            </a:extLst>
          </p:cNvPr>
          <p:cNvSpPr txBox="1">
            <a:spLocks/>
          </p:cNvSpPr>
          <p:nvPr/>
        </p:nvSpPr>
        <p:spPr>
          <a:xfrm>
            <a:off x="629772" y="658158"/>
            <a:ext cx="11223810" cy="54208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20000"/>
              </a:spcBef>
              <a:buFont typeface="Arial" panose="020B0604020202020204" pitchFamily="34" charset="0"/>
              <a:buNone/>
              <a:defRPr/>
            </a:pPr>
            <a:endParaRPr lang="en-GB" sz="1800" dirty="0">
              <a:solidFill>
                <a:schemeClr val="bg1"/>
              </a:solidFill>
            </a:endParaRPr>
          </a:p>
        </p:txBody>
      </p:sp>
      <p:sp>
        <p:nvSpPr>
          <p:cNvPr id="3" name="Title 2">
            <a:extLst>
              <a:ext uri="{FF2B5EF4-FFF2-40B4-BE49-F238E27FC236}">
                <a16:creationId xmlns:a16="http://schemas.microsoft.com/office/drawing/2014/main" id="{C5BC8762-A3AB-40FD-447E-1448FC0AC527}"/>
              </a:ext>
            </a:extLst>
          </p:cNvPr>
          <p:cNvSpPr txBox="1">
            <a:spLocks/>
          </p:cNvSpPr>
          <p:nvPr/>
        </p:nvSpPr>
        <p:spPr>
          <a:xfrm>
            <a:off x="0" y="0"/>
            <a:ext cx="12192000" cy="537455"/>
          </a:xfrm>
          <a:prstGeom prst="rect">
            <a:avLst/>
          </a:prstGeom>
          <a:solidFill>
            <a:srgbClr val="00206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3200" dirty="0">
                <a:solidFill>
                  <a:schemeClr val="bg1">
                    <a:lumMod val="95000"/>
                  </a:schemeClr>
                </a:solidFill>
                <a:latin typeface="Courier New" panose="02070309020205020404" pitchFamily="49" charset="0"/>
                <a:cs typeface="Courier New" panose="02070309020205020404" pitchFamily="49" charset="0"/>
              </a:rPr>
              <a:t>Terms – Verification &amp; Validation</a:t>
            </a:r>
          </a:p>
        </p:txBody>
      </p:sp>
      <p:sp>
        <p:nvSpPr>
          <p:cNvPr id="4" name="Text Placeholder 1">
            <a:extLst>
              <a:ext uri="{FF2B5EF4-FFF2-40B4-BE49-F238E27FC236}">
                <a16:creationId xmlns:a16="http://schemas.microsoft.com/office/drawing/2014/main" id="{FB25C85B-5815-F14C-0E4A-9D1A56472171}"/>
              </a:ext>
            </a:extLst>
          </p:cNvPr>
          <p:cNvSpPr txBox="1">
            <a:spLocks/>
          </p:cNvSpPr>
          <p:nvPr/>
        </p:nvSpPr>
        <p:spPr>
          <a:xfrm>
            <a:off x="659278" y="720197"/>
            <a:ext cx="10902950" cy="156791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20000"/>
              </a:spcBef>
              <a:buFont typeface="Arial" panose="020B0604020202020204" pitchFamily="34" charset="0"/>
              <a:buNone/>
              <a:defRPr/>
            </a:pPr>
            <a:r>
              <a:rPr lang="en-GB" sz="1600" dirty="0">
                <a:solidFill>
                  <a:schemeClr val="bg1"/>
                </a:solidFill>
                <a:latin typeface="Calibri"/>
              </a:rPr>
              <a:t>ISO9000:2015(E) 3.8.12</a:t>
            </a:r>
            <a:endParaRPr lang="en-GB" sz="1600" u="sng" dirty="0">
              <a:solidFill>
                <a:schemeClr val="bg1"/>
              </a:solidFill>
              <a:latin typeface="Calibri"/>
            </a:endParaRPr>
          </a:p>
          <a:p>
            <a:pPr marL="0" indent="0">
              <a:lnSpc>
                <a:spcPct val="100000"/>
              </a:lnSpc>
              <a:spcBef>
                <a:spcPct val="20000"/>
              </a:spcBef>
              <a:buFont typeface="Arial" panose="020B0604020202020204" pitchFamily="34" charset="0"/>
              <a:buNone/>
              <a:defRPr/>
            </a:pPr>
            <a:r>
              <a:rPr lang="en-GB" sz="1600" b="1" u="sng" dirty="0">
                <a:solidFill>
                  <a:schemeClr val="bg1"/>
                </a:solidFill>
                <a:latin typeface="Calibri"/>
              </a:rPr>
              <a:t>Verification</a:t>
            </a:r>
            <a:r>
              <a:rPr lang="en-GB" sz="1600" b="1" dirty="0">
                <a:solidFill>
                  <a:schemeClr val="bg1"/>
                </a:solidFill>
                <a:latin typeface="Calibri"/>
              </a:rPr>
              <a:t> - </a:t>
            </a:r>
            <a:r>
              <a:rPr lang="en-GB" sz="1600" dirty="0">
                <a:solidFill>
                  <a:schemeClr val="bg1"/>
                </a:solidFill>
                <a:latin typeface="Calibri"/>
              </a:rPr>
              <a:t>confirmation, through the provision of objective evidence, that </a:t>
            </a:r>
            <a:r>
              <a:rPr lang="en-GB" sz="1600" u="sng" dirty="0">
                <a:solidFill>
                  <a:schemeClr val="bg1"/>
                </a:solidFill>
                <a:latin typeface="Calibri"/>
              </a:rPr>
              <a:t>specified</a:t>
            </a:r>
            <a:r>
              <a:rPr lang="en-GB" sz="1600" dirty="0">
                <a:solidFill>
                  <a:schemeClr val="bg1"/>
                </a:solidFill>
                <a:latin typeface="Calibri"/>
              </a:rPr>
              <a:t> requirements have been fulfilled.</a:t>
            </a:r>
          </a:p>
          <a:p>
            <a:pPr marL="0" indent="0">
              <a:lnSpc>
                <a:spcPct val="100000"/>
              </a:lnSpc>
              <a:spcBef>
                <a:spcPct val="20000"/>
              </a:spcBef>
              <a:buFont typeface="Arial" panose="020B0604020202020204" pitchFamily="34" charset="0"/>
              <a:buNone/>
              <a:defRPr/>
            </a:pPr>
            <a:r>
              <a:rPr lang="en-GB" sz="1600" dirty="0">
                <a:solidFill>
                  <a:schemeClr val="bg1"/>
                </a:solidFill>
                <a:latin typeface="Calibri"/>
              </a:rPr>
              <a:t>ISO9000:2015(E) 3.8.13</a:t>
            </a:r>
          </a:p>
          <a:p>
            <a:pPr marL="0" indent="0">
              <a:lnSpc>
                <a:spcPct val="100000"/>
              </a:lnSpc>
              <a:spcBef>
                <a:spcPct val="20000"/>
              </a:spcBef>
              <a:buFont typeface="Arial" panose="020B0604020202020204" pitchFamily="34" charset="0"/>
              <a:buNone/>
              <a:defRPr/>
            </a:pPr>
            <a:r>
              <a:rPr lang="en-GB" sz="1600" b="1" u="sng" dirty="0">
                <a:solidFill>
                  <a:schemeClr val="bg1"/>
                </a:solidFill>
                <a:latin typeface="Calibri"/>
              </a:rPr>
              <a:t>Validation</a:t>
            </a:r>
            <a:r>
              <a:rPr lang="en-GB" sz="1600" b="1" dirty="0">
                <a:solidFill>
                  <a:schemeClr val="bg1"/>
                </a:solidFill>
                <a:latin typeface="Calibri"/>
              </a:rPr>
              <a:t> - </a:t>
            </a:r>
            <a:r>
              <a:rPr lang="en-GB" sz="1600" dirty="0">
                <a:solidFill>
                  <a:schemeClr val="bg1"/>
                </a:solidFill>
                <a:latin typeface="Calibri"/>
              </a:rPr>
              <a:t>confirmation, through the provision of </a:t>
            </a:r>
            <a:r>
              <a:rPr lang="en-GB" sz="1600" i="1" dirty="0">
                <a:solidFill>
                  <a:schemeClr val="bg1"/>
                </a:solidFill>
                <a:latin typeface="Calibri"/>
              </a:rPr>
              <a:t>objective evidence</a:t>
            </a:r>
            <a:r>
              <a:rPr lang="en-GB" sz="1600" dirty="0">
                <a:solidFill>
                  <a:schemeClr val="bg1"/>
                </a:solidFill>
                <a:latin typeface="Calibri"/>
              </a:rPr>
              <a:t>, that the </a:t>
            </a:r>
            <a:r>
              <a:rPr lang="en-GB" sz="1600" i="1" dirty="0">
                <a:solidFill>
                  <a:schemeClr val="bg1"/>
                </a:solidFill>
                <a:latin typeface="Calibri"/>
              </a:rPr>
              <a:t>requirements</a:t>
            </a:r>
            <a:r>
              <a:rPr lang="en-GB" sz="1600" dirty="0">
                <a:solidFill>
                  <a:schemeClr val="bg1"/>
                </a:solidFill>
                <a:latin typeface="Calibri"/>
              </a:rPr>
              <a:t> </a:t>
            </a:r>
            <a:r>
              <a:rPr lang="en-GB" sz="1600" u="sng" dirty="0">
                <a:solidFill>
                  <a:schemeClr val="bg1"/>
                </a:solidFill>
                <a:latin typeface="Calibri"/>
              </a:rPr>
              <a:t>for a specific intended use or application</a:t>
            </a:r>
            <a:r>
              <a:rPr lang="en-GB" sz="1600" dirty="0">
                <a:solidFill>
                  <a:schemeClr val="bg1"/>
                </a:solidFill>
                <a:latin typeface="Calibri"/>
              </a:rPr>
              <a:t> have been fulfilled.</a:t>
            </a:r>
          </a:p>
          <a:p>
            <a:pPr marL="0" indent="0">
              <a:lnSpc>
                <a:spcPct val="100000"/>
              </a:lnSpc>
              <a:spcBef>
                <a:spcPct val="20000"/>
              </a:spcBef>
              <a:buFont typeface="Arial" panose="020B0604020202020204" pitchFamily="34" charset="0"/>
              <a:buNone/>
              <a:defRPr/>
            </a:pPr>
            <a:endParaRPr lang="en-GB" sz="3600" i="1" dirty="0">
              <a:latin typeface="Calibri"/>
            </a:endParaRPr>
          </a:p>
          <a:p>
            <a:endParaRPr lang="en-GB" dirty="0"/>
          </a:p>
        </p:txBody>
      </p:sp>
      <p:sp>
        <p:nvSpPr>
          <p:cNvPr id="7" name="TextBox 6">
            <a:extLst>
              <a:ext uri="{FF2B5EF4-FFF2-40B4-BE49-F238E27FC236}">
                <a16:creationId xmlns:a16="http://schemas.microsoft.com/office/drawing/2014/main" id="{E49A3B25-2A92-DAF2-DA35-A0FF577B4F41}"/>
              </a:ext>
            </a:extLst>
          </p:cNvPr>
          <p:cNvSpPr txBox="1"/>
          <p:nvPr/>
        </p:nvSpPr>
        <p:spPr>
          <a:xfrm>
            <a:off x="699621" y="4812758"/>
            <a:ext cx="10210800" cy="954107"/>
          </a:xfrm>
          <a:prstGeom prst="rect">
            <a:avLst/>
          </a:prstGeom>
          <a:noFill/>
        </p:spPr>
        <p:txBody>
          <a:bodyPr wrap="square">
            <a:spAutoFit/>
          </a:bodyPr>
          <a:lstStyle/>
          <a:p>
            <a:r>
              <a:rPr lang="en-GB" sz="1400" b="1" dirty="0">
                <a:solidFill>
                  <a:schemeClr val="bg1"/>
                </a:solidFill>
              </a:rPr>
              <a:t>Verification</a:t>
            </a:r>
            <a:r>
              <a:rPr lang="en-GB" sz="1400" dirty="0">
                <a:solidFill>
                  <a:schemeClr val="bg1"/>
                </a:solidFill>
              </a:rPr>
              <a:t> is like checking that your car was built exactly according to the blueprint. (Review test results against requirement)</a:t>
            </a:r>
          </a:p>
          <a:p>
            <a:endParaRPr lang="en-GB" sz="1400" dirty="0">
              <a:solidFill>
                <a:schemeClr val="bg1"/>
              </a:solidFill>
            </a:endParaRPr>
          </a:p>
          <a:p>
            <a:r>
              <a:rPr lang="en-GB" sz="1400" b="1" dirty="0">
                <a:solidFill>
                  <a:schemeClr val="bg1"/>
                </a:solidFill>
              </a:rPr>
              <a:t>Validation</a:t>
            </a:r>
            <a:r>
              <a:rPr lang="en-GB" sz="1400" dirty="0">
                <a:solidFill>
                  <a:schemeClr val="bg1"/>
                </a:solidFill>
              </a:rPr>
              <a:t> is taking the car for a test drive to ensure it actually drives well and meets your needs.</a:t>
            </a:r>
          </a:p>
          <a:p>
            <a:r>
              <a:rPr lang="en-GB" sz="1400" dirty="0">
                <a:solidFill>
                  <a:schemeClr val="bg1"/>
                </a:solidFill>
              </a:rPr>
              <a:t>(Perform test)</a:t>
            </a:r>
          </a:p>
        </p:txBody>
      </p:sp>
      <p:graphicFrame>
        <p:nvGraphicFramePr>
          <p:cNvPr id="10" name="Table 9">
            <a:extLst>
              <a:ext uri="{FF2B5EF4-FFF2-40B4-BE49-F238E27FC236}">
                <a16:creationId xmlns:a16="http://schemas.microsoft.com/office/drawing/2014/main" id="{8FA68A81-D6FC-4D5E-6C85-AE560E739E1A}"/>
              </a:ext>
            </a:extLst>
          </p:cNvPr>
          <p:cNvGraphicFramePr>
            <a:graphicFrameLocks noGrp="1"/>
          </p:cNvGraphicFramePr>
          <p:nvPr>
            <p:extLst>
              <p:ext uri="{D42A27DB-BD31-4B8C-83A1-F6EECF244321}">
                <p14:modId xmlns:p14="http://schemas.microsoft.com/office/powerpoint/2010/main" val="3637477159"/>
              </p:ext>
            </p:extLst>
          </p:nvPr>
        </p:nvGraphicFramePr>
        <p:xfrm>
          <a:off x="699621" y="2283887"/>
          <a:ext cx="10452100" cy="2286000"/>
        </p:xfrm>
        <a:graphic>
          <a:graphicData uri="http://schemas.openxmlformats.org/drawingml/2006/table">
            <a:tbl>
              <a:tblPr/>
              <a:tblGrid>
                <a:gridCol w="1231526">
                  <a:extLst>
                    <a:ext uri="{9D8B030D-6E8A-4147-A177-3AD203B41FA5}">
                      <a16:colId xmlns:a16="http://schemas.microsoft.com/office/drawing/2014/main" val="1970029577"/>
                    </a:ext>
                  </a:extLst>
                </a:gridCol>
                <a:gridCol w="3799321">
                  <a:extLst>
                    <a:ext uri="{9D8B030D-6E8A-4147-A177-3AD203B41FA5}">
                      <a16:colId xmlns:a16="http://schemas.microsoft.com/office/drawing/2014/main" val="1081494437"/>
                    </a:ext>
                  </a:extLst>
                </a:gridCol>
                <a:gridCol w="5421253">
                  <a:extLst>
                    <a:ext uri="{9D8B030D-6E8A-4147-A177-3AD203B41FA5}">
                      <a16:colId xmlns:a16="http://schemas.microsoft.com/office/drawing/2014/main" val="3781084948"/>
                    </a:ext>
                  </a:extLst>
                </a:gridCol>
              </a:tblGrid>
              <a:tr h="190500">
                <a:tc>
                  <a:txBody>
                    <a:bodyPr/>
                    <a:lstStyle/>
                    <a:p>
                      <a:pPr algn="ctr" fontAlgn="ctr"/>
                      <a:r>
                        <a:rPr lang="en-GB" sz="1100" b="1" i="0" u="none" strike="noStrike" dirty="0">
                          <a:solidFill>
                            <a:srgbClr val="FFFFFF"/>
                          </a:solidFill>
                          <a:effectLst/>
                          <a:latin typeface="Aptos Narrow" panose="020B0004020202020204" pitchFamily="34" charset="0"/>
                        </a:rPr>
                        <a:t>Aspect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GB" sz="1100" b="1" i="0" u="none" strike="noStrike">
                          <a:solidFill>
                            <a:srgbClr val="FFFFFF"/>
                          </a:solidFill>
                          <a:effectLst/>
                          <a:latin typeface="Aptos Narrow" panose="020B0004020202020204" pitchFamily="34" charset="0"/>
                        </a:rPr>
                        <a:t>Verification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GB" sz="1100" b="1" i="0" u="none" strike="noStrike">
                          <a:solidFill>
                            <a:srgbClr val="FFFFFF"/>
                          </a:solidFill>
                          <a:effectLst/>
                          <a:latin typeface="Aptos Narrow" panose="020B0004020202020204" pitchFamily="34" charset="0"/>
                        </a:rPr>
                        <a:t>Validation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3782687087"/>
                  </a:ext>
                </a:extLst>
              </a:tr>
              <a:tr h="381000">
                <a:tc>
                  <a:txBody>
                    <a:bodyPr/>
                    <a:lstStyle/>
                    <a:p>
                      <a:pPr algn="l" fontAlgn="ctr"/>
                      <a:r>
                        <a:rPr lang="en-GB" sz="1100" b="1" i="0" u="none" strike="noStrike" dirty="0">
                          <a:solidFill>
                            <a:schemeClr val="bg1"/>
                          </a:solidFill>
                          <a:effectLst/>
                          <a:latin typeface="Aptos Narrow" panose="020B0004020202020204" pitchFamily="34" charset="0"/>
                        </a:rPr>
                        <a:t>Definition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GB" sz="1100" b="0" i="1" u="none" strike="noStrike" dirty="0">
                          <a:solidFill>
                            <a:schemeClr val="bg1"/>
                          </a:solidFill>
                          <a:effectLst/>
                          <a:latin typeface="Aptos Narrow" panose="020B0004020202020204" pitchFamily="34" charset="0"/>
                        </a:rPr>
                        <a:t>"Are we building the product right?"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GB" sz="1100" b="0" i="1" u="none" strike="noStrike" dirty="0">
                          <a:solidFill>
                            <a:schemeClr val="bg1"/>
                          </a:solidFill>
                          <a:effectLst/>
                          <a:latin typeface="Aptos Narrow" panose="020B0004020202020204" pitchFamily="34" charset="0"/>
                        </a:rPr>
                        <a:t>"Are we building the right product?"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41861817"/>
                  </a:ext>
                </a:extLst>
              </a:tr>
              <a:tr h="381000">
                <a:tc>
                  <a:txBody>
                    <a:bodyPr/>
                    <a:lstStyle/>
                    <a:p>
                      <a:pPr algn="l" fontAlgn="ctr"/>
                      <a:r>
                        <a:rPr lang="en-GB" sz="1100" b="1" i="0" u="none" strike="noStrike" dirty="0">
                          <a:solidFill>
                            <a:schemeClr val="bg1"/>
                          </a:solidFill>
                          <a:effectLst/>
                          <a:latin typeface="Aptos Narrow" panose="020B0004020202020204" pitchFamily="34" charset="0"/>
                        </a:rPr>
                        <a:t>Purpose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GB" sz="1100" b="0" i="0" u="none" strike="noStrike" dirty="0">
                          <a:solidFill>
                            <a:schemeClr val="bg1"/>
                          </a:solidFill>
                          <a:effectLst/>
                          <a:latin typeface="Aptos Narrow" panose="020B0004020202020204" pitchFamily="34" charset="0"/>
                        </a:rPr>
                        <a:t>To ensure the product meets </a:t>
                      </a:r>
                      <a:r>
                        <a:rPr lang="en-GB" sz="1100" b="1" i="0" u="none" strike="noStrike" dirty="0">
                          <a:solidFill>
                            <a:schemeClr val="bg1"/>
                          </a:solidFill>
                          <a:effectLst/>
                          <a:latin typeface="Aptos Narrow" panose="020B0004020202020204" pitchFamily="34" charset="0"/>
                        </a:rPr>
                        <a:t>design specifications</a:t>
                      </a:r>
                      <a:r>
                        <a:rPr lang="en-GB" sz="1100" b="0" i="0" u="none" strike="noStrike" dirty="0">
                          <a:solidFill>
                            <a:schemeClr val="bg1"/>
                          </a:solidFill>
                          <a:effectLst/>
                          <a:latin typeface="Aptos Narrow" panose="020B0004020202020204" pitchFamily="34" charset="0"/>
                        </a:rPr>
                        <a:t> and requirements.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GB" sz="1100" b="0" i="0" u="none" strike="noStrike" dirty="0">
                          <a:solidFill>
                            <a:schemeClr val="bg1"/>
                          </a:solidFill>
                          <a:effectLst/>
                          <a:latin typeface="Aptos Narrow" panose="020B0004020202020204" pitchFamily="34" charset="0"/>
                        </a:rPr>
                        <a:t>To ensure the product meets </a:t>
                      </a:r>
                      <a:r>
                        <a:rPr lang="en-GB" sz="1100" b="1" i="0" u="none" strike="noStrike" dirty="0">
                          <a:solidFill>
                            <a:schemeClr val="bg1"/>
                          </a:solidFill>
                          <a:effectLst/>
                          <a:latin typeface="Aptos Narrow" panose="020B0004020202020204" pitchFamily="34" charset="0"/>
                        </a:rPr>
                        <a:t>user needs</a:t>
                      </a:r>
                      <a:r>
                        <a:rPr lang="en-GB" sz="1100" b="0" i="0" u="none" strike="noStrike" dirty="0">
                          <a:solidFill>
                            <a:schemeClr val="bg1"/>
                          </a:solidFill>
                          <a:effectLst/>
                          <a:latin typeface="Aptos Narrow" panose="020B0004020202020204" pitchFamily="34" charset="0"/>
                        </a:rPr>
                        <a:t> and intended </a:t>
                      </a:r>
                      <a:r>
                        <a:rPr lang="en-GB" sz="1100" b="1" i="0" u="none" strike="noStrike" dirty="0">
                          <a:solidFill>
                            <a:schemeClr val="bg1"/>
                          </a:solidFill>
                          <a:effectLst/>
                          <a:latin typeface="Aptos Narrow" panose="020B0004020202020204" pitchFamily="34" charset="0"/>
                        </a:rPr>
                        <a:t>real-world use</a:t>
                      </a:r>
                      <a:r>
                        <a:rPr lang="en-GB" sz="1100" b="0" i="0" u="none" strike="noStrike" dirty="0">
                          <a:solidFill>
                            <a:schemeClr val="bg1"/>
                          </a:solidFill>
                          <a:effectLst/>
                          <a:latin typeface="Aptos Narrow" panose="020B000402020202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84319657"/>
                  </a:ext>
                </a:extLst>
              </a:tr>
              <a:tr h="381000">
                <a:tc>
                  <a:txBody>
                    <a:bodyPr/>
                    <a:lstStyle/>
                    <a:p>
                      <a:pPr algn="l" fontAlgn="ctr"/>
                      <a:r>
                        <a:rPr lang="en-GB" sz="1100" b="1" i="0" u="none" strike="noStrike">
                          <a:solidFill>
                            <a:schemeClr val="bg1"/>
                          </a:solidFill>
                          <a:effectLst/>
                          <a:latin typeface="Aptos Narrow" panose="020B0004020202020204" pitchFamily="34" charset="0"/>
                        </a:rPr>
                        <a:t>Focus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GB" sz="1100" b="0" i="0" u="none" strike="noStrike" dirty="0">
                          <a:solidFill>
                            <a:schemeClr val="bg1"/>
                          </a:solidFill>
                          <a:effectLst/>
                          <a:latin typeface="Aptos Narrow" panose="020B0004020202020204" pitchFamily="34" charset="0"/>
                        </a:rPr>
                        <a:t>Internal consistency with requirements, design, and implementation.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GB" sz="1100" b="0" i="0" u="none" strike="noStrike" dirty="0">
                          <a:solidFill>
                            <a:schemeClr val="bg1"/>
                          </a:solidFill>
                          <a:effectLst/>
                          <a:latin typeface="Aptos Narrow" panose="020B0004020202020204" pitchFamily="34" charset="0"/>
                        </a:rPr>
                        <a:t>External correctness for the actual end-user or operational environment.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60334005"/>
                  </a:ext>
                </a:extLst>
              </a:tr>
              <a:tr h="190500">
                <a:tc>
                  <a:txBody>
                    <a:bodyPr/>
                    <a:lstStyle/>
                    <a:p>
                      <a:pPr algn="l" fontAlgn="ctr"/>
                      <a:r>
                        <a:rPr lang="en-GB" sz="1100" b="1" i="0" u="none" strike="noStrike">
                          <a:solidFill>
                            <a:schemeClr val="bg1"/>
                          </a:solidFill>
                          <a:effectLst/>
                          <a:latin typeface="Aptos Narrow" panose="020B0004020202020204" pitchFamily="34" charset="0"/>
                        </a:rPr>
                        <a:t>When Performed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GB" sz="1100" b="0" i="0" u="none" strike="noStrike" dirty="0">
                          <a:solidFill>
                            <a:schemeClr val="bg1"/>
                          </a:solidFill>
                          <a:effectLst/>
                          <a:latin typeface="Aptos Narrow" panose="020B0004020202020204" pitchFamily="34" charset="0"/>
                        </a:rPr>
                        <a:t>During and after development (often in stages).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GB" sz="1100" b="0" i="0" u="none" strike="noStrike" dirty="0">
                          <a:solidFill>
                            <a:schemeClr val="bg1"/>
                          </a:solidFill>
                          <a:effectLst/>
                          <a:latin typeface="Aptos Narrow" panose="020B0004020202020204" pitchFamily="34" charset="0"/>
                        </a:rPr>
                        <a:t>After verification, typically before release or deployment.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60164681"/>
                  </a:ext>
                </a:extLst>
              </a:tr>
              <a:tr h="381000">
                <a:tc>
                  <a:txBody>
                    <a:bodyPr/>
                    <a:lstStyle/>
                    <a:p>
                      <a:pPr algn="l" fontAlgn="ctr"/>
                      <a:r>
                        <a:rPr lang="en-GB" sz="1100" b="1" i="0" u="none" strike="noStrike">
                          <a:solidFill>
                            <a:schemeClr val="bg1"/>
                          </a:solidFill>
                          <a:effectLst/>
                          <a:latin typeface="Aptos Narrow" panose="020B0004020202020204" pitchFamily="34" charset="0"/>
                        </a:rPr>
                        <a:t>Examples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GB" sz="1100" b="0" i="0" u="none" strike="noStrike" dirty="0">
                          <a:solidFill>
                            <a:schemeClr val="bg1"/>
                          </a:solidFill>
                          <a:effectLst/>
                          <a:latin typeface="Aptos Narrow" panose="020B0004020202020204" pitchFamily="34" charset="0"/>
                        </a:rPr>
                        <a:t>- Code review matches design- Circuit built to spec- Dimensions match drawing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GB" sz="1100" b="0" i="0" u="none" strike="noStrike" dirty="0">
                          <a:solidFill>
                            <a:schemeClr val="bg1"/>
                          </a:solidFill>
                          <a:effectLst/>
                          <a:latin typeface="Aptos Narrow" panose="020B0004020202020204" pitchFamily="34" charset="0"/>
                        </a:rPr>
                        <a:t>- End user test shows system meets expectations- Aircraft simulator confirms flight performance- Medical device works properly on a patient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34742367"/>
                  </a:ext>
                </a:extLst>
              </a:tr>
              <a:tr h="190500">
                <a:tc>
                  <a:txBody>
                    <a:bodyPr/>
                    <a:lstStyle/>
                    <a:p>
                      <a:pPr algn="l" fontAlgn="ctr"/>
                      <a:r>
                        <a:rPr lang="en-GB" sz="1100" b="1" i="0" u="none" strike="noStrike">
                          <a:solidFill>
                            <a:schemeClr val="bg1"/>
                          </a:solidFill>
                          <a:effectLst/>
                          <a:latin typeface="Aptos Narrow" panose="020B0004020202020204" pitchFamily="34" charset="0"/>
                        </a:rPr>
                        <a:t>Methods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GB" sz="1100" b="0" i="0" u="none" strike="noStrike">
                          <a:solidFill>
                            <a:schemeClr val="bg1"/>
                          </a:solidFill>
                          <a:effectLst/>
                          <a:latin typeface="Aptos Narrow" panose="020B0004020202020204" pitchFamily="34" charset="0"/>
                        </a:rPr>
                        <a:t>Inspections, walkthroughs, tests, simulations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en-GB" sz="1100" b="0" i="0" u="none" strike="noStrike" dirty="0">
                          <a:solidFill>
                            <a:schemeClr val="bg1"/>
                          </a:solidFill>
                          <a:effectLst/>
                          <a:latin typeface="Aptos Narrow" panose="020B0004020202020204" pitchFamily="34" charset="0"/>
                        </a:rPr>
                        <a:t>Field testing, user acceptance testing (UAT), pilot trials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54029650"/>
                  </a:ext>
                </a:extLst>
              </a:tr>
              <a:tr h="190500">
                <a:tc>
                  <a:txBody>
                    <a:bodyPr/>
                    <a:lstStyle/>
                    <a:p>
                      <a:pPr algn="l" fontAlgn="ctr"/>
                      <a:r>
                        <a:rPr lang="en-GB" sz="1100" b="1" i="0" u="none" strike="noStrike">
                          <a:solidFill>
                            <a:schemeClr val="bg1"/>
                          </a:solidFill>
                          <a:effectLst/>
                          <a:latin typeface="Aptos Narrow" panose="020B0004020202020204" pitchFamily="34" charset="0"/>
                        </a:rPr>
                        <a:t>Driven by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100" b="0" i="0" u="none" strike="noStrike" dirty="0">
                          <a:solidFill>
                            <a:schemeClr val="bg1"/>
                          </a:solidFill>
                          <a:effectLst/>
                          <a:latin typeface="Aptos Narrow" panose="020B0004020202020204" pitchFamily="34" charset="0"/>
                        </a:rPr>
                        <a:t>Technical requirements/specifications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r>
                        <a:rPr lang="en-GB" sz="1100" b="0" i="0" u="none" strike="noStrike" dirty="0">
                          <a:solidFill>
                            <a:schemeClr val="bg1"/>
                          </a:solidFill>
                          <a:effectLst/>
                          <a:latin typeface="Aptos Narrow" panose="020B0004020202020204" pitchFamily="34" charset="0"/>
                        </a:rPr>
                        <a:t>Customer expectations or use cases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51847129"/>
                  </a:ext>
                </a:extLst>
              </a:tr>
            </a:tbl>
          </a:graphicData>
        </a:graphic>
      </p:graphicFrame>
    </p:spTree>
    <p:extLst>
      <p:ext uri="{BB962C8B-B14F-4D97-AF65-F5344CB8AC3E}">
        <p14:creationId xmlns:p14="http://schemas.microsoft.com/office/powerpoint/2010/main" val="38004108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ACA95-10B7-35B0-AC20-27226289764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D05BAD3-6167-EFD8-E61B-CDEAE8AB27DB}"/>
              </a:ext>
            </a:extLst>
          </p:cNvPr>
          <p:cNvSpPr txBox="1">
            <a:spLocks/>
          </p:cNvSpPr>
          <p:nvPr/>
        </p:nvSpPr>
        <p:spPr>
          <a:xfrm>
            <a:off x="629772" y="658158"/>
            <a:ext cx="11223810" cy="54208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20000"/>
              </a:spcBef>
              <a:buFont typeface="Arial" panose="020B0604020202020204" pitchFamily="34" charset="0"/>
              <a:buNone/>
              <a:defRPr/>
            </a:pPr>
            <a:endParaRPr lang="en-GB" sz="1800" dirty="0">
              <a:solidFill>
                <a:schemeClr val="bg1"/>
              </a:solidFill>
            </a:endParaRPr>
          </a:p>
        </p:txBody>
      </p:sp>
      <p:sp>
        <p:nvSpPr>
          <p:cNvPr id="3" name="Title 2">
            <a:extLst>
              <a:ext uri="{FF2B5EF4-FFF2-40B4-BE49-F238E27FC236}">
                <a16:creationId xmlns:a16="http://schemas.microsoft.com/office/drawing/2014/main" id="{F864DBD1-E758-D80C-EAE4-7C294EB6F47F}"/>
              </a:ext>
            </a:extLst>
          </p:cNvPr>
          <p:cNvSpPr txBox="1">
            <a:spLocks/>
          </p:cNvSpPr>
          <p:nvPr/>
        </p:nvSpPr>
        <p:spPr>
          <a:xfrm>
            <a:off x="0" y="0"/>
            <a:ext cx="12192000" cy="537455"/>
          </a:xfrm>
          <a:prstGeom prst="rect">
            <a:avLst/>
          </a:prstGeom>
          <a:solidFill>
            <a:srgbClr val="00206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3200" dirty="0">
                <a:solidFill>
                  <a:schemeClr val="bg1">
                    <a:lumMod val="95000"/>
                  </a:schemeClr>
                </a:solidFill>
                <a:latin typeface="Courier New" panose="02070309020205020404" pitchFamily="49" charset="0"/>
                <a:cs typeface="Courier New" panose="02070309020205020404" pitchFamily="49" charset="0"/>
              </a:rPr>
              <a:t>Revision Control</a:t>
            </a:r>
          </a:p>
        </p:txBody>
      </p:sp>
      <p:sp>
        <p:nvSpPr>
          <p:cNvPr id="9" name="TextBox 8">
            <a:extLst>
              <a:ext uri="{FF2B5EF4-FFF2-40B4-BE49-F238E27FC236}">
                <a16:creationId xmlns:a16="http://schemas.microsoft.com/office/drawing/2014/main" id="{9FD8825D-56C4-7AE3-217E-EA7E3AC62258}"/>
              </a:ext>
            </a:extLst>
          </p:cNvPr>
          <p:cNvSpPr txBox="1"/>
          <p:nvPr/>
        </p:nvSpPr>
        <p:spPr>
          <a:xfrm>
            <a:off x="9002805" y="537455"/>
            <a:ext cx="2996453" cy="1569660"/>
          </a:xfrm>
          <a:prstGeom prst="rect">
            <a:avLst/>
          </a:prstGeom>
          <a:noFill/>
        </p:spPr>
        <p:txBody>
          <a:bodyPr wrap="square">
            <a:spAutoFit/>
          </a:bodyPr>
          <a:lstStyle/>
          <a:p>
            <a:pPr algn="r"/>
            <a:r>
              <a:rPr lang="en-GB" sz="5400" b="1" dirty="0">
                <a:solidFill>
                  <a:schemeClr val="bg1"/>
                </a:solidFill>
                <a:hlinkClick r:id="rId2">
                  <a:extLst>
                    <a:ext uri="{A12FA001-AC4F-418D-AE19-62706E023703}">
                      <ahyp:hlinkClr xmlns:ahyp="http://schemas.microsoft.com/office/drawing/2018/hyperlinkcolor" val="tx"/>
                    </a:ext>
                  </a:extLst>
                </a:hlinkClick>
              </a:rPr>
              <a:t>sp-i.org</a:t>
            </a:r>
            <a:endParaRPr lang="en-GB" sz="5400" b="1" dirty="0">
              <a:solidFill>
                <a:schemeClr val="bg1"/>
              </a:solidFill>
            </a:endParaRPr>
          </a:p>
          <a:p>
            <a:pPr algn="r"/>
            <a:r>
              <a:rPr lang="en-GB" sz="2800" b="1" dirty="0">
                <a:solidFill>
                  <a:schemeClr val="bg1"/>
                </a:solidFill>
                <a:hlinkClick r:id="rId3">
                  <a:extLst>
                    <a:ext uri="{A12FA001-AC4F-418D-AE19-62706E023703}">
                      <ahyp:hlinkClr xmlns:ahyp="http://schemas.microsoft.com/office/drawing/2018/hyperlinkcolor" val="tx"/>
                    </a:ext>
                  </a:extLst>
                </a:hlinkClick>
              </a:rPr>
              <a:t>email@sp-i.org</a:t>
            </a:r>
            <a:endParaRPr lang="en-GB" sz="2800" b="1" dirty="0">
              <a:solidFill>
                <a:schemeClr val="bg1"/>
              </a:solidFill>
            </a:endParaRPr>
          </a:p>
          <a:p>
            <a:pPr algn="r"/>
            <a:endParaRPr lang="en-GB" sz="1400" dirty="0">
              <a:solidFill>
                <a:schemeClr val="bg1"/>
              </a:solidFill>
            </a:endParaRPr>
          </a:p>
        </p:txBody>
      </p:sp>
      <p:graphicFrame>
        <p:nvGraphicFramePr>
          <p:cNvPr id="4" name="Table 3">
            <a:extLst>
              <a:ext uri="{FF2B5EF4-FFF2-40B4-BE49-F238E27FC236}">
                <a16:creationId xmlns:a16="http://schemas.microsoft.com/office/drawing/2014/main" id="{2E78D6B3-B037-2039-375F-4CAA803C73E4}"/>
              </a:ext>
            </a:extLst>
          </p:cNvPr>
          <p:cNvGraphicFramePr>
            <a:graphicFrameLocks noGrp="1"/>
          </p:cNvGraphicFramePr>
          <p:nvPr>
            <p:extLst>
              <p:ext uri="{D42A27DB-BD31-4B8C-83A1-F6EECF244321}">
                <p14:modId xmlns:p14="http://schemas.microsoft.com/office/powerpoint/2010/main" val="117911856"/>
              </p:ext>
            </p:extLst>
          </p:nvPr>
        </p:nvGraphicFramePr>
        <p:xfrm>
          <a:off x="1716742" y="2721006"/>
          <a:ext cx="8422891" cy="1575329"/>
        </p:xfrm>
        <a:graphic>
          <a:graphicData uri="http://schemas.openxmlformats.org/drawingml/2006/table">
            <a:tbl>
              <a:tblPr>
                <a:tableStyleId>{5C22544A-7EE6-4342-B048-85BDC9FD1C3A}</a:tableStyleId>
              </a:tblPr>
              <a:tblGrid>
                <a:gridCol w="681691">
                  <a:extLst>
                    <a:ext uri="{9D8B030D-6E8A-4147-A177-3AD203B41FA5}">
                      <a16:colId xmlns:a16="http://schemas.microsoft.com/office/drawing/2014/main" val="735404911"/>
                    </a:ext>
                  </a:extLst>
                </a:gridCol>
                <a:gridCol w="1408378">
                  <a:extLst>
                    <a:ext uri="{9D8B030D-6E8A-4147-A177-3AD203B41FA5}">
                      <a16:colId xmlns:a16="http://schemas.microsoft.com/office/drawing/2014/main" val="2977624695"/>
                    </a:ext>
                  </a:extLst>
                </a:gridCol>
                <a:gridCol w="4483302">
                  <a:extLst>
                    <a:ext uri="{9D8B030D-6E8A-4147-A177-3AD203B41FA5}">
                      <a16:colId xmlns:a16="http://schemas.microsoft.com/office/drawing/2014/main" val="3760111012"/>
                    </a:ext>
                  </a:extLst>
                </a:gridCol>
                <a:gridCol w="1849520">
                  <a:extLst>
                    <a:ext uri="{9D8B030D-6E8A-4147-A177-3AD203B41FA5}">
                      <a16:colId xmlns:a16="http://schemas.microsoft.com/office/drawing/2014/main" val="1025303206"/>
                    </a:ext>
                  </a:extLst>
                </a:gridCol>
              </a:tblGrid>
              <a:tr h="203782">
                <a:tc>
                  <a:txBody>
                    <a:bodyPr/>
                    <a:lstStyle/>
                    <a:p>
                      <a:pPr algn="ctr" fontAlgn="ctr"/>
                      <a:r>
                        <a:rPr lang="en-GB" sz="1000" u="none" strike="noStrike" dirty="0">
                          <a:solidFill>
                            <a:schemeClr val="bg1"/>
                          </a:solidFill>
                          <a:effectLst/>
                        </a:rPr>
                        <a:t>Rev</a:t>
                      </a:r>
                      <a:endParaRPr lang="en-GB" sz="1000" b="1"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dirty="0">
                          <a:solidFill>
                            <a:schemeClr val="bg1"/>
                          </a:solidFill>
                          <a:effectLst/>
                        </a:rPr>
                        <a:t>Date</a:t>
                      </a:r>
                      <a:endParaRPr lang="en-GB" sz="1000" b="1"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b="1" i="0" u="none" strike="noStrike" dirty="0">
                          <a:solidFill>
                            <a:schemeClr val="bg1"/>
                          </a:solidFill>
                          <a:effectLst/>
                          <a:latin typeface="Aptos Narrow" panose="020B0004020202020204" pitchFamily="34" charset="0"/>
                        </a:rPr>
                        <a:t>Change</a:t>
                      </a:r>
                    </a:p>
                  </a:txBody>
                  <a:tcPr marL="8822" marR="8822" marT="8822" marB="0" anchor="ctr">
                    <a:noFill/>
                  </a:tcPr>
                </a:tc>
                <a:tc>
                  <a:txBody>
                    <a:bodyPr/>
                    <a:lstStyle/>
                    <a:p>
                      <a:pPr algn="ctr" fontAlgn="ctr"/>
                      <a:r>
                        <a:rPr lang="en-GB" sz="1000" u="none" strike="noStrike" dirty="0">
                          <a:solidFill>
                            <a:schemeClr val="bg1"/>
                          </a:solidFill>
                          <a:effectLst/>
                        </a:rPr>
                        <a:t>Author</a:t>
                      </a:r>
                      <a:endParaRPr lang="en-GB" sz="1000" b="1" i="0" u="none" strike="noStrike" dirty="0">
                        <a:solidFill>
                          <a:schemeClr val="bg1"/>
                        </a:solidFill>
                        <a:effectLst/>
                        <a:latin typeface="Aptos Narrow" panose="020B0004020202020204" pitchFamily="34" charset="0"/>
                      </a:endParaRPr>
                    </a:p>
                  </a:txBody>
                  <a:tcPr marL="8822" marR="8822" marT="8822" marB="0" anchor="ctr">
                    <a:noFill/>
                  </a:tcPr>
                </a:tc>
                <a:extLst>
                  <a:ext uri="{0D108BD9-81ED-4DB2-BD59-A6C34878D82A}">
                    <a16:rowId xmlns:a16="http://schemas.microsoft.com/office/drawing/2014/main" val="943080947"/>
                  </a:ext>
                </a:extLst>
              </a:tr>
              <a:tr h="229366">
                <a:tc>
                  <a:txBody>
                    <a:bodyPr/>
                    <a:lstStyle/>
                    <a:p>
                      <a:pPr algn="ctr" fontAlgn="ctr"/>
                      <a:r>
                        <a:rPr lang="en-GB" sz="1000" u="none" strike="noStrike" dirty="0">
                          <a:solidFill>
                            <a:schemeClr val="bg1"/>
                          </a:solidFill>
                          <a:effectLst/>
                        </a:rPr>
                        <a:t>1</a:t>
                      </a:r>
                      <a:endParaRPr lang="en-GB" sz="1000" b="1"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dirty="0">
                          <a:solidFill>
                            <a:schemeClr val="bg1"/>
                          </a:solidFill>
                          <a:effectLst/>
                        </a:rPr>
                        <a:t>10 Sep 2016</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l" fontAlgn="ctr"/>
                      <a:r>
                        <a:rPr lang="en-GB" sz="1000" u="none" strike="noStrike" dirty="0">
                          <a:solidFill>
                            <a:schemeClr val="bg1"/>
                          </a:solidFill>
                          <a:effectLst/>
                        </a:rPr>
                        <a:t>Established training slide pack with special processes guidebook</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dirty="0">
                          <a:solidFill>
                            <a:schemeClr val="bg1"/>
                          </a:solidFill>
                          <a:effectLst/>
                        </a:rPr>
                        <a:t>Konrad Burgoyne</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extLst>
                  <a:ext uri="{0D108BD9-81ED-4DB2-BD59-A6C34878D82A}">
                    <a16:rowId xmlns:a16="http://schemas.microsoft.com/office/drawing/2014/main" val="3320081897"/>
                  </a:ext>
                </a:extLst>
              </a:tr>
              <a:tr h="280447">
                <a:tc>
                  <a:txBody>
                    <a:bodyPr/>
                    <a:lstStyle/>
                    <a:p>
                      <a:pPr algn="ctr" fontAlgn="ctr"/>
                      <a:r>
                        <a:rPr lang="en-GB" sz="1000" u="none" strike="noStrike" dirty="0">
                          <a:solidFill>
                            <a:schemeClr val="bg1"/>
                          </a:solidFill>
                          <a:effectLst/>
                        </a:rPr>
                        <a:t>2</a:t>
                      </a:r>
                      <a:endParaRPr lang="en-GB" sz="1000" b="1"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dirty="0">
                          <a:solidFill>
                            <a:schemeClr val="bg1"/>
                          </a:solidFill>
                          <a:effectLst/>
                        </a:rPr>
                        <a:t>25 Jan 2018</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l" fontAlgn="ctr"/>
                      <a:r>
                        <a:rPr lang="en-GB" sz="1000" u="none" strike="noStrike" dirty="0">
                          <a:solidFill>
                            <a:schemeClr val="bg1"/>
                          </a:solidFill>
                          <a:effectLst/>
                        </a:rPr>
                        <a:t>Addition of special processes table</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000" u="none" strike="noStrike" dirty="0">
                          <a:solidFill>
                            <a:schemeClr val="bg1"/>
                          </a:solidFill>
                          <a:effectLst/>
                        </a:rPr>
                        <a:t>Konrad Burgoyne</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extLst>
                  <a:ext uri="{0D108BD9-81ED-4DB2-BD59-A6C34878D82A}">
                    <a16:rowId xmlns:a16="http://schemas.microsoft.com/office/drawing/2014/main" val="1397733517"/>
                  </a:ext>
                </a:extLst>
              </a:tr>
              <a:tr h="280447">
                <a:tc>
                  <a:txBody>
                    <a:bodyPr/>
                    <a:lstStyle/>
                    <a:p>
                      <a:pPr algn="ctr" fontAlgn="ctr"/>
                      <a:r>
                        <a:rPr lang="en-GB" sz="1000" u="none" strike="noStrike" dirty="0">
                          <a:solidFill>
                            <a:schemeClr val="bg1"/>
                          </a:solidFill>
                          <a:effectLst/>
                        </a:rPr>
                        <a:t>3</a:t>
                      </a:r>
                      <a:endParaRPr lang="en-GB" sz="1000" b="1"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dirty="0">
                          <a:solidFill>
                            <a:schemeClr val="bg1"/>
                          </a:solidFill>
                          <a:effectLst/>
                        </a:rPr>
                        <a:t>22 Nov 2020</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l" fontAlgn="ctr"/>
                      <a:r>
                        <a:rPr lang="en-GB" sz="1000" u="none" strike="noStrike" dirty="0">
                          <a:solidFill>
                            <a:schemeClr val="bg1"/>
                          </a:solidFill>
                          <a:effectLst/>
                        </a:rPr>
                        <a:t>Addition of process specification example table</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000" u="none" strike="noStrike" dirty="0">
                          <a:solidFill>
                            <a:schemeClr val="bg1"/>
                          </a:solidFill>
                          <a:effectLst/>
                        </a:rPr>
                        <a:t>Konrad Burgoyne</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extLst>
                  <a:ext uri="{0D108BD9-81ED-4DB2-BD59-A6C34878D82A}">
                    <a16:rowId xmlns:a16="http://schemas.microsoft.com/office/drawing/2014/main" val="2720733155"/>
                  </a:ext>
                </a:extLst>
              </a:tr>
              <a:tr h="285947">
                <a:tc>
                  <a:txBody>
                    <a:bodyPr/>
                    <a:lstStyle/>
                    <a:p>
                      <a:pPr algn="ctr" fontAlgn="ctr"/>
                      <a:r>
                        <a:rPr lang="en-GB" sz="1000" u="none" strike="noStrike" dirty="0">
                          <a:solidFill>
                            <a:schemeClr val="bg1"/>
                          </a:solidFill>
                          <a:effectLst/>
                        </a:rPr>
                        <a:t>4</a:t>
                      </a:r>
                      <a:endParaRPr lang="en-GB" sz="1000" b="1"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dirty="0">
                          <a:solidFill>
                            <a:schemeClr val="bg1"/>
                          </a:solidFill>
                          <a:effectLst/>
                        </a:rPr>
                        <a:t>10 Jun 2022</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l" fontAlgn="ctr"/>
                      <a:r>
                        <a:rPr lang="en-GB" sz="1000" u="none" strike="noStrike" dirty="0">
                          <a:solidFill>
                            <a:schemeClr val="bg1"/>
                          </a:solidFill>
                          <a:effectLst/>
                        </a:rPr>
                        <a:t>Addition of special process related failure tables</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000" u="none" strike="noStrike" dirty="0">
                          <a:solidFill>
                            <a:schemeClr val="bg1"/>
                          </a:solidFill>
                          <a:effectLst/>
                        </a:rPr>
                        <a:t>Konrad Burgoyne</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extLst>
                  <a:ext uri="{0D108BD9-81ED-4DB2-BD59-A6C34878D82A}">
                    <a16:rowId xmlns:a16="http://schemas.microsoft.com/office/drawing/2014/main" val="3146633752"/>
                  </a:ext>
                </a:extLst>
              </a:tr>
              <a:tr h="295340">
                <a:tc>
                  <a:txBody>
                    <a:bodyPr/>
                    <a:lstStyle/>
                    <a:p>
                      <a:pPr algn="ctr" fontAlgn="ctr"/>
                      <a:r>
                        <a:rPr lang="en-GB" sz="1000" u="none" strike="noStrike" dirty="0">
                          <a:solidFill>
                            <a:schemeClr val="bg1"/>
                          </a:solidFill>
                          <a:effectLst/>
                        </a:rPr>
                        <a:t>5</a:t>
                      </a:r>
                      <a:endParaRPr lang="en-GB" sz="1000" b="1"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ctr" fontAlgn="ctr"/>
                      <a:r>
                        <a:rPr lang="en-GB" sz="1000" u="none" strike="noStrike" dirty="0">
                          <a:solidFill>
                            <a:schemeClr val="bg1"/>
                          </a:solidFill>
                          <a:effectLst/>
                        </a:rPr>
                        <a:t>20 Dec 2025</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algn="l" fontAlgn="ctr"/>
                      <a:r>
                        <a:rPr lang="en-GB" sz="1000" u="none" strike="noStrike" dirty="0">
                          <a:solidFill>
                            <a:schemeClr val="bg1"/>
                          </a:solidFill>
                          <a:effectLst/>
                        </a:rPr>
                        <a:t>Rebranding update to document</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000" u="none" strike="noStrike" dirty="0">
                          <a:solidFill>
                            <a:schemeClr val="bg1"/>
                          </a:solidFill>
                          <a:effectLst/>
                        </a:rPr>
                        <a:t>Konrad Burgoyne</a:t>
                      </a:r>
                      <a:endParaRPr lang="en-GB" sz="1000" b="0" i="0" u="none" strike="noStrike" dirty="0">
                        <a:solidFill>
                          <a:schemeClr val="bg1"/>
                        </a:solidFill>
                        <a:effectLst/>
                        <a:latin typeface="Aptos Narrow" panose="020B0004020202020204" pitchFamily="34" charset="0"/>
                      </a:endParaRPr>
                    </a:p>
                  </a:txBody>
                  <a:tcPr marL="8822" marR="8822" marT="8822" marB="0" anchor="ctr">
                    <a:noFill/>
                  </a:tcPr>
                </a:tc>
                <a:extLst>
                  <a:ext uri="{0D108BD9-81ED-4DB2-BD59-A6C34878D82A}">
                    <a16:rowId xmlns:a16="http://schemas.microsoft.com/office/drawing/2014/main" val="285833658"/>
                  </a:ext>
                </a:extLst>
              </a:tr>
            </a:tbl>
          </a:graphicData>
        </a:graphic>
      </p:graphicFrame>
    </p:spTree>
    <p:extLst>
      <p:ext uri="{BB962C8B-B14F-4D97-AF65-F5344CB8AC3E}">
        <p14:creationId xmlns:p14="http://schemas.microsoft.com/office/powerpoint/2010/main" val="115254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2D0FA731-DA63-53C7-A6F8-D4FD17A275C7}"/>
              </a:ext>
            </a:extLst>
          </p:cNvPr>
          <p:cNvSpPr txBox="1">
            <a:spLocks/>
          </p:cNvSpPr>
          <p:nvPr/>
        </p:nvSpPr>
        <p:spPr>
          <a:xfrm>
            <a:off x="0" y="0"/>
            <a:ext cx="12192000" cy="537455"/>
          </a:xfrm>
          <a:prstGeom prst="rect">
            <a:avLst/>
          </a:prstGeom>
          <a:solidFill>
            <a:srgbClr val="00206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200" dirty="0">
                <a:solidFill>
                  <a:schemeClr val="bg1">
                    <a:lumMod val="95000"/>
                  </a:schemeClr>
                </a:solidFill>
                <a:latin typeface="Courier New" panose="02070309020205020404" pitchFamily="49" charset="0"/>
                <a:cs typeface="Courier New" panose="02070309020205020404" pitchFamily="49" charset="0"/>
              </a:rPr>
              <a:t>Introduction</a:t>
            </a:r>
            <a:endParaRPr lang="en-GB" sz="3200" dirty="0">
              <a:solidFill>
                <a:schemeClr val="bg1">
                  <a:lumMod val="95000"/>
                </a:schemeClr>
              </a:solidFill>
              <a:latin typeface="Courier New" panose="02070309020205020404" pitchFamily="49" charset="0"/>
              <a:cs typeface="Courier New" panose="02070309020205020404" pitchFamily="49" charset="0"/>
            </a:endParaRPr>
          </a:p>
        </p:txBody>
      </p:sp>
      <p:sp>
        <p:nvSpPr>
          <p:cNvPr id="3" name="Text Placeholder 1">
            <a:extLst>
              <a:ext uri="{FF2B5EF4-FFF2-40B4-BE49-F238E27FC236}">
                <a16:creationId xmlns:a16="http://schemas.microsoft.com/office/drawing/2014/main" id="{1C5E932D-493C-2E7B-1698-BAC9F38BBA14}"/>
              </a:ext>
            </a:extLst>
          </p:cNvPr>
          <p:cNvSpPr txBox="1">
            <a:spLocks/>
          </p:cNvSpPr>
          <p:nvPr/>
        </p:nvSpPr>
        <p:spPr>
          <a:xfrm>
            <a:off x="549088" y="711947"/>
            <a:ext cx="10902950" cy="52133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20000"/>
              </a:spcBef>
              <a:buFont typeface="Arial" panose="020B0604020202020204" pitchFamily="34" charset="0"/>
              <a:buNone/>
              <a:defRPr/>
            </a:pPr>
            <a:r>
              <a:rPr lang="en-GB" b="1" dirty="0">
                <a:solidFill>
                  <a:schemeClr val="bg1"/>
                </a:solidFill>
                <a:latin typeface="Aptos" panose="020B0004020202020204" pitchFamily="34" charset="0"/>
              </a:rPr>
              <a:t>Aim</a:t>
            </a:r>
          </a:p>
          <a:p>
            <a:pPr marL="0" indent="0">
              <a:lnSpc>
                <a:spcPct val="100000"/>
              </a:lnSpc>
              <a:spcBef>
                <a:spcPct val="20000"/>
              </a:spcBef>
              <a:buFont typeface="Arial" panose="020B0604020202020204" pitchFamily="34" charset="0"/>
              <a:buNone/>
              <a:defRPr/>
            </a:pPr>
            <a:r>
              <a:rPr lang="en-GB" sz="2000" dirty="0">
                <a:solidFill>
                  <a:schemeClr val="bg1"/>
                </a:solidFill>
                <a:latin typeface="Aptos" panose="020B0004020202020204" pitchFamily="34" charset="0"/>
              </a:rPr>
              <a:t>To broaden awareness and deepen understanding of special processes across all relevant roles.</a:t>
            </a:r>
          </a:p>
          <a:p>
            <a:pPr marL="0" indent="0">
              <a:lnSpc>
                <a:spcPct val="100000"/>
              </a:lnSpc>
              <a:spcBef>
                <a:spcPct val="20000"/>
              </a:spcBef>
              <a:buFont typeface="Arial" panose="020B0604020202020204" pitchFamily="34" charset="0"/>
              <a:buNone/>
              <a:defRPr/>
            </a:pPr>
            <a:endParaRPr lang="en-GB" sz="2000" dirty="0">
              <a:solidFill>
                <a:schemeClr val="bg1"/>
              </a:solidFill>
              <a:latin typeface="Aptos" panose="020B0004020202020204" pitchFamily="34" charset="0"/>
            </a:endParaRPr>
          </a:p>
          <a:p>
            <a:pPr marL="0" indent="0">
              <a:lnSpc>
                <a:spcPct val="100000"/>
              </a:lnSpc>
              <a:spcBef>
                <a:spcPct val="20000"/>
              </a:spcBef>
              <a:buFont typeface="Arial" panose="020B0604020202020204" pitchFamily="34" charset="0"/>
              <a:buNone/>
              <a:defRPr/>
            </a:pPr>
            <a:r>
              <a:rPr lang="en-GB" b="1" dirty="0">
                <a:solidFill>
                  <a:schemeClr val="bg1"/>
                </a:solidFill>
                <a:latin typeface="Aptos" panose="020B0004020202020204" pitchFamily="34" charset="0"/>
              </a:rPr>
              <a:t>Reason</a:t>
            </a:r>
          </a:p>
          <a:p>
            <a:pPr marL="0" indent="0">
              <a:lnSpc>
                <a:spcPct val="100000"/>
              </a:lnSpc>
              <a:spcBef>
                <a:spcPct val="20000"/>
              </a:spcBef>
              <a:buFont typeface="Arial" panose="020B0604020202020204" pitchFamily="34" charset="0"/>
              <a:buNone/>
              <a:defRPr/>
            </a:pPr>
            <a:r>
              <a:rPr lang="en-GB" sz="2000" dirty="0">
                <a:solidFill>
                  <a:schemeClr val="bg1"/>
                </a:solidFill>
                <a:latin typeface="Aptos" panose="020B0004020202020204" pitchFamily="34" charset="0"/>
              </a:rPr>
              <a:t>Gaps in knowledge have been identified—many process owners and stakeholders do not fully understand special processes. Required controls may be ineffective.</a:t>
            </a:r>
          </a:p>
          <a:p>
            <a:pPr marL="0" indent="0">
              <a:lnSpc>
                <a:spcPct val="100000"/>
              </a:lnSpc>
              <a:spcBef>
                <a:spcPct val="20000"/>
              </a:spcBef>
              <a:buFont typeface="Arial" panose="020B0604020202020204" pitchFamily="34" charset="0"/>
              <a:buNone/>
              <a:defRPr/>
            </a:pPr>
            <a:endParaRPr lang="en-GB" sz="2000" dirty="0">
              <a:solidFill>
                <a:schemeClr val="bg1"/>
              </a:solidFill>
              <a:latin typeface="Aptos" panose="020B0004020202020204" pitchFamily="34" charset="0"/>
            </a:endParaRPr>
          </a:p>
          <a:p>
            <a:pPr marL="0" indent="0">
              <a:lnSpc>
                <a:spcPct val="100000"/>
              </a:lnSpc>
              <a:spcBef>
                <a:spcPct val="20000"/>
              </a:spcBef>
              <a:buFont typeface="Arial" panose="020B0604020202020204" pitchFamily="34" charset="0"/>
              <a:buNone/>
              <a:defRPr/>
            </a:pPr>
            <a:r>
              <a:rPr lang="en-GB" b="1" dirty="0">
                <a:solidFill>
                  <a:schemeClr val="bg1"/>
                </a:solidFill>
                <a:latin typeface="Aptos" panose="020B0004020202020204" pitchFamily="34" charset="0"/>
              </a:rPr>
              <a:t>Incentive</a:t>
            </a:r>
          </a:p>
          <a:p>
            <a:pPr marL="0" indent="0">
              <a:lnSpc>
                <a:spcPct val="100000"/>
              </a:lnSpc>
              <a:spcBef>
                <a:spcPct val="20000"/>
              </a:spcBef>
              <a:buFont typeface="Arial" panose="020B0604020202020204" pitchFamily="34" charset="0"/>
              <a:buNone/>
              <a:defRPr/>
            </a:pPr>
            <a:r>
              <a:rPr lang="en-GB" sz="2000" dirty="0">
                <a:solidFill>
                  <a:schemeClr val="bg1"/>
                </a:solidFill>
                <a:latin typeface="Aptos" panose="020B0004020202020204" pitchFamily="34" charset="0"/>
              </a:rPr>
              <a:t>By increasing understanding and control of special processes, we can reduce operational risk, achieve product conformity and ensure compliance with AS9100 and customer requirements.</a:t>
            </a:r>
          </a:p>
        </p:txBody>
      </p:sp>
    </p:spTree>
    <p:extLst>
      <p:ext uri="{BB962C8B-B14F-4D97-AF65-F5344CB8AC3E}">
        <p14:creationId xmlns:p14="http://schemas.microsoft.com/office/powerpoint/2010/main" val="1231044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DFB87B-89E6-9120-E6B8-2DB8724C2E8B}"/>
              </a:ext>
            </a:extLst>
          </p:cNvPr>
          <p:cNvSpPr txBox="1">
            <a:spLocks/>
          </p:cNvSpPr>
          <p:nvPr/>
        </p:nvSpPr>
        <p:spPr>
          <a:xfrm>
            <a:off x="629771" y="658158"/>
            <a:ext cx="10780057" cy="54208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20000"/>
              </a:spcBef>
              <a:buFont typeface="Arial" panose="020B0604020202020204" pitchFamily="34" charset="0"/>
              <a:buNone/>
              <a:defRPr/>
            </a:pPr>
            <a:endParaRPr lang="en-GB" b="1" dirty="0">
              <a:solidFill>
                <a:schemeClr val="bg1"/>
              </a:solidFill>
            </a:endParaRPr>
          </a:p>
          <a:p>
            <a:pPr marL="0" indent="0">
              <a:lnSpc>
                <a:spcPct val="100000"/>
              </a:lnSpc>
              <a:spcBef>
                <a:spcPct val="20000"/>
              </a:spcBef>
              <a:buFont typeface="Arial" panose="020B0604020202020204" pitchFamily="34" charset="0"/>
              <a:buNone/>
              <a:defRPr/>
            </a:pPr>
            <a:r>
              <a:rPr lang="en-GB" b="1" dirty="0">
                <a:solidFill>
                  <a:schemeClr val="bg1"/>
                </a:solidFill>
              </a:rPr>
              <a:t>Validation &amp; Verification</a:t>
            </a:r>
          </a:p>
          <a:p>
            <a:pPr marL="0" indent="0">
              <a:lnSpc>
                <a:spcPct val="100000"/>
              </a:lnSpc>
              <a:spcBef>
                <a:spcPct val="20000"/>
              </a:spcBef>
              <a:buFont typeface="Arial" panose="020B0604020202020204" pitchFamily="34" charset="0"/>
              <a:buNone/>
              <a:defRPr/>
            </a:pPr>
            <a:endParaRPr lang="en-GB" b="1" dirty="0">
              <a:solidFill>
                <a:schemeClr val="bg1"/>
              </a:solidFill>
            </a:endParaRPr>
          </a:p>
          <a:p>
            <a:pPr marL="0" indent="0">
              <a:lnSpc>
                <a:spcPct val="100000"/>
              </a:lnSpc>
              <a:spcBef>
                <a:spcPct val="20000"/>
              </a:spcBef>
              <a:buFont typeface="Arial" panose="020B0604020202020204" pitchFamily="34" charset="0"/>
              <a:buNone/>
              <a:defRPr/>
            </a:pPr>
            <a:r>
              <a:rPr lang="en-GB" sz="2000" dirty="0">
                <a:solidFill>
                  <a:schemeClr val="bg1"/>
                </a:solidFill>
              </a:rPr>
              <a:t>To better understand the content of this training on special processes;</a:t>
            </a:r>
          </a:p>
          <a:p>
            <a:pPr marL="0" indent="0">
              <a:lnSpc>
                <a:spcPct val="100000"/>
              </a:lnSpc>
              <a:spcBef>
                <a:spcPct val="20000"/>
              </a:spcBef>
              <a:buFont typeface="Arial" panose="020B0604020202020204" pitchFamily="34" charset="0"/>
              <a:buNone/>
              <a:defRPr/>
            </a:pPr>
            <a:endParaRPr lang="en-GB" sz="900" dirty="0">
              <a:solidFill>
                <a:schemeClr val="bg1"/>
              </a:solidFill>
            </a:endParaRPr>
          </a:p>
          <a:p>
            <a:pPr marL="0" indent="0">
              <a:lnSpc>
                <a:spcPct val="100000"/>
              </a:lnSpc>
              <a:spcBef>
                <a:spcPct val="20000"/>
              </a:spcBef>
              <a:buFont typeface="Arial" panose="020B0604020202020204" pitchFamily="34" charset="0"/>
              <a:buNone/>
              <a:defRPr/>
            </a:pPr>
            <a:r>
              <a:rPr lang="en-GB" sz="2400" dirty="0">
                <a:solidFill>
                  <a:schemeClr val="bg1"/>
                </a:solidFill>
              </a:rPr>
              <a:t>The term </a:t>
            </a:r>
            <a:r>
              <a:rPr lang="en-GB" sz="2400" b="1" dirty="0">
                <a:solidFill>
                  <a:schemeClr val="bg1"/>
                </a:solidFill>
              </a:rPr>
              <a:t>validation </a:t>
            </a:r>
            <a:r>
              <a:rPr lang="en-GB" sz="2400" dirty="0">
                <a:solidFill>
                  <a:schemeClr val="bg1"/>
                </a:solidFill>
              </a:rPr>
              <a:t>can be interpreted as interchangeable with </a:t>
            </a:r>
            <a:r>
              <a:rPr lang="en-GB" sz="2400" i="1" dirty="0">
                <a:solidFill>
                  <a:schemeClr val="bg1"/>
                </a:solidFill>
              </a:rPr>
              <a:t>testing</a:t>
            </a:r>
            <a:r>
              <a:rPr lang="en-GB" sz="2400" dirty="0">
                <a:solidFill>
                  <a:schemeClr val="bg1"/>
                </a:solidFill>
              </a:rPr>
              <a:t>.</a:t>
            </a:r>
          </a:p>
          <a:p>
            <a:pPr marL="0" indent="0">
              <a:lnSpc>
                <a:spcPct val="100000"/>
              </a:lnSpc>
              <a:spcBef>
                <a:spcPct val="20000"/>
              </a:spcBef>
              <a:buFont typeface="Arial" panose="020B0604020202020204" pitchFamily="34" charset="0"/>
              <a:buNone/>
              <a:defRPr/>
            </a:pPr>
            <a:endParaRPr lang="en-GB" sz="900" dirty="0">
              <a:solidFill>
                <a:schemeClr val="bg1"/>
              </a:solidFill>
            </a:endParaRPr>
          </a:p>
          <a:p>
            <a:pPr marL="0" indent="0">
              <a:lnSpc>
                <a:spcPct val="100000"/>
              </a:lnSpc>
              <a:spcBef>
                <a:spcPct val="20000"/>
              </a:spcBef>
              <a:buFont typeface="Arial" panose="020B0604020202020204" pitchFamily="34" charset="0"/>
              <a:buNone/>
              <a:defRPr/>
            </a:pPr>
            <a:r>
              <a:rPr lang="en-GB" sz="2400" dirty="0">
                <a:solidFill>
                  <a:schemeClr val="bg1"/>
                </a:solidFill>
              </a:rPr>
              <a:t>The term </a:t>
            </a:r>
            <a:r>
              <a:rPr lang="en-GB" sz="2400" b="1" dirty="0">
                <a:solidFill>
                  <a:schemeClr val="bg1"/>
                </a:solidFill>
              </a:rPr>
              <a:t>verification</a:t>
            </a:r>
            <a:r>
              <a:rPr lang="en-GB" sz="2400" dirty="0">
                <a:solidFill>
                  <a:schemeClr val="bg1"/>
                </a:solidFill>
              </a:rPr>
              <a:t> should be understood as the process of checking, measuring or monitoring.</a:t>
            </a:r>
          </a:p>
          <a:p>
            <a:pPr marL="0" indent="0">
              <a:lnSpc>
                <a:spcPct val="100000"/>
              </a:lnSpc>
              <a:spcBef>
                <a:spcPct val="20000"/>
              </a:spcBef>
              <a:buFont typeface="Arial" panose="020B0604020202020204" pitchFamily="34" charset="0"/>
              <a:buNone/>
              <a:defRPr/>
            </a:pPr>
            <a:endParaRPr lang="en-GB" sz="2400" dirty="0">
              <a:solidFill>
                <a:schemeClr val="bg1"/>
              </a:solidFill>
            </a:endParaRPr>
          </a:p>
          <a:p>
            <a:pPr marL="0" indent="0">
              <a:lnSpc>
                <a:spcPct val="100000"/>
              </a:lnSpc>
              <a:spcBef>
                <a:spcPct val="20000"/>
              </a:spcBef>
              <a:buFont typeface="Arial" panose="020B0604020202020204" pitchFamily="34" charset="0"/>
              <a:buNone/>
              <a:defRPr/>
            </a:pPr>
            <a:endParaRPr lang="en-GB" sz="2000" dirty="0">
              <a:solidFill>
                <a:schemeClr val="bg1"/>
              </a:solidFill>
            </a:endParaRPr>
          </a:p>
          <a:p>
            <a:pPr marL="0" indent="0">
              <a:lnSpc>
                <a:spcPct val="100000"/>
              </a:lnSpc>
              <a:spcBef>
                <a:spcPct val="20000"/>
              </a:spcBef>
              <a:buFont typeface="Arial" panose="020B0604020202020204" pitchFamily="34" charset="0"/>
              <a:buNone/>
              <a:defRPr/>
            </a:pPr>
            <a:r>
              <a:rPr lang="en-GB" sz="1800" i="1" dirty="0">
                <a:solidFill>
                  <a:schemeClr val="bg1"/>
                </a:solidFill>
              </a:rPr>
              <a:t>*The ISO9000 definitions of validation and verification can be found at the end of this slide pack.</a:t>
            </a:r>
            <a:endParaRPr lang="en-GB" sz="1200" i="1" dirty="0">
              <a:solidFill>
                <a:schemeClr val="bg1"/>
              </a:solidFill>
            </a:endParaRPr>
          </a:p>
        </p:txBody>
      </p:sp>
      <p:sp>
        <p:nvSpPr>
          <p:cNvPr id="3" name="Title 2">
            <a:extLst>
              <a:ext uri="{FF2B5EF4-FFF2-40B4-BE49-F238E27FC236}">
                <a16:creationId xmlns:a16="http://schemas.microsoft.com/office/drawing/2014/main" id="{1831805E-65BF-F0C3-AB03-A486549DC71C}"/>
              </a:ext>
            </a:extLst>
          </p:cNvPr>
          <p:cNvSpPr txBox="1">
            <a:spLocks/>
          </p:cNvSpPr>
          <p:nvPr/>
        </p:nvSpPr>
        <p:spPr>
          <a:xfrm>
            <a:off x="0" y="0"/>
            <a:ext cx="12192000" cy="537455"/>
          </a:xfrm>
          <a:prstGeom prst="rect">
            <a:avLst/>
          </a:prstGeom>
          <a:solidFill>
            <a:srgbClr val="00206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200" dirty="0">
                <a:solidFill>
                  <a:schemeClr val="bg1">
                    <a:lumMod val="95000"/>
                  </a:schemeClr>
                </a:solidFill>
                <a:latin typeface="Courier New" panose="02070309020205020404" pitchFamily="49" charset="0"/>
                <a:cs typeface="Courier New" panose="02070309020205020404" pitchFamily="49" charset="0"/>
              </a:rPr>
              <a:t>Terminology</a:t>
            </a:r>
            <a:endParaRPr lang="en-GB" sz="3200" dirty="0">
              <a:solidFill>
                <a:schemeClr val="bg1">
                  <a:lumMod val="95000"/>
                </a:schemeClr>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126126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620469-057D-F700-EC62-77775F5F4D3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EC02104-D093-90C8-A780-32A6DA860506}"/>
              </a:ext>
            </a:extLst>
          </p:cNvPr>
          <p:cNvSpPr txBox="1">
            <a:spLocks/>
          </p:cNvSpPr>
          <p:nvPr/>
        </p:nvSpPr>
        <p:spPr>
          <a:xfrm>
            <a:off x="629772" y="658158"/>
            <a:ext cx="11223810" cy="54208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20000"/>
              </a:spcBef>
              <a:buFont typeface="Arial" panose="020B0604020202020204" pitchFamily="34" charset="0"/>
              <a:buNone/>
              <a:defRPr/>
            </a:pPr>
            <a:endParaRPr lang="en-GB" b="1" dirty="0">
              <a:solidFill>
                <a:schemeClr val="bg1"/>
              </a:solidFill>
            </a:endParaRPr>
          </a:p>
          <a:p>
            <a:pPr marL="0" indent="0">
              <a:lnSpc>
                <a:spcPct val="100000"/>
              </a:lnSpc>
              <a:spcBef>
                <a:spcPct val="20000"/>
              </a:spcBef>
              <a:buFont typeface="Arial" panose="020B0604020202020204" pitchFamily="34" charset="0"/>
              <a:buNone/>
              <a:defRPr/>
            </a:pPr>
            <a:r>
              <a:rPr lang="en-GB" b="1" dirty="0">
                <a:solidFill>
                  <a:schemeClr val="bg1"/>
                </a:solidFill>
              </a:rPr>
              <a:t>ISO9000:2015(E) 3.4.1 Process, Note 5: </a:t>
            </a:r>
          </a:p>
          <a:p>
            <a:pPr marL="0" indent="0">
              <a:lnSpc>
                <a:spcPct val="100000"/>
              </a:lnSpc>
              <a:spcBef>
                <a:spcPct val="20000"/>
              </a:spcBef>
              <a:buFont typeface="Arial" panose="020B0604020202020204" pitchFamily="34" charset="0"/>
              <a:buNone/>
              <a:defRPr/>
            </a:pPr>
            <a:endParaRPr lang="en-GB" b="1" dirty="0">
              <a:solidFill>
                <a:schemeClr val="bg1"/>
              </a:solidFill>
            </a:endParaRPr>
          </a:p>
          <a:p>
            <a:pPr marL="0" indent="0">
              <a:lnSpc>
                <a:spcPct val="100000"/>
              </a:lnSpc>
              <a:spcBef>
                <a:spcPct val="20000"/>
              </a:spcBef>
              <a:buFont typeface="Arial" panose="020B0604020202020204" pitchFamily="34" charset="0"/>
              <a:buNone/>
              <a:defRPr/>
            </a:pPr>
            <a:r>
              <a:rPr lang="en-GB" dirty="0">
                <a:solidFill>
                  <a:schemeClr val="bg1"/>
                </a:solidFill>
              </a:rPr>
              <a:t>A process where the conformity of the resulting output cannot be readily or economically validated is frequently referred to as a “special process”.</a:t>
            </a:r>
          </a:p>
        </p:txBody>
      </p:sp>
      <p:sp>
        <p:nvSpPr>
          <p:cNvPr id="3" name="Title 2">
            <a:extLst>
              <a:ext uri="{FF2B5EF4-FFF2-40B4-BE49-F238E27FC236}">
                <a16:creationId xmlns:a16="http://schemas.microsoft.com/office/drawing/2014/main" id="{4168C2FB-5325-DDAC-6D68-49AAB41B5479}"/>
              </a:ext>
            </a:extLst>
          </p:cNvPr>
          <p:cNvSpPr txBox="1">
            <a:spLocks/>
          </p:cNvSpPr>
          <p:nvPr/>
        </p:nvSpPr>
        <p:spPr>
          <a:xfrm>
            <a:off x="0" y="0"/>
            <a:ext cx="12192000" cy="537455"/>
          </a:xfrm>
          <a:prstGeom prst="rect">
            <a:avLst/>
          </a:prstGeom>
          <a:solidFill>
            <a:srgbClr val="00206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3200" dirty="0">
                <a:solidFill>
                  <a:schemeClr val="bg1">
                    <a:lumMod val="95000"/>
                  </a:schemeClr>
                </a:solidFill>
                <a:latin typeface="Courier New" panose="02070309020205020404" pitchFamily="49" charset="0"/>
                <a:cs typeface="Courier New" panose="02070309020205020404" pitchFamily="49" charset="0"/>
              </a:rPr>
              <a:t>What is a special process?</a:t>
            </a:r>
          </a:p>
        </p:txBody>
      </p:sp>
    </p:spTree>
    <p:extLst>
      <p:ext uri="{BB962C8B-B14F-4D97-AF65-F5344CB8AC3E}">
        <p14:creationId xmlns:p14="http://schemas.microsoft.com/office/powerpoint/2010/main" val="1593555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3B5BCD-693C-F16F-74F8-348DDF0A20A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153371D-0483-FAAB-E512-FA940757D662}"/>
              </a:ext>
            </a:extLst>
          </p:cNvPr>
          <p:cNvSpPr txBox="1">
            <a:spLocks/>
          </p:cNvSpPr>
          <p:nvPr/>
        </p:nvSpPr>
        <p:spPr>
          <a:xfrm>
            <a:off x="629772" y="658158"/>
            <a:ext cx="11223810" cy="54208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20000"/>
              </a:spcBef>
              <a:buFont typeface="Arial" panose="020B0604020202020204" pitchFamily="34" charset="0"/>
              <a:buNone/>
              <a:defRPr/>
            </a:pPr>
            <a:endParaRPr lang="en-GB" b="1" dirty="0">
              <a:solidFill>
                <a:schemeClr val="bg1"/>
              </a:solidFill>
            </a:endParaRPr>
          </a:p>
          <a:p>
            <a:pPr>
              <a:lnSpc>
                <a:spcPct val="100000"/>
              </a:lnSpc>
              <a:spcBef>
                <a:spcPct val="20000"/>
              </a:spcBef>
              <a:defRPr/>
            </a:pPr>
            <a:r>
              <a:rPr lang="en-GB" sz="2400" dirty="0">
                <a:solidFill>
                  <a:schemeClr val="bg1"/>
                </a:solidFill>
              </a:rPr>
              <a:t>The process produces a product or changes a product; where one or more of the product characteristics cannot be directly measured to verify conformity.</a:t>
            </a:r>
          </a:p>
          <a:p>
            <a:pPr marL="0" indent="0">
              <a:lnSpc>
                <a:spcPct val="100000"/>
              </a:lnSpc>
              <a:spcBef>
                <a:spcPct val="20000"/>
              </a:spcBef>
              <a:buNone/>
              <a:defRPr/>
            </a:pPr>
            <a:endParaRPr lang="en-GB" sz="2400" dirty="0">
              <a:solidFill>
                <a:schemeClr val="bg1"/>
              </a:solidFill>
            </a:endParaRPr>
          </a:p>
          <a:p>
            <a:pPr>
              <a:lnSpc>
                <a:spcPct val="100000"/>
              </a:lnSpc>
              <a:spcBef>
                <a:spcPct val="20000"/>
              </a:spcBef>
              <a:defRPr/>
            </a:pPr>
            <a:r>
              <a:rPr lang="en-GB" sz="2400" dirty="0">
                <a:solidFill>
                  <a:schemeClr val="bg1"/>
                </a:solidFill>
              </a:rPr>
              <a:t>Therefore, the process must be periodically validated, typically using a representative test piece that is processed under the same conditions and then destructively tested.</a:t>
            </a:r>
          </a:p>
          <a:p>
            <a:pPr marL="0" indent="0">
              <a:lnSpc>
                <a:spcPct val="100000"/>
              </a:lnSpc>
              <a:spcBef>
                <a:spcPct val="20000"/>
              </a:spcBef>
              <a:buNone/>
              <a:defRPr/>
            </a:pPr>
            <a:endParaRPr lang="en-GB" sz="2400" dirty="0">
              <a:solidFill>
                <a:schemeClr val="bg1"/>
              </a:solidFill>
            </a:endParaRPr>
          </a:p>
          <a:p>
            <a:pPr>
              <a:lnSpc>
                <a:spcPct val="100000"/>
              </a:lnSpc>
              <a:spcBef>
                <a:spcPct val="20000"/>
              </a:spcBef>
              <a:defRPr/>
            </a:pPr>
            <a:r>
              <a:rPr lang="en-GB" sz="2400" dirty="0">
                <a:solidFill>
                  <a:schemeClr val="bg1"/>
                </a:solidFill>
              </a:rPr>
              <a:t>Periodic testing ensures that the process consistently produces conforming product</a:t>
            </a:r>
          </a:p>
        </p:txBody>
      </p:sp>
      <p:sp>
        <p:nvSpPr>
          <p:cNvPr id="3" name="Title 2">
            <a:extLst>
              <a:ext uri="{FF2B5EF4-FFF2-40B4-BE49-F238E27FC236}">
                <a16:creationId xmlns:a16="http://schemas.microsoft.com/office/drawing/2014/main" id="{52F3FDFA-35A7-21A0-5815-F02A3CF1B9CE}"/>
              </a:ext>
            </a:extLst>
          </p:cNvPr>
          <p:cNvSpPr txBox="1">
            <a:spLocks/>
          </p:cNvSpPr>
          <p:nvPr/>
        </p:nvSpPr>
        <p:spPr>
          <a:xfrm>
            <a:off x="0" y="0"/>
            <a:ext cx="12192000" cy="537455"/>
          </a:xfrm>
          <a:prstGeom prst="rect">
            <a:avLst/>
          </a:prstGeom>
          <a:solidFill>
            <a:srgbClr val="00206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3200" dirty="0">
                <a:solidFill>
                  <a:schemeClr val="bg1">
                    <a:lumMod val="95000"/>
                  </a:schemeClr>
                </a:solidFill>
                <a:latin typeface="Courier New" panose="02070309020205020404" pitchFamily="49" charset="0"/>
                <a:cs typeface="Courier New" panose="02070309020205020404" pitchFamily="49" charset="0"/>
              </a:rPr>
              <a:t>What does that mean?</a:t>
            </a:r>
          </a:p>
        </p:txBody>
      </p:sp>
      <p:sp>
        <p:nvSpPr>
          <p:cNvPr id="4" name="Rectangle: Rounded Corners 3">
            <a:extLst>
              <a:ext uri="{FF2B5EF4-FFF2-40B4-BE49-F238E27FC236}">
                <a16:creationId xmlns:a16="http://schemas.microsoft.com/office/drawing/2014/main" id="{59A3C8C0-3A8F-AB20-DDD3-2AFCC17030FD}"/>
              </a:ext>
            </a:extLst>
          </p:cNvPr>
          <p:cNvSpPr/>
          <p:nvPr/>
        </p:nvSpPr>
        <p:spPr>
          <a:xfrm>
            <a:off x="4863300" y="4705599"/>
            <a:ext cx="2465399" cy="1119988"/>
          </a:xfrm>
          <a:prstGeom prst="roundRect">
            <a:avLst/>
          </a:prstGeom>
          <a:solidFill>
            <a:srgbClr val="700000">
              <a:alpha val="97647"/>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lumMod val="95000"/>
                  </a:schemeClr>
                </a:solidFill>
              </a:rPr>
              <a:t>“Unseen, but critical”.</a:t>
            </a:r>
          </a:p>
        </p:txBody>
      </p:sp>
    </p:spTree>
    <p:extLst>
      <p:ext uri="{BB962C8B-B14F-4D97-AF65-F5344CB8AC3E}">
        <p14:creationId xmlns:p14="http://schemas.microsoft.com/office/powerpoint/2010/main" val="1341203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8C86D4-8E0F-9AA0-C27D-5DFEC77933E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6C62D57-98DD-649F-2310-802B2F7882E7}"/>
              </a:ext>
            </a:extLst>
          </p:cNvPr>
          <p:cNvSpPr txBox="1">
            <a:spLocks/>
          </p:cNvSpPr>
          <p:nvPr/>
        </p:nvSpPr>
        <p:spPr>
          <a:xfrm>
            <a:off x="629772" y="658158"/>
            <a:ext cx="11223810" cy="54208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ct val="20000"/>
              </a:spcBef>
              <a:buFont typeface="Arial" panose="020B0604020202020204" pitchFamily="34" charset="0"/>
              <a:buNone/>
              <a:defRPr/>
            </a:pPr>
            <a:endParaRPr lang="en-GB" b="1" dirty="0">
              <a:solidFill>
                <a:schemeClr val="bg1"/>
              </a:solidFill>
            </a:endParaRPr>
          </a:p>
          <a:p>
            <a:pPr marL="0" indent="0">
              <a:lnSpc>
                <a:spcPct val="100000"/>
              </a:lnSpc>
              <a:spcBef>
                <a:spcPct val="20000"/>
              </a:spcBef>
              <a:buFont typeface="Arial" panose="020B0604020202020204" pitchFamily="34" charset="0"/>
              <a:buNone/>
              <a:defRPr/>
            </a:pPr>
            <a:endParaRPr lang="en-GB" b="1" dirty="0">
              <a:solidFill>
                <a:schemeClr val="bg1"/>
              </a:solidFill>
            </a:endParaRPr>
          </a:p>
          <a:p>
            <a:pPr marL="0" indent="0">
              <a:lnSpc>
                <a:spcPct val="100000"/>
              </a:lnSpc>
              <a:spcBef>
                <a:spcPct val="20000"/>
              </a:spcBef>
              <a:buNone/>
              <a:defRPr/>
            </a:pPr>
            <a:r>
              <a:rPr lang="en-GB" dirty="0">
                <a:solidFill>
                  <a:schemeClr val="bg1"/>
                </a:solidFill>
              </a:rPr>
              <a:t>If the process is not operated correctly or validation is ineffective, products could be produced with undetectable nonconformities. Leading to failure at a later stage while in service.</a:t>
            </a:r>
          </a:p>
          <a:p>
            <a:pPr marL="0" indent="0">
              <a:lnSpc>
                <a:spcPct val="100000"/>
              </a:lnSpc>
              <a:spcBef>
                <a:spcPct val="20000"/>
              </a:spcBef>
              <a:buNone/>
              <a:defRPr/>
            </a:pPr>
            <a:endParaRPr lang="en-GB" dirty="0">
              <a:solidFill>
                <a:schemeClr val="bg1"/>
              </a:solidFill>
            </a:endParaRPr>
          </a:p>
          <a:p>
            <a:pPr marL="0" indent="0">
              <a:lnSpc>
                <a:spcPct val="100000"/>
              </a:lnSpc>
              <a:spcBef>
                <a:spcPct val="20000"/>
              </a:spcBef>
              <a:buNone/>
              <a:defRPr/>
            </a:pPr>
            <a:r>
              <a:rPr lang="en-GB" dirty="0">
                <a:solidFill>
                  <a:schemeClr val="bg1"/>
                </a:solidFill>
              </a:rPr>
              <a:t>E.g. Adhesion failure, unpredicted corrosion, stress corrosion cracking, delamination, sub-critical grain growth, PCB dry joints, creep and stress rupture, shear failure etc.</a:t>
            </a:r>
          </a:p>
        </p:txBody>
      </p:sp>
      <p:sp>
        <p:nvSpPr>
          <p:cNvPr id="3" name="Title 2">
            <a:extLst>
              <a:ext uri="{FF2B5EF4-FFF2-40B4-BE49-F238E27FC236}">
                <a16:creationId xmlns:a16="http://schemas.microsoft.com/office/drawing/2014/main" id="{84DE28E7-0777-67B3-B7F8-06D2318D80E1}"/>
              </a:ext>
            </a:extLst>
          </p:cNvPr>
          <p:cNvSpPr txBox="1">
            <a:spLocks/>
          </p:cNvSpPr>
          <p:nvPr/>
        </p:nvSpPr>
        <p:spPr>
          <a:xfrm>
            <a:off x="0" y="0"/>
            <a:ext cx="12192000" cy="537455"/>
          </a:xfrm>
          <a:prstGeom prst="rect">
            <a:avLst/>
          </a:prstGeom>
          <a:solidFill>
            <a:srgbClr val="00206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3200" dirty="0">
                <a:solidFill>
                  <a:schemeClr val="bg1">
                    <a:lumMod val="95000"/>
                  </a:schemeClr>
                </a:solidFill>
                <a:latin typeface="Courier New" panose="02070309020205020404" pitchFamily="49" charset="0"/>
                <a:cs typeface="Courier New" panose="02070309020205020404" pitchFamily="49" charset="0"/>
              </a:rPr>
              <a:t>What are the risks?</a:t>
            </a:r>
          </a:p>
        </p:txBody>
      </p:sp>
    </p:spTree>
    <p:extLst>
      <p:ext uri="{BB962C8B-B14F-4D97-AF65-F5344CB8AC3E}">
        <p14:creationId xmlns:p14="http://schemas.microsoft.com/office/powerpoint/2010/main" val="3885797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4D4EF6-E716-B679-FA15-6EA553D4C1A5}"/>
            </a:ext>
          </a:extLst>
        </p:cNvPr>
        <p:cNvGrpSpPr/>
        <p:nvPr/>
      </p:nvGrpSpPr>
      <p:grpSpPr>
        <a:xfrm>
          <a:off x="0" y="0"/>
          <a:ext cx="0" cy="0"/>
          <a:chOff x="0" y="0"/>
          <a:chExt cx="0" cy="0"/>
        </a:xfrm>
      </p:grpSpPr>
      <p:sp>
        <p:nvSpPr>
          <p:cNvPr id="10" name="Hexagon 9">
            <a:extLst>
              <a:ext uri="{FF2B5EF4-FFF2-40B4-BE49-F238E27FC236}">
                <a16:creationId xmlns:a16="http://schemas.microsoft.com/office/drawing/2014/main" id="{28239386-3250-F568-ACC0-31322B3B6C08}"/>
              </a:ext>
            </a:extLst>
          </p:cNvPr>
          <p:cNvSpPr/>
          <p:nvPr/>
        </p:nvSpPr>
        <p:spPr>
          <a:xfrm>
            <a:off x="4403051" y="2554662"/>
            <a:ext cx="2668404" cy="2439031"/>
          </a:xfrm>
          <a:prstGeom prst="hexagon">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800" b="1" dirty="0"/>
              <a:t>PROCESS ACTIVITY</a:t>
            </a:r>
          </a:p>
        </p:txBody>
      </p:sp>
      <p:sp>
        <p:nvSpPr>
          <p:cNvPr id="3" name="Title 2">
            <a:extLst>
              <a:ext uri="{FF2B5EF4-FFF2-40B4-BE49-F238E27FC236}">
                <a16:creationId xmlns:a16="http://schemas.microsoft.com/office/drawing/2014/main" id="{644E2C2C-9FE4-0259-A3FC-58DA82DE399F}"/>
              </a:ext>
            </a:extLst>
          </p:cNvPr>
          <p:cNvSpPr txBox="1">
            <a:spLocks/>
          </p:cNvSpPr>
          <p:nvPr/>
        </p:nvSpPr>
        <p:spPr>
          <a:xfrm>
            <a:off x="0" y="0"/>
            <a:ext cx="12192000" cy="537455"/>
          </a:xfrm>
          <a:prstGeom prst="rect">
            <a:avLst/>
          </a:prstGeom>
          <a:solidFill>
            <a:srgbClr val="00206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GB" sz="3200" dirty="0">
                <a:solidFill>
                  <a:schemeClr val="bg1">
                    <a:lumMod val="95000"/>
                  </a:schemeClr>
                </a:solidFill>
                <a:latin typeface="Courier New" panose="02070309020205020404" pitchFamily="49" charset="0"/>
                <a:cs typeface="Courier New" panose="02070309020205020404" pitchFamily="49" charset="0"/>
              </a:rPr>
              <a:t>Process Verification by Product Validation</a:t>
            </a:r>
          </a:p>
        </p:txBody>
      </p:sp>
      <p:sp>
        <p:nvSpPr>
          <p:cNvPr id="5" name="Rectangle: Rounded Corners 4">
            <a:extLst>
              <a:ext uri="{FF2B5EF4-FFF2-40B4-BE49-F238E27FC236}">
                <a16:creationId xmlns:a16="http://schemas.microsoft.com/office/drawing/2014/main" id="{72066175-6F77-20D0-CA5F-A8BD0CC82250}"/>
              </a:ext>
            </a:extLst>
          </p:cNvPr>
          <p:cNvSpPr/>
          <p:nvPr/>
        </p:nvSpPr>
        <p:spPr>
          <a:xfrm>
            <a:off x="4769065" y="741830"/>
            <a:ext cx="1936376" cy="1230405"/>
          </a:xfrm>
          <a:prstGeom prst="roundRect">
            <a:avLst/>
          </a:prstGeom>
          <a:solidFill>
            <a:srgbClr val="7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b="1" dirty="0"/>
              <a:t>ACT</a:t>
            </a:r>
          </a:p>
        </p:txBody>
      </p:sp>
      <p:sp>
        <p:nvSpPr>
          <p:cNvPr id="6" name="Rectangle: Rounded Corners 5">
            <a:extLst>
              <a:ext uri="{FF2B5EF4-FFF2-40B4-BE49-F238E27FC236}">
                <a16:creationId xmlns:a16="http://schemas.microsoft.com/office/drawing/2014/main" id="{537FAD05-F12D-FF97-27B9-510D00F2B528}"/>
              </a:ext>
            </a:extLst>
          </p:cNvPr>
          <p:cNvSpPr/>
          <p:nvPr/>
        </p:nvSpPr>
        <p:spPr>
          <a:xfrm>
            <a:off x="1786217" y="2753360"/>
            <a:ext cx="1936376" cy="123040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b="1" dirty="0"/>
              <a:t>PLAN</a:t>
            </a:r>
          </a:p>
        </p:txBody>
      </p:sp>
      <p:sp>
        <p:nvSpPr>
          <p:cNvPr id="7" name="Rectangle: Rounded Corners 6">
            <a:extLst>
              <a:ext uri="{FF2B5EF4-FFF2-40B4-BE49-F238E27FC236}">
                <a16:creationId xmlns:a16="http://schemas.microsoft.com/office/drawing/2014/main" id="{D18CC4C7-FE9C-B496-DC31-67C727D61555}"/>
              </a:ext>
            </a:extLst>
          </p:cNvPr>
          <p:cNvSpPr/>
          <p:nvPr/>
        </p:nvSpPr>
        <p:spPr>
          <a:xfrm>
            <a:off x="8164352" y="2638987"/>
            <a:ext cx="1936376" cy="1230405"/>
          </a:xfrm>
          <a:prstGeom prst="round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b="1" dirty="0"/>
              <a:t>CHECK</a:t>
            </a:r>
          </a:p>
        </p:txBody>
      </p:sp>
      <p:sp>
        <p:nvSpPr>
          <p:cNvPr id="8" name="Rectangle: Rounded Corners 7">
            <a:extLst>
              <a:ext uri="{FF2B5EF4-FFF2-40B4-BE49-F238E27FC236}">
                <a16:creationId xmlns:a16="http://schemas.microsoft.com/office/drawing/2014/main" id="{357E19B6-477D-10CF-DFCB-CE5DE506EAF9}"/>
              </a:ext>
            </a:extLst>
          </p:cNvPr>
          <p:cNvSpPr/>
          <p:nvPr/>
        </p:nvSpPr>
        <p:spPr>
          <a:xfrm>
            <a:off x="4778188" y="4724030"/>
            <a:ext cx="1936376" cy="1230405"/>
          </a:xfrm>
          <a:prstGeom prst="round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b="1" dirty="0"/>
              <a:t>DO</a:t>
            </a:r>
          </a:p>
        </p:txBody>
      </p:sp>
      <p:sp>
        <p:nvSpPr>
          <p:cNvPr id="11" name="Arrow: Pentagon 10">
            <a:extLst>
              <a:ext uri="{FF2B5EF4-FFF2-40B4-BE49-F238E27FC236}">
                <a16:creationId xmlns:a16="http://schemas.microsoft.com/office/drawing/2014/main" id="{18F5A13C-B3CA-97E5-ABA6-CD72BD2F201E}"/>
              </a:ext>
            </a:extLst>
          </p:cNvPr>
          <p:cNvSpPr/>
          <p:nvPr/>
        </p:nvSpPr>
        <p:spPr>
          <a:xfrm>
            <a:off x="10082216" y="2779096"/>
            <a:ext cx="1936376" cy="995081"/>
          </a:xfrm>
          <a:prstGeom prst="homePlate">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PRODUCT OUTPUT</a:t>
            </a:r>
          </a:p>
        </p:txBody>
      </p:sp>
      <p:sp>
        <p:nvSpPr>
          <p:cNvPr id="12" name="Flowchart: Multidocument 11">
            <a:extLst>
              <a:ext uri="{FF2B5EF4-FFF2-40B4-BE49-F238E27FC236}">
                <a16:creationId xmlns:a16="http://schemas.microsoft.com/office/drawing/2014/main" id="{D754958C-76DB-27AE-BDBB-874989DDB141}"/>
              </a:ext>
            </a:extLst>
          </p:cNvPr>
          <p:cNvSpPr/>
          <p:nvPr/>
        </p:nvSpPr>
        <p:spPr>
          <a:xfrm>
            <a:off x="10718244" y="3738354"/>
            <a:ext cx="1343024" cy="1512527"/>
          </a:xfrm>
          <a:prstGeom prst="flowChartMultidocument">
            <a:avLst/>
          </a:prstGeom>
          <a:solidFill>
            <a:schemeClr val="tx1">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Production Process Verification (FAIR)</a:t>
            </a:r>
          </a:p>
        </p:txBody>
      </p:sp>
      <p:sp>
        <p:nvSpPr>
          <p:cNvPr id="9" name="Flowchart: Multidocument 8">
            <a:extLst>
              <a:ext uri="{FF2B5EF4-FFF2-40B4-BE49-F238E27FC236}">
                <a16:creationId xmlns:a16="http://schemas.microsoft.com/office/drawing/2014/main" id="{FAEFB704-660D-66DB-9BD3-76B76D8D472D}"/>
              </a:ext>
            </a:extLst>
          </p:cNvPr>
          <p:cNvSpPr/>
          <p:nvPr/>
        </p:nvSpPr>
        <p:spPr>
          <a:xfrm>
            <a:off x="9327385" y="3774178"/>
            <a:ext cx="1278031" cy="1535827"/>
          </a:xfrm>
          <a:prstGeom prst="flowChartMultidocument">
            <a:avLst/>
          </a:prstGeom>
          <a:solidFill>
            <a:schemeClr val="bg2">
              <a:lumMod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Product Validation (Testing)</a:t>
            </a:r>
          </a:p>
        </p:txBody>
      </p:sp>
      <p:sp>
        <p:nvSpPr>
          <p:cNvPr id="16" name="Arrow: Pentagon 15">
            <a:extLst>
              <a:ext uri="{FF2B5EF4-FFF2-40B4-BE49-F238E27FC236}">
                <a16:creationId xmlns:a16="http://schemas.microsoft.com/office/drawing/2014/main" id="{E77C09FE-8BA7-1AC0-0052-D8ED6B0A3D6E}"/>
              </a:ext>
            </a:extLst>
          </p:cNvPr>
          <p:cNvSpPr/>
          <p:nvPr/>
        </p:nvSpPr>
        <p:spPr>
          <a:xfrm>
            <a:off x="326745" y="2887756"/>
            <a:ext cx="1745441" cy="981636"/>
          </a:xfrm>
          <a:prstGeom prst="homePlate">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INPUT</a:t>
            </a:r>
          </a:p>
        </p:txBody>
      </p:sp>
      <p:sp>
        <p:nvSpPr>
          <p:cNvPr id="18" name="Arrow: Circular 17">
            <a:extLst>
              <a:ext uri="{FF2B5EF4-FFF2-40B4-BE49-F238E27FC236}">
                <a16:creationId xmlns:a16="http://schemas.microsoft.com/office/drawing/2014/main" id="{7B353CFC-F7AB-7B7C-968A-570061B4157D}"/>
              </a:ext>
            </a:extLst>
          </p:cNvPr>
          <p:cNvSpPr/>
          <p:nvPr/>
        </p:nvSpPr>
        <p:spPr>
          <a:xfrm rot="16750449" flipH="1">
            <a:off x="2777264" y="1451866"/>
            <a:ext cx="4144687" cy="4881275"/>
          </a:xfrm>
          <a:prstGeom prst="circularArrow">
            <a:avLst>
              <a:gd name="adj1" fmla="val 11589"/>
              <a:gd name="adj2" fmla="val 1028557"/>
              <a:gd name="adj3" fmla="val 21243942"/>
              <a:gd name="adj4" fmla="val 16948856"/>
              <a:gd name="adj5" fmla="val 13992"/>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 name="Arrow: Circular 18">
            <a:extLst>
              <a:ext uri="{FF2B5EF4-FFF2-40B4-BE49-F238E27FC236}">
                <a16:creationId xmlns:a16="http://schemas.microsoft.com/office/drawing/2014/main" id="{342951E8-55AB-EB6F-AB73-3D8318EA6AD4}"/>
              </a:ext>
            </a:extLst>
          </p:cNvPr>
          <p:cNvSpPr/>
          <p:nvPr/>
        </p:nvSpPr>
        <p:spPr>
          <a:xfrm rot="11287196" flipH="1">
            <a:off x="4340948" y="1304367"/>
            <a:ext cx="4856691" cy="4881275"/>
          </a:xfrm>
          <a:prstGeom prst="circularArrow">
            <a:avLst>
              <a:gd name="adj1" fmla="val 10980"/>
              <a:gd name="adj2" fmla="val 1028557"/>
              <a:gd name="adj3" fmla="val 21014819"/>
              <a:gd name="adj4" fmla="val 16578552"/>
              <a:gd name="adj5" fmla="val 13992"/>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2" name="Arrow: Circular 21">
            <a:extLst>
              <a:ext uri="{FF2B5EF4-FFF2-40B4-BE49-F238E27FC236}">
                <a16:creationId xmlns:a16="http://schemas.microsoft.com/office/drawing/2014/main" id="{D0A438F2-4180-12AA-E60C-4EA423B2DFED}"/>
              </a:ext>
            </a:extLst>
          </p:cNvPr>
          <p:cNvSpPr/>
          <p:nvPr/>
        </p:nvSpPr>
        <p:spPr>
          <a:xfrm rot="6014095" flipH="1">
            <a:off x="4686607" y="301121"/>
            <a:ext cx="4144687" cy="4881275"/>
          </a:xfrm>
          <a:prstGeom prst="circularArrow">
            <a:avLst>
              <a:gd name="adj1" fmla="val 11589"/>
              <a:gd name="adj2" fmla="val 1626432"/>
              <a:gd name="adj3" fmla="val 21243942"/>
              <a:gd name="adj4" fmla="val 16948856"/>
              <a:gd name="adj5" fmla="val 13992"/>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3" name="Arrow: Circular 22">
            <a:extLst>
              <a:ext uri="{FF2B5EF4-FFF2-40B4-BE49-F238E27FC236}">
                <a16:creationId xmlns:a16="http://schemas.microsoft.com/office/drawing/2014/main" id="{F2393F17-C062-5EDD-A1E6-A763AC74A394}"/>
              </a:ext>
            </a:extLst>
          </p:cNvPr>
          <p:cNvSpPr/>
          <p:nvPr/>
        </p:nvSpPr>
        <p:spPr>
          <a:xfrm rot="714931" flipH="1">
            <a:off x="2608710" y="675814"/>
            <a:ext cx="4378288" cy="4167979"/>
          </a:xfrm>
          <a:prstGeom prst="circularArrow">
            <a:avLst>
              <a:gd name="adj1" fmla="val 11589"/>
              <a:gd name="adj2" fmla="val 1626432"/>
              <a:gd name="adj3" fmla="val 21243942"/>
              <a:gd name="adj4" fmla="val 16948856"/>
              <a:gd name="adj5" fmla="val 13992"/>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4" name="Arrow: Right 23">
            <a:extLst>
              <a:ext uri="{FF2B5EF4-FFF2-40B4-BE49-F238E27FC236}">
                <a16:creationId xmlns:a16="http://schemas.microsoft.com/office/drawing/2014/main" id="{BEE18855-1D74-439B-BD36-22ECF7FD35C0}"/>
              </a:ext>
            </a:extLst>
          </p:cNvPr>
          <p:cNvSpPr/>
          <p:nvPr/>
        </p:nvSpPr>
        <p:spPr>
          <a:xfrm>
            <a:off x="10314825" y="4267720"/>
            <a:ext cx="581182" cy="448995"/>
          </a:xfrm>
          <a:prstGeom prst="rightArrow">
            <a:avLst/>
          </a:prstGeom>
          <a:solidFill>
            <a:schemeClr val="accent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Rounded Corners 24">
            <a:extLst>
              <a:ext uri="{FF2B5EF4-FFF2-40B4-BE49-F238E27FC236}">
                <a16:creationId xmlns:a16="http://schemas.microsoft.com/office/drawing/2014/main" id="{E2CBF80C-4FA1-677E-6A04-514BAACAED6F}"/>
              </a:ext>
            </a:extLst>
          </p:cNvPr>
          <p:cNvSpPr/>
          <p:nvPr/>
        </p:nvSpPr>
        <p:spPr>
          <a:xfrm>
            <a:off x="9384395" y="565738"/>
            <a:ext cx="2452264" cy="1978034"/>
          </a:xfrm>
          <a:prstGeom prst="roundRect">
            <a:avLst/>
          </a:prstGeom>
          <a:solidFill>
            <a:schemeClr val="accent6">
              <a:lumMod val="60000"/>
              <a:lumOff val="40000"/>
              <a:alpha val="40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lumMod val="95000"/>
                  </a:schemeClr>
                </a:solidFill>
              </a:rPr>
              <a:t>Process can be verified by testing, measuring and monitoring output key characteristics</a:t>
            </a:r>
          </a:p>
          <a:p>
            <a:pPr algn="ctr"/>
            <a:endParaRPr lang="en-GB" sz="1050" b="1" dirty="0">
              <a:solidFill>
                <a:schemeClr val="bg1"/>
              </a:solidFill>
            </a:endParaRPr>
          </a:p>
        </p:txBody>
      </p:sp>
      <p:sp>
        <p:nvSpPr>
          <p:cNvPr id="26" name="Rectangle: Rounded Corners 25">
            <a:extLst>
              <a:ext uri="{FF2B5EF4-FFF2-40B4-BE49-F238E27FC236}">
                <a16:creationId xmlns:a16="http://schemas.microsoft.com/office/drawing/2014/main" id="{882115A7-C7AD-875A-22D5-8B8DB17C98A7}"/>
              </a:ext>
            </a:extLst>
          </p:cNvPr>
          <p:cNvSpPr/>
          <p:nvPr/>
        </p:nvSpPr>
        <p:spPr>
          <a:xfrm>
            <a:off x="221712" y="806181"/>
            <a:ext cx="2452264" cy="1293796"/>
          </a:xfrm>
          <a:prstGeom prst="roundRect">
            <a:avLst/>
          </a:prstGeom>
          <a:solidFill>
            <a:schemeClr val="tx1">
              <a:alpha val="40000"/>
            </a:schemeClr>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bg1">
                    <a:lumMod val="95000"/>
                  </a:schemeClr>
                </a:solidFill>
              </a:rPr>
              <a:t>Standard Process</a:t>
            </a:r>
          </a:p>
          <a:p>
            <a:pPr algn="ctr"/>
            <a:endParaRPr lang="en-GB" sz="1050" b="1" dirty="0">
              <a:solidFill>
                <a:schemeClr val="bg1"/>
              </a:solidFill>
            </a:endParaRPr>
          </a:p>
        </p:txBody>
      </p:sp>
    </p:spTree>
    <p:extLst>
      <p:ext uri="{BB962C8B-B14F-4D97-AF65-F5344CB8AC3E}">
        <p14:creationId xmlns:p14="http://schemas.microsoft.com/office/powerpoint/2010/main" val="34538692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ustom 1">
      <a:majorFont>
        <a:latin typeface="Aptos Display"/>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672</TotalTime>
  <Words>4604</Words>
  <Application>Microsoft Office PowerPoint</Application>
  <PresentationFormat>Widescreen</PresentationFormat>
  <Paragraphs>720</Paragraphs>
  <Slides>31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Aptos</vt:lpstr>
      <vt:lpstr>Aptos Black</vt:lpstr>
      <vt:lpstr>Aptos ExtraBold</vt:lpstr>
      <vt:lpstr>Aptos Narrow</vt:lpstr>
      <vt:lpstr>Arial</vt:lpstr>
      <vt:lpstr>Calibri</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Konrad Burgoyne</dc:creator>
  <cp:lastModifiedBy>Konrad Burgoyne</cp:lastModifiedBy>
  <cp:revision>45</cp:revision>
  <dcterms:created xsi:type="dcterms:W3CDTF">2025-12-18T21:56:27Z</dcterms:created>
  <dcterms:modified xsi:type="dcterms:W3CDTF">2025-12-20T21:57:35Z</dcterms:modified>
</cp:coreProperties>
</file>