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9" r:id="rId4"/>
    <p:sldId id="347" r:id="rId5"/>
    <p:sldId id="330" r:id="rId6"/>
    <p:sldId id="331" r:id="rId7"/>
    <p:sldId id="332" r:id="rId8"/>
    <p:sldId id="333" r:id="rId9"/>
    <p:sldId id="334" r:id="rId10"/>
    <p:sldId id="336" r:id="rId11"/>
    <p:sldId id="337" r:id="rId12"/>
    <p:sldId id="338" r:id="rId13"/>
    <p:sldId id="335" r:id="rId14"/>
    <p:sldId id="339" r:id="rId15"/>
    <p:sldId id="340" r:id="rId16"/>
    <p:sldId id="341" r:id="rId17"/>
    <p:sldId id="342" r:id="rId18"/>
    <p:sldId id="344" r:id="rId19"/>
    <p:sldId id="343" r:id="rId20"/>
    <p:sldId id="345" r:id="rId21"/>
    <p:sldId id="346" r:id="rId22"/>
    <p:sldId id="287" r:id="rId23"/>
    <p:sldId id="352" r:id="rId24"/>
    <p:sldId id="349" r:id="rId25"/>
    <p:sldId id="350" r:id="rId26"/>
    <p:sldId id="351" r:id="rId27"/>
    <p:sldId id="348"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142" d="100"/>
          <a:sy n="142" d="100"/>
        </p:scale>
        <p:origin x="948"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821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s://sp-i.org/"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E37D34-9326-DAFD-14A3-DA19ACCF7C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1955" y="6211329"/>
            <a:ext cx="717854" cy="417427"/>
          </a:xfrm>
          <a:prstGeom prst="rect">
            <a:avLst/>
          </a:prstGeom>
        </p:spPr>
      </p:pic>
      <p:sp>
        <p:nvSpPr>
          <p:cNvPr id="9" name="TextBox 8">
            <a:extLst>
              <a:ext uri="{FF2B5EF4-FFF2-40B4-BE49-F238E27FC236}">
                <a16:creationId xmlns:a16="http://schemas.microsoft.com/office/drawing/2014/main" id="{F8A2EBBE-D49B-42E0-FA15-6CE395A49D83}"/>
              </a:ext>
            </a:extLst>
          </p:cNvPr>
          <p:cNvSpPr txBox="1"/>
          <p:nvPr userDrawn="1"/>
        </p:nvSpPr>
        <p:spPr>
          <a:xfrm>
            <a:off x="5817191" y="6096878"/>
            <a:ext cx="6313394" cy="646331"/>
          </a:xfrm>
          <a:prstGeom prst="rect">
            <a:avLst/>
          </a:prstGeom>
          <a:noFill/>
        </p:spPr>
        <p:txBody>
          <a:bodyPr wrap="square" rtlCol="0">
            <a:spAutoFit/>
          </a:bodyPr>
          <a:lstStyle/>
          <a:p>
            <a:pPr algn="r"/>
            <a:r>
              <a:rPr lang="en-GB" sz="2400" dirty="0">
                <a:solidFill>
                  <a:schemeClr val="bg1"/>
                </a:solidFill>
                <a:latin typeface="Aptos ExtraBold" panose="020B0004020202020204" pitchFamily="34" charset="0"/>
                <a:cs typeface="Aharoni" panose="02010803020104030203" pitchFamily="2" charset="-79"/>
              </a:rPr>
              <a:t>Special Processes Institute</a:t>
            </a:r>
          </a:p>
          <a:p>
            <a:pPr algn="r"/>
            <a:r>
              <a:rPr lang="en-GB" sz="1200" b="1" dirty="0">
                <a:solidFill>
                  <a:schemeClr val="bg1"/>
                </a:solidFill>
                <a:hlinkClick r:id="rId5">
                  <a:extLst>
                    <a:ext uri="{A12FA001-AC4F-418D-AE19-62706E023703}">
                      <ahyp:hlinkClr xmlns:ahyp="http://schemas.microsoft.com/office/drawing/2018/hyperlinkcolor" val="tx"/>
                    </a:ext>
                  </a:extLst>
                </a:hlinkClick>
              </a:rPr>
              <a:t>sp-i.org</a:t>
            </a:r>
            <a:endParaRPr lang="en-GB" sz="1200" b="1" dirty="0">
              <a:solidFill>
                <a:schemeClr val="bg1"/>
              </a:solidFill>
            </a:endParaRPr>
          </a:p>
        </p:txBody>
      </p:sp>
    </p:spTree>
    <p:extLst>
      <p:ext uri="{BB962C8B-B14F-4D97-AF65-F5344CB8AC3E}">
        <p14:creationId xmlns:p14="http://schemas.microsoft.com/office/powerpoint/2010/main" val="159936130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sp-i.org/downloads.html"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mailto:email@sp-i.org" TargetMode="External"/><Relationship Id="rId2" Type="http://schemas.openxmlformats.org/officeDocument/2006/relationships/hyperlink" Target="https://sp-i.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0">
            <a:extLst>
              <a:ext uri="{FF2B5EF4-FFF2-40B4-BE49-F238E27FC236}">
                <a16:creationId xmlns:a16="http://schemas.microsoft.com/office/drawing/2014/main" id="{26AC1009-1FEB-91B4-61C5-FD98931B1663}"/>
              </a:ext>
            </a:extLst>
          </p:cNvPr>
          <p:cNvSpPr txBox="1">
            <a:spLocks/>
          </p:cNvSpPr>
          <p:nvPr/>
        </p:nvSpPr>
        <p:spPr>
          <a:xfrm>
            <a:off x="10089331" y="164057"/>
            <a:ext cx="1979404" cy="857919"/>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a:solidFill>
                  <a:schemeClr val="bg1"/>
                </a:solidFill>
                <a:latin typeface="Aptos Black" panose="020B0004020202020204" pitchFamily="34" charset="0"/>
              </a:rPr>
              <a:t>Training Publication SPI-06</a:t>
            </a:r>
          </a:p>
          <a:p>
            <a:pPr marL="0" indent="0" algn="r">
              <a:buNone/>
            </a:pPr>
            <a:r>
              <a:rPr lang="en-US" dirty="0">
                <a:solidFill>
                  <a:schemeClr val="bg1"/>
                </a:solidFill>
              </a:rPr>
              <a:t>Rev 1</a:t>
            </a:r>
          </a:p>
          <a:p>
            <a:pPr marL="0" indent="0" algn="r">
              <a:buNone/>
            </a:pPr>
            <a:r>
              <a:rPr lang="en-US" dirty="0">
                <a:solidFill>
                  <a:schemeClr val="bg1"/>
                </a:solidFill>
              </a:rPr>
              <a:t>24 Dec 2025</a:t>
            </a:r>
          </a:p>
        </p:txBody>
      </p:sp>
      <p:sp>
        <p:nvSpPr>
          <p:cNvPr id="3" name="TextBox 2">
            <a:extLst>
              <a:ext uri="{FF2B5EF4-FFF2-40B4-BE49-F238E27FC236}">
                <a16:creationId xmlns:a16="http://schemas.microsoft.com/office/drawing/2014/main" id="{66D240C8-6698-7CAA-E04C-6E13DBF67A35}"/>
              </a:ext>
            </a:extLst>
          </p:cNvPr>
          <p:cNvSpPr txBox="1"/>
          <p:nvPr/>
        </p:nvSpPr>
        <p:spPr>
          <a:xfrm>
            <a:off x="8572500" y="4594617"/>
            <a:ext cx="2855258" cy="307777"/>
          </a:xfrm>
          <a:prstGeom prst="rect">
            <a:avLst/>
          </a:prstGeom>
          <a:noFill/>
        </p:spPr>
        <p:txBody>
          <a:bodyPr wrap="square">
            <a:spAutoFit/>
          </a:bodyPr>
          <a:lstStyle/>
          <a:p>
            <a:pPr algn="r"/>
            <a:r>
              <a:rPr lang="en-GB" sz="1400" b="1" dirty="0">
                <a:solidFill>
                  <a:schemeClr val="bg1"/>
                </a:solidFill>
              </a:rPr>
              <a:t>by Konrad Burgoyne MIMF, FSPI</a:t>
            </a:r>
            <a:endParaRPr lang="en-GB" sz="1400" dirty="0">
              <a:solidFill>
                <a:schemeClr val="bg1"/>
              </a:solidFill>
            </a:endParaRPr>
          </a:p>
        </p:txBody>
      </p:sp>
      <p:pic>
        <p:nvPicPr>
          <p:cNvPr id="5" name="Picture 4">
            <a:extLst>
              <a:ext uri="{FF2B5EF4-FFF2-40B4-BE49-F238E27FC236}">
                <a16:creationId xmlns:a16="http://schemas.microsoft.com/office/drawing/2014/main" id="{FD6FFEB9-956D-B7FA-4BD9-C3B6290B8E24}"/>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162049" y="1021976"/>
            <a:ext cx="4062134" cy="3847374"/>
          </a:xfrm>
          <a:prstGeom prst="rect">
            <a:avLst/>
          </a:prstGeom>
        </p:spPr>
      </p:pic>
      <p:sp>
        <p:nvSpPr>
          <p:cNvPr id="4" name="Text Placeholder 4">
            <a:extLst>
              <a:ext uri="{FF2B5EF4-FFF2-40B4-BE49-F238E27FC236}">
                <a16:creationId xmlns:a16="http://schemas.microsoft.com/office/drawing/2014/main" id="{DDD22B34-FE66-63BE-9BD0-BD11E9216080}"/>
              </a:ext>
            </a:extLst>
          </p:cNvPr>
          <p:cNvSpPr txBox="1">
            <a:spLocks/>
          </p:cNvSpPr>
          <p:nvPr/>
        </p:nvSpPr>
        <p:spPr>
          <a:xfrm>
            <a:off x="4901454" y="1149724"/>
            <a:ext cx="7009954" cy="41753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6000" dirty="0">
                <a:solidFill>
                  <a:schemeClr val="bg1"/>
                </a:solidFill>
                <a:latin typeface="Aptos Black" panose="020B0004020202020204" pitchFamily="34" charset="0"/>
              </a:rPr>
              <a:t>Understanding Process Failure Mode and Effects Analysis (PFMEA)</a:t>
            </a:r>
          </a:p>
        </p:txBody>
      </p:sp>
    </p:spTree>
    <p:extLst>
      <p:ext uri="{BB962C8B-B14F-4D97-AF65-F5344CB8AC3E}">
        <p14:creationId xmlns:p14="http://schemas.microsoft.com/office/powerpoint/2010/main" val="3164825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51D41-A745-94A2-A15B-3446F55ABA0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95380A-5F6E-0067-7C7B-238F0DD4A18A}"/>
              </a:ext>
            </a:extLst>
          </p:cNvPr>
          <p:cNvSpPr txBox="1">
            <a:spLocks/>
          </p:cNvSpPr>
          <p:nvPr/>
        </p:nvSpPr>
        <p:spPr>
          <a:xfrm>
            <a:off x="0" y="0"/>
            <a:ext cx="12192000" cy="537455"/>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Process Flow Diagram (PFD)</a:t>
            </a:r>
          </a:p>
        </p:txBody>
      </p:sp>
      <p:sp>
        <p:nvSpPr>
          <p:cNvPr id="4" name="Text Placeholder 2">
            <a:extLst>
              <a:ext uri="{FF2B5EF4-FFF2-40B4-BE49-F238E27FC236}">
                <a16:creationId xmlns:a16="http://schemas.microsoft.com/office/drawing/2014/main" id="{24ED1EF8-1A48-4A20-AB24-FDCC8984C920}"/>
              </a:ext>
            </a:extLst>
          </p:cNvPr>
          <p:cNvSpPr txBox="1">
            <a:spLocks/>
          </p:cNvSpPr>
          <p:nvPr/>
        </p:nvSpPr>
        <p:spPr>
          <a:xfrm>
            <a:off x="1147416" y="4638253"/>
            <a:ext cx="5318378" cy="1290917"/>
          </a:xfrm>
          <a:prstGeom prst="rect">
            <a:avLst/>
          </a:prstGeom>
          <a:solidFill>
            <a:schemeClr val="accent6">
              <a:lumMod val="5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bg1"/>
                </a:solidFill>
              </a:rPr>
              <a:t>A Process Flow Diagram (PFD) shows the relations between major components in a system</a:t>
            </a:r>
          </a:p>
        </p:txBody>
      </p:sp>
      <p:pic>
        <p:nvPicPr>
          <p:cNvPr id="6" name="Picture 5">
            <a:extLst>
              <a:ext uri="{FF2B5EF4-FFF2-40B4-BE49-F238E27FC236}">
                <a16:creationId xmlns:a16="http://schemas.microsoft.com/office/drawing/2014/main" id="{3A6B2548-17F8-AA42-2ADB-77DE2EC9E714}"/>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317812" y="537455"/>
            <a:ext cx="8068235" cy="4100798"/>
          </a:xfrm>
          <a:prstGeom prst="rect">
            <a:avLst/>
          </a:prstGeom>
        </p:spPr>
      </p:pic>
    </p:spTree>
    <p:extLst>
      <p:ext uri="{BB962C8B-B14F-4D97-AF65-F5344CB8AC3E}">
        <p14:creationId xmlns:p14="http://schemas.microsoft.com/office/powerpoint/2010/main" val="2018225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8F14A-AB24-87C3-93A9-1E785EF7A40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2A0FEA6-3C76-F689-E15C-BF27CC27D3C0}"/>
              </a:ext>
            </a:extLst>
          </p:cNvPr>
          <p:cNvSpPr txBox="1">
            <a:spLocks/>
          </p:cNvSpPr>
          <p:nvPr/>
        </p:nvSpPr>
        <p:spPr>
          <a:xfrm>
            <a:off x="0" y="0"/>
            <a:ext cx="12192000" cy="537455"/>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Process Flow Diagram (PFD)</a:t>
            </a:r>
          </a:p>
        </p:txBody>
      </p:sp>
      <p:sp>
        <p:nvSpPr>
          <p:cNvPr id="8" name="TextBox 7">
            <a:extLst>
              <a:ext uri="{FF2B5EF4-FFF2-40B4-BE49-F238E27FC236}">
                <a16:creationId xmlns:a16="http://schemas.microsoft.com/office/drawing/2014/main" id="{DE50FFCF-88FD-8955-09D7-877E161D31C2}"/>
              </a:ext>
            </a:extLst>
          </p:cNvPr>
          <p:cNvSpPr txBox="1"/>
          <p:nvPr/>
        </p:nvSpPr>
        <p:spPr>
          <a:xfrm>
            <a:off x="118693" y="961591"/>
            <a:ext cx="1268102" cy="431408"/>
          </a:xfrm>
          <a:prstGeom prst="rect">
            <a:avLst/>
          </a:prstGeom>
          <a:noFill/>
        </p:spPr>
        <p:txBody>
          <a:bodyPr wrap="square" rtlCol="0">
            <a:noAutofit/>
          </a:bodyPr>
          <a:lstStyle/>
          <a:p>
            <a:pPr algn="ctr">
              <a:defRPr/>
            </a:pPr>
            <a:r>
              <a:rPr lang="en-US" sz="1200" b="1" cap="all" dirty="0">
                <a:solidFill>
                  <a:schemeClr val="accent6">
                    <a:lumMod val="40000"/>
                    <a:lumOff val="60000"/>
                  </a:schemeClr>
                </a:solidFill>
              </a:rPr>
              <a:t>Operation</a:t>
            </a:r>
            <a:endParaRPr lang="en-US" sz="1050" b="1" dirty="0">
              <a:solidFill>
                <a:schemeClr val="accent6">
                  <a:lumMod val="40000"/>
                  <a:lumOff val="60000"/>
                </a:schemeClr>
              </a:solidFill>
              <a:ea typeface="Century Gothic" charset="0"/>
              <a:cs typeface="Century Gothic" charset="0"/>
            </a:endParaRPr>
          </a:p>
        </p:txBody>
      </p:sp>
      <p:sp>
        <p:nvSpPr>
          <p:cNvPr id="9" name="TextBox 8">
            <a:extLst>
              <a:ext uri="{FF2B5EF4-FFF2-40B4-BE49-F238E27FC236}">
                <a16:creationId xmlns:a16="http://schemas.microsoft.com/office/drawing/2014/main" id="{D470353A-74C2-B7A2-442B-EC56A820DD09}"/>
              </a:ext>
            </a:extLst>
          </p:cNvPr>
          <p:cNvSpPr txBox="1"/>
          <p:nvPr/>
        </p:nvSpPr>
        <p:spPr>
          <a:xfrm>
            <a:off x="167262" y="1333934"/>
            <a:ext cx="1056277" cy="542991"/>
          </a:xfrm>
          <a:prstGeom prst="rect">
            <a:avLst/>
          </a:prstGeom>
          <a:noFill/>
        </p:spPr>
        <p:txBody>
          <a:bodyPr wrap="square" rtlCol="0">
            <a:noAutofit/>
          </a:bodyPr>
          <a:lstStyle/>
          <a:p>
            <a:pPr algn="ctr"/>
            <a:r>
              <a:rPr lang="en-US" sz="1400" b="0" dirty="0">
                <a:solidFill>
                  <a:schemeClr val="bg1"/>
                </a:solidFill>
                <a:latin typeface="Calibri" panose="020F0502020204030204" pitchFamily="34" charset="0"/>
              </a:rPr>
              <a:t>100 – CNC Drill set-up</a:t>
            </a:r>
          </a:p>
        </p:txBody>
      </p:sp>
      <p:cxnSp>
        <p:nvCxnSpPr>
          <p:cNvPr id="10" name="Straight Connector 9">
            <a:extLst>
              <a:ext uri="{FF2B5EF4-FFF2-40B4-BE49-F238E27FC236}">
                <a16:creationId xmlns:a16="http://schemas.microsoft.com/office/drawing/2014/main" id="{C8E62286-7734-299F-01DA-5452C21006F4}"/>
              </a:ext>
            </a:extLst>
          </p:cNvPr>
          <p:cNvCxnSpPr/>
          <p:nvPr/>
        </p:nvCxnSpPr>
        <p:spPr bwMode="auto">
          <a:xfrm>
            <a:off x="1308960" y="887499"/>
            <a:ext cx="0" cy="5176127"/>
          </a:xfrm>
          <a:prstGeom prst="line">
            <a:avLst/>
          </a:prstGeom>
          <a:gradFill rotWithShape="0">
            <a:gsLst>
              <a:gs pos="0">
                <a:schemeClr val="accent1">
                  <a:gamma/>
                  <a:shade val="46275"/>
                  <a:invGamma/>
                </a:schemeClr>
              </a:gs>
              <a:gs pos="100000">
                <a:schemeClr val="accent1"/>
              </a:gs>
            </a:gsLst>
            <a:lin ang="5400000" scaled="1"/>
          </a:gradFill>
          <a:ln w="19050" cap="flat" cmpd="sng" algn="ctr">
            <a:solidFill>
              <a:schemeClr val="bg1"/>
            </a:solidFill>
            <a:prstDash val="sysDot"/>
            <a:round/>
            <a:headEnd type="none" w="med" len="med"/>
            <a:tailEnd type="none" w="med" len="med"/>
          </a:ln>
          <a:effectLst/>
        </p:spPr>
      </p:cxnSp>
      <p:cxnSp>
        <p:nvCxnSpPr>
          <p:cNvPr id="11" name="Straight Connector 10">
            <a:extLst>
              <a:ext uri="{FF2B5EF4-FFF2-40B4-BE49-F238E27FC236}">
                <a16:creationId xmlns:a16="http://schemas.microsoft.com/office/drawing/2014/main" id="{2452E18C-2285-3D75-E66A-9CD7B421C26A}"/>
              </a:ext>
            </a:extLst>
          </p:cNvPr>
          <p:cNvCxnSpPr/>
          <p:nvPr/>
        </p:nvCxnSpPr>
        <p:spPr bwMode="auto">
          <a:xfrm flipV="1">
            <a:off x="320431" y="2044170"/>
            <a:ext cx="11315076" cy="37828"/>
          </a:xfrm>
          <a:prstGeom prst="line">
            <a:avLst/>
          </a:prstGeom>
          <a:gradFill rotWithShape="0">
            <a:gsLst>
              <a:gs pos="0">
                <a:schemeClr val="accent1">
                  <a:gamma/>
                  <a:shade val="46275"/>
                  <a:invGamma/>
                </a:schemeClr>
              </a:gs>
              <a:gs pos="100000">
                <a:schemeClr val="accent1"/>
              </a:gs>
            </a:gsLst>
            <a:lin ang="5400000" scaled="1"/>
          </a:gradFill>
          <a:ln w="19050" cap="flat" cmpd="sng" algn="ctr">
            <a:solidFill>
              <a:schemeClr val="bg1"/>
            </a:solidFill>
            <a:prstDash val="sysDot"/>
            <a:round/>
            <a:headEnd type="none" w="med" len="med"/>
            <a:tailEnd type="none" w="med" len="med"/>
          </a:ln>
          <a:effectLst/>
        </p:spPr>
      </p:cxnSp>
      <p:cxnSp>
        <p:nvCxnSpPr>
          <p:cNvPr id="12" name="Straight Connector 11">
            <a:extLst>
              <a:ext uri="{FF2B5EF4-FFF2-40B4-BE49-F238E27FC236}">
                <a16:creationId xmlns:a16="http://schemas.microsoft.com/office/drawing/2014/main" id="{C75F790F-A3D6-9540-7DFA-DB1F5013E2C4}"/>
              </a:ext>
            </a:extLst>
          </p:cNvPr>
          <p:cNvCxnSpPr/>
          <p:nvPr/>
        </p:nvCxnSpPr>
        <p:spPr bwMode="auto">
          <a:xfrm flipV="1">
            <a:off x="320431" y="3107949"/>
            <a:ext cx="11315076" cy="37828"/>
          </a:xfrm>
          <a:prstGeom prst="line">
            <a:avLst/>
          </a:prstGeom>
          <a:gradFill rotWithShape="0">
            <a:gsLst>
              <a:gs pos="0">
                <a:schemeClr val="accent1">
                  <a:gamma/>
                  <a:shade val="46275"/>
                  <a:invGamma/>
                </a:schemeClr>
              </a:gs>
              <a:gs pos="100000">
                <a:schemeClr val="accent1"/>
              </a:gs>
            </a:gsLst>
            <a:lin ang="5400000" scaled="1"/>
          </a:gradFill>
          <a:ln w="19050" cap="flat" cmpd="sng" algn="ctr">
            <a:solidFill>
              <a:schemeClr val="bg1"/>
            </a:solidFill>
            <a:prstDash val="sysDot"/>
            <a:round/>
            <a:headEnd type="none" w="med" len="med"/>
            <a:tailEnd type="none" w="med" len="med"/>
          </a:ln>
          <a:effectLst/>
        </p:spPr>
      </p:cxnSp>
      <p:sp>
        <p:nvSpPr>
          <p:cNvPr id="13" name="TextBox 12">
            <a:extLst>
              <a:ext uri="{FF2B5EF4-FFF2-40B4-BE49-F238E27FC236}">
                <a16:creationId xmlns:a16="http://schemas.microsoft.com/office/drawing/2014/main" id="{4CC94C24-D46C-B066-290D-626FC48EDD81}"/>
              </a:ext>
            </a:extLst>
          </p:cNvPr>
          <p:cNvSpPr txBox="1"/>
          <p:nvPr/>
        </p:nvSpPr>
        <p:spPr>
          <a:xfrm>
            <a:off x="1252241" y="971628"/>
            <a:ext cx="1346579" cy="431408"/>
          </a:xfrm>
          <a:prstGeom prst="rect">
            <a:avLst/>
          </a:prstGeom>
          <a:noFill/>
        </p:spPr>
        <p:txBody>
          <a:bodyPr wrap="square" rtlCol="0">
            <a:noAutofit/>
          </a:bodyPr>
          <a:lstStyle/>
          <a:p>
            <a:pPr algn="ctr">
              <a:defRPr/>
            </a:pPr>
            <a:r>
              <a:rPr lang="en-US" sz="1200" b="1" cap="all" dirty="0">
                <a:solidFill>
                  <a:schemeClr val="accent6">
                    <a:lumMod val="40000"/>
                    <a:lumOff val="60000"/>
                  </a:schemeClr>
                </a:solidFill>
              </a:rPr>
              <a:t>Description</a:t>
            </a:r>
            <a:endParaRPr lang="en-US" sz="1050" b="1" dirty="0">
              <a:solidFill>
                <a:schemeClr val="accent6">
                  <a:lumMod val="40000"/>
                  <a:lumOff val="60000"/>
                </a:schemeClr>
              </a:solidFill>
              <a:ea typeface="Century Gothic" charset="0"/>
              <a:cs typeface="Century Gothic" charset="0"/>
            </a:endParaRPr>
          </a:p>
        </p:txBody>
      </p:sp>
      <p:sp>
        <p:nvSpPr>
          <p:cNvPr id="14" name="TextBox 13">
            <a:extLst>
              <a:ext uri="{FF2B5EF4-FFF2-40B4-BE49-F238E27FC236}">
                <a16:creationId xmlns:a16="http://schemas.microsoft.com/office/drawing/2014/main" id="{7CD0A335-477F-962E-4E10-1EC1F8129ED2}"/>
              </a:ext>
            </a:extLst>
          </p:cNvPr>
          <p:cNvSpPr txBox="1"/>
          <p:nvPr/>
        </p:nvSpPr>
        <p:spPr>
          <a:xfrm>
            <a:off x="2377671" y="961591"/>
            <a:ext cx="1346579" cy="431408"/>
          </a:xfrm>
          <a:prstGeom prst="rect">
            <a:avLst/>
          </a:prstGeom>
          <a:noFill/>
        </p:spPr>
        <p:txBody>
          <a:bodyPr wrap="square" rtlCol="0">
            <a:noAutofit/>
          </a:bodyPr>
          <a:lstStyle/>
          <a:p>
            <a:pPr algn="ctr">
              <a:defRPr/>
            </a:pPr>
            <a:r>
              <a:rPr lang="en-US" sz="1200" b="1" cap="all" dirty="0">
                <a:solidFill>
                  <a:schemeClr val="accent6">
                    <a:lumMod val="40000"/>
                    <a:lumOff val="60000"/>
                  </a:schemeClr>
                </a:solidFill>
              </a:rPr>
              <a:t>People</a:t>
            </a:r>
            <a:endParaRPr lang="en-US" sz="1200" b="1" dirty="0">
              <a:solidFill>
                <a:schemeClr val="accent6">
                  <a:lumMod val="40000"/>
                  <a:lumOff val="60000"/>
                </a:schemeClr>
              </a:solidFill>
              <a:ea typeface="Century Gothic" charset="0"/>
              <a:cs typeface="Century Gothic" charset="0"/>
            </a:endParaRPr>
          </a:p>
        </p:txBody>
      </p:sp>
      <p:sp>
        <p:nvSpPr>
          <p:cNvPr id="15" name="TextBox 14">
            <a:extLst>
              <a:ext uri="{FF2B5EF4-FFF2-40B4-BE49-F238E27FC236}">
                <a16:creationId xmlns:a16="http://schemas.microsoft.com/office/drawing/2014/main" id="{C10A0CB5-C88D-1746-EF2B-F99DFA20C829}"/>
              </a:ext>
            </a:extLst>
          </p:cNvPr>
          <p:cNvSpPr txBox="1"/>
          <p:nvPr/>
        </p:nvSpPr>
        <p:spPr>
          <a:xfrm>
            <a:off x="3396399" y="975346"/>
            <a:ext cx="1346579" cy="431408"/>
          </a:xfrm>
          <a:prstGeom prst="rect">
            <a:avLst/>
          </a:prstGeom>
          <a:noFill/>
        </p:spPr>
        <p:txBody>
          <a:bodyPr wrap="square" rtlCol="0">
            <a:noAutofit/>
          </a:bodyPr>
          <a:lstStyle/>
          <a:p>
            <a:pPr algn="ctr">
              <a:defRPr/>
            </a:pPr>
            <a:r>
              <a:rPr lang="en-US" sz="1200" b="1" cap="all" dirty="0">
                <a:solidFill>
                  <a:schemeClr val="accent6">
                    <a:lumMod val="40000"/>
                    <a:lumOff val="60000"/>
                  </a:schemeClr>
                </a:solidFill>
              </a:rPr>
              <a:t>Inputs</a:t>
            </a:r>
            <a:endParaRPr lang="en-US" sz="1200" b="1" dirty="0">
              <a:solidFill>
                <a:schemeClr val="accent6">
                  <a:lumMod val="40000"/>
                  <a:lumOff val="60000"/>
                </a:schemeClr>
              </a:solidFill>
              <a:ea typeface="Century Gothic" charset="0"/>
              <a:cs typeface="Century Gothic" charset="0"/>
            </a:endParaRPr>
          </a:p>
        </p:txBody>
      </p:sp>
      <p:sp>
        <p:nvSpPr>
          <p:cNvPr id="16" name="TextBox 15">
            <a:extLst>
              <a:ext uri="{FF2B5EF4-FFF2-40B4-BE49-F238E27FC236}">
                <a16:creationId xmlns:a16="http://schemas.microsoft.com/office/drawing/2014/main" id="{4D77C024-54DE-A664-60F3-F6F5809C2818}"/>
              </a:ext>
            </a:extLst>
          </p:cNvPr>
          <p:cNvSpPr txBox="1"/>
          <p:nvPr/>
        </p:nvSpPr>
        <p:spPr>
          <a:xfrm>
            <a:off x="4774192" y="961591"/>
            <a:ext cx="1346579" cy="431408"/>
          </a:xfrm>
          <a:prstGeom prst="rect">
            <a:avLst/>
          </a:prstGeom>
          <a:noFill/>
        </p:spPr>
        <p:txBody>
          <a:bodyPr wrap="square" rtlCol="0">
            <a:noAutofit/>
          </a:bodyPr>
          <a:lstStyle/>
          <a:p>
            <a:pPr algn="ctr">
              <a:defRPr/>
            </a:pPr>
            <a:r>
              <a:rPr lang="en-US" sz="1200" b="1" cap="all" dirty="0">
                <a:solidFill>
                  <a:schemeClr val="accent6">
                    <a:lumMod val="40000"/>
                    <a:lumOff val="60000"/>
                  </a:schemeClr>
                </a:solidFill>
              </a:rPr>
              <a:t>Outputs</a:t>
            </a:r>
            <a:endParaRPr lang="en-US" sz="1050" b="1" dirty="0">
              <a:solidFill>
                <a:schemeClr val="accent6">
                  <a:lumMod val="40000"/>
                  <a:lumOff val="60000"/>
                </a:schemeClr>
              </a:solidFill>
              <a:ea typeface="Century Gothic" charset="0"/>
              <a:cs typeface="Century Gothic" charset="0"/>
            </a:endParaRPr>
          </a:p>
        </p:txBody>
      </p:sp>
      <p:sp>
        <p:nvSpPr>
          <p:cNvPr id="17" name="TextBox 16">
            <a:extLst>
              <a:ext uri="{FF2B5EF4-FFF2-40B4-BE49-F238E27FC236}">
                <a16:creationId xmlns:a16="http://schemas.microsoft.com/office/drawing/2014/main" id="{1BDC770E-42CD-8EEF-6A01-A5C3C41374B6}"/>
              </a:ext>
            </a:extLst>
          </p:cNvPr>
          <p:cNvSpPr txBox="1"/>
          <p:nvPr/>
        </p:nvSpPr>
        <p:spPr>
          <a:xfrm>
            <a:off x="6064596" y="971628"/>
            <a:ext cx="1346579" cy="431408"/>
          </a:xfrm>
          <a:prstGeom prst="rect">
            <a:avLst/>
          </a:prstGeom>
          <a:noFill/>
        </p:spPr>
        <p:txBody>
          <a:bodyPr wrap="square" rtlCol="0">
            <a:noAutofit/>
          </a:bodyPr>
          <a:lstStyle/>
          <a:p>
            <a:pPr algn="ctr">
              <a:defRPr/>
            </a:pPr>
            <a:r>
              <a:rPr lang="en-US" sz="1200" b="1" cap="all" dirty="0">
                <a:solidFill>
                  <a:schemeClr val="accent6">
                    <a:lumMod val="40000"/>
                    <a:lumOff val="60000"/>
                  </a:schemeClr>
                </a:solidFill>
              </a:rPr>
              <a:t>Documents</a:t>
            </a:r>
            <a:endParaRPr lang="en-US" sz="1200" b="1" dirty="0">
              <a:solidFill>
                <a:schemeClr val="accent6">
                  <a:lumMod val="40000"/>
                  <a:lumOff val="60000"/>
                </a:schemeClr>
              </a:solidFill>
              <a:ea typeface="Century Gothic" charset="0"/>
              <a:cs typeface="Century Gothic" charset="0"/>
            </a:endParaRPr>
          </a:p>
        </p:txBody>
      </p:sp>
      <p:sp>
        <p:nvSpPr>
          <p:cNvPr id="18" name="TextBox 17">
            <a:extLst>
              <a:ext uri="{FF2B5EF4-FFF2-40B4-BE49-F238E27FC236}">
                <a16:creationId xmlns:a16="http://schemas.microsoft.com/office/drawing/2014/main" id="{81F205BF-5CED-E09C-196A-C3A1C371E98C}"/>
              </a:ext>
            </a:extLst>
          </p:cNvPr>
          <p:cNvSpPr txBox="1"/>
          <p:nvPr/>
        </p:nvSpPr>
        <p:spPr>
          <a:xfrm>
            <a:off x="7442123" y="971628"/>
            <a:ext cx="1346579" cy="431408"/>
          </a:xfrm>
          <a:prstGeom prst="rect">
            <a:avLst/>
          </a:prstGeom>
          <a:noFill/>
        </p:spPr>
        <p:txBody>
          <a:bodyPr wrap="square" rtlCol="0">
            <a:noAutofit/>
          </a:bodyPr>
          <a:lstStyle/>
          <a:p>
            <a:pPr algn="ctr">
              <a:defRPr/>
            </a:pPr>
            <a:r>
              <a:rPr lang="en-US" sz="1200" b="1" cap="all" dirty="0">
                <a:solidFill>
                  <a:schemeClr val="accent6">
                    <a:lumMod val="40000"/>
                    <a:lumOff val="60000"/>
                  </a:schemeClr>
                </a:solidFill>
              </a:rPr>
              <a:t>Process KC</a:t>
            </a:r>
            <a:endParaRPr lang="en-US" sz="1050" b="1" dirty="0">
              <a:solidFill>
                <a:schemeClr val="accent6">
                  <a:lumMod val="40000"/>
                  <a:lumOff val="60000"/>
                </a:schemeClr>
              </a:solidFill>
              <a:ea typeface="Century Gothic" charset="0"/>
              <a:cs typeface="Century Gothic" charset="0"/>
            </a:endParaRPr>
          </a:p>
        </p:txBody>
      </p:sp>
      <p:sp>
        <p:nvSpPr>
          <p:cNvPr id="19" name="TextBox 18">
            <a:extLst>
              <a:ext uri="{FF2B5EF4-FFF2-40B4-BE49-F238E27FC236}">
                <a16:creationId xmlns:a16="http://schemas.microsoft.com/office/drawing/2014/main" id="{E173DC94-5522-6244-776F-9BBE7F475C67}"/>
              </a:ext>
            </a:extLst>
          </p:cNvPr>
          <p:cNvSpPr txBox="1"/>
          <p:nvPr/>
        </p:nvSpPr>
        <p:spPr>
          <a:xfrm>
            <a:off x="8846105" y="969979"/>
            <a:ext cx="1346579" cy="431408"/>
          </a:xfrm>
          <a:prstGeom prst="rect">
            <a:avLst/>
          </a:prstGeom>
          <a:noFill/>
        </p:spPr>
        <p:txBody>
          <a:bodyPr wrap="square" rtlCol="0">
            <a:noAutofit/>
          </a:bodyPr>
          <a:lstStyle/>
          <a:p>
            <a:pPr algn="ctr">
              <a:defRPr/>
            </a:pPr>
            <a:r>
              <a:rPr lang="en-US" sz="1200" b="1" cap="all" dirty="0">
                <a:solidFill>
                  <a:schemeClr val="accent6">
                    <a:lumMod val="40000"/>
                    <a:lumOff val="60000"/>
                  </a:schemeClr>
                </a:solidFill>
              </a:rPr>
              <a:t>Product KC</a:t>
            </a:r>
            <a:endParaRPr lang="en-US" sz="1200" b="1" dirty="0">
              <a:solidFill>
                <a:schemeClr val="accent6">
                  <a:lumMod val="40000"/>
                  <a:lumOff val="60000"/>
                </a:schemeClr>
              </a:solidFill>
              <a:ea typeface="Century Gothic" charset="0"/>
              <a:cs typeface="Century Gothic" charset="0"/>
            </a:endParaRPr>
          </a:p>
        </p:txBody>
      </p:sp>
      <p:sp>
        <p:nvSpPr>
          <p:cNvPr id="20" name="TextBox 19">
            <a:extLst>
              <a:ext uri="{FF2B5EF4-FFF2-40B4-BE49-F238E27FC236}">
                <a16:creationId xmlns:a16="http://schemas.microsoft.com/office/drawing/2014/main" id="{038131FA-44A1-6031-5538-E09F2C7B9CB9}"/>
              </a:ext>
            </a:extLst>
          </p:cNvPr>
          <p:cNvSpPr txBox="1"/>
          <p:nvPr/>
        </p:nvSpPr>
        <p:spPr>
          <a:xfrm>
            <a:off x="10233860" y="960834"/>
            <a:ext cx="1346579" cy="431408"/>
          </a:xfrm>
          <a:prstGeom prst="rect">
            <a:avLst/>
          </a:prstGeom>
          <a:noFill/>
        </p:spPr>
        <p:txBody>
          <a:bodyPr wrap="square" rtlCol="0">
            <a:noAutofit/>
          </a:bodyPr>
          <a:lstStyle/>
          <a:p>
            <a:pPr algn="ctr">
              <a:defRPr/>
            </a:pPr>
            <a:r>
              <a:rPr lang="en-US" sz="1200" b="1" cap="all" dirty="0">
                <a:solidFill>
                  <a:schemeClr val="accent6">
                    <a:lumMod val="40000"/>
                    <a:lumOff val="60000"/>
                  </a:schemeClr>
                </a:solidFill>
              </a:rPr>
              <a:t>Controls</a:t>
            </a:r>
            <a:endParaRPr lang="en-US" sz="1200" b="1" dirty="0">
              <a:solidFill>
                <a:schemeClr val="accent6">
                  <a:lumMod val="40000"/>
                  <a:lumOff val="60000"/>
                </a:schemeClr>
              </a:solidFill>
              <a:ea typeface="Century Gothic" charset="0"/>
              <a:cs typeface="Century Gothic" charset="0"/>
            </a:endParaRPr>
          </a:p>
        </p:txBody>
      </p:sp>
      <p:sp>
        <p:nvSpPr>
          <p:cNvPr id="21" name="TextBox 20">
            <a:extLst>
              <a:ext uri="{FF2B5EF4-FFF2-40B4-BE49-F238E27FC236}">
                <a16:creationId xmlns:a16="http://schemas.microsoft.com/office/drawing/2014/main" id="{6E454ACD-534F-383F-172A-5C72471A9E12}"/>
              </a:ext>
            </a:extLst>
          </p:cNvPr>
          <p:cNvSpPr txBox="1"/>
          <p:nvPr/>
        </p:nvSpPr>
        <p:spPr>
          <a:xfrm>
            <a:off x="1300810" y="1346670"/>
            <a:ext cx="1056277" cy="696325"/>
          </a:xfrm>
          <a:prstGeom prst="rect">
            <a:avLst/>
          </a:prstGeom>
          <a:noFill/>
        </p:spPr>
        <p:txBody>
          <a:bodyPr wrap="square" rtlCol="0">
            <a:noAutofit/>
          </a:bodyPr>
          <a:lstStyle/>
          <a:p>
            <a:pPr algn="ctr"/>
            <a:r>
              <a:rPr lang="en-US" sz="1400" b="0" dirty="0">
                <a:solidFill>
                  <a:schemeClr val="bg1"/>
                </a:solidFill>
                <a:latin typeface="Calibri" panose="020F0502020204030204" pitchFamily="34" charset="0"/>
              </a:rPr>
              <a:t>Select correct NC program</a:t>
            </a:r>
          </a:p>
        </p:txBody>
      </p:sp>
      <p:sp>
        <p:nvSpPr>
          <p:cNvPr id="22" name="TextBox 21">
            <a:extLst>
              <a:ext uri="{FF2B5EF4-FFF2-40B4-BE49-F238E27FC236}">
                <a16:creationId xmlns:a16="http://schemas.microsoft.com/office/drawing/2014/main" id="{DEDE4BC4-8909-0198-8F80-6A5F65B0D87F}"/>
              </a:ext>
            </a:extLst>
          </p:cNvPr>
          <p:cNvSpPr txBox="1"/>
          <p:nvPr/>
        </p:nvSpPr>
        <p:spPr>
          <a:xfrm>
            <a:off x="2522821" y="1357097"/>
            <a:ext cx="1056277" cy="534177"/>
          </a:xfrm>
          <a:prstGeom prst="rect">
            <a:avLst/>
          </a:prstGeom>
          <a:noFill/>
        </p:spPr>
        <p:txBody>
          <a:bodyPr wrap="square" rtlCol="0">
            <a:noAutofit/>
          </a:bodyPr>
          <a:lstStyle/>
          <a:p>
            <a:pPr algn="ctr"/>
            <a:r>
              <a:rPr lang="en-US" sz="1400" b="0" dirty="0">
                <a:solidFill>
                  <a:schemeClr val="bg1"/>
                </a:solidFill>
                <a:latin typeface="Calibri" panose="020F0502020204030204" pitchFamily="34" charset="0"/>
              </a:rPr>
              <a:t>Process Operator</a:t>
            </a:r>
          </a:p>
        </p:txBody>
      </p:sp>
      <p:sp>
        <p:nvSpPr>
          <p:cNvPr id="23" name="TextBox 22">
            <a:extLst>
              <a:ext uri="{FF2B5EF4-FFF2-40B4-BE49-F238E27FC236}">
                <a16:creationId xmlns:a16="http://schemas.microsoft.com/office/drawing/2014/main" id="{577033D6-445B-4142-BC06-564F93697E12}"/>
              </a:ext>
            </a:extLst>
          </p:cNvPr>
          <p:cNvSpPr txBox="1"/>
          <p:nvPr/>
        </p:nvSpPr>
        <p:spPr>
          <a:xfrm>
            <a:off x="10250086" y="1334387"/>
            <a:ext cx="1258943" cy="696325"/>
          </a:xfrm>
          <a:prstGeom prst="rect">
            <a:avLst/>
          </a:prstGeom>
          <a:noFill/>
        </p:spPr>
        <p:txBody>
          <a:bodyPr wrap="square" rtlCol="0">
            <a:noAutofit/>
          </a:bodyPr>
          <a:lstStyle/>
          <a:p>
            <a:pPr algn="ctr"/>
            <a:r>
              <a:rPr lang="en-US" sz="1400" b="0" dirty="0">
                <a:solidFill>
                  <a:schemeClr val="bg1"/>
                </a:solidFill>
                <a:latin typeface="Calibri" panose="020F0502020204030204" pitchFamily="34" charset="0"/>
              </a:rPr>
              <a:t>Barcode on job card</a:t>
            </a:r>
          </a:p>
        </p:txBody>
      </p:sp>
      <p:sp>
        <p:nvSpPr>
          <p:cNvPr id="24" name="TextBox 23">
            <a:extLst>
              <a:ext uri="{FF2B5EF4-FFF2-40B4-BE49-F238E27FC236}">
                <a16:creationId xmlns:a16="http://schemas.microsoft.com/office/drawing/2014/main" id="{B2EE890D-D0AE-DD30-5F57-72F3576B25BA}"/>
              </a:ext>
            </a:extLst>
          </p:cNvPr>
          <p:cNvSpPr txBox="1"/>
          <p:nvPr/>
        </p:nvSpPr>
        <p:spPr>
          <a:xfrm>
            <a:off x="6177046" y="1547264"/>
            <a:ext cx="1056277" cy="365461"/>
          </a:xfrm>
          <a:prstGeom prst="rect">
            <a:avLst/>
          </a:prstGeom>
          <a:noFill/>
        </p:spPr>
        <p:txBody>
          <a:bodyPr wrap="square" rtlCol="0">
            <a:noAutofit/>
          </a:bodyPr>
          <a:lstStyle/>
          <a:p>
            <a:pPr algn="ctr"/>
            <a:r>
              <a:rPr lang="en-US" sz="1400" b="0" dirty="0">
                <a:solidFill>
                  <a:schemeClr val="bg1"/>
                </a:solidFill>
                <a:latin typeface="Calibri" panose="020F0502020204030204" pitchFamily="34" charset="0"/>
              </a:rPr>
              <a:t>Job card</a:t>
            </a:r>
          </a:p>
        </p:txBody>
      </p:sp>
      <p:sp>
        <p:nvSpPr>
          <p:cNvPr id="25" name="TextBox 24">
            <a:extLst>
              <a:ext uri="{FF2B5EF4-FFF2-40B4-BE49-F238E27FC236}">
                <a16:creationId xmlns:a16="http://schemas.microsoft.com/office/drawing/2014/main" id="{EAB1103A-D4A9-067C-6B03-C34379E79DFD}"/>
              </a:ext>
            </a:extLst>
          </p:cNvPr>
          <p:cNvSpPr txBox="1"/>
          <p:nvPr/>
        </p:nvSpPr>
        <p:spPr>
          <a:xfrm>
            <a:off x="3644820" y="1437801"/>
            <a:ext cx="1056277" cy="514062"/>
          </a:xfrm>
          <a:prstGeom prst="rect">
            <a:avLst/>
          </a:prstGeom>
          <a:noFill/>
        </p:spPr>
        <p:txBody>
          <a:bodyPr wrap="square" rtlCol="0">
            <a:noAutofit/>
          </a:bodyPr>
          <a:lstStyle/>
          <a:p>
            <a:pPr algn="ctr"/>
            <a:r>
              <a:rPr lang="en-US" sz="1400" b="0" dirty="0">
                <a:solidFill>
                  <a:schemeClr val="bg1"/>
                </a:solidFill>
                <a:latin typeface="Calibri" panose="020F0502020204030204" pitchFamily="34" charset="0"/>
              </a:rPr>
              <a:t>Barcode on job card</a:t>
            </a:r>
          </a:p>
        </p:txBody>
      </p:sp>
      <p:sp>
        <p:nvSpPr>
          <p:cNvPr id="26" name="TextBox 25">
            <a:extLst>
              <a:ext uri="{FF2B5EF4-FFF2-40B4-BE49-F238E27FC236}">
                <a16:creationId xmlns:a16="http://schemas.microsoft.com/office/drawing/2014/main" id="{9F0C208E-82D5-FBFD-AF50-DCA1F31A0DB5}"/>
              </a:ext>
            </a:extLst>
          </p:cNvPr>
          <p:cNvSpPr txBox="1"/>
          <p:nvPr/>
        </p:nvSpPr>
        <p:spPr>
          <a:xfrm>
            <a:off x="10233861" y="2110220"/>
            <a:ext cx="1443448" cy="696325"/>
          </a:xfrm>
          <a:prstGeom prst="rect">
            <a:avLst/>
          </a:prstGeom>
          <a:noFill/>
        </p:spPr>
        <p:txBody>
          <a:bodyPr wrap="square" rtlCol="0">
            <a:noAutofit/>
          </a:bodyPr>
          <a:lstStyle/>
          <a:p>
            <a:pPr algn="ctr"/>
            <a:r>
              <a:rPr lang="en-US" sz="1400" b="0" dirty="0">
                <a:solidFill>
                  <a:schemeClr val="bg1"/>
                </a:solidFill>
                <a:latin typeface="Calibri" panose="020F0502020204030204" pitchFamily="34" charset="0"/>
              </a:rPr>
              <a:t>Laser tool checker automated verify</a:t>
            </a:r>
          </a:p>
        </p:txBody>
      </p:sp>
      <p:sp>
        <p:nvSpPr>
          <p:cNvPr id="27" name="TextBox 26">
            <a:extLst>
              <a:ext uri="{FF2B5EF4-FFF2-40B4-BE49-F238E27FC236}">
                <a16:creationId xmlns:a16="http://schemas.microsoft.com/office/drawing/2014/main" id="{1A763199-B342-8945-03D8-D503BAD5FEDC}"/>
              </a:ext>
            </a:extLst>
          </p:cNvPr>
          <p:cNvSpPr txBox="1"/>
          <p:nvPr/>
        </p:nvSpPr>
        <p:spPr>
          <a:xfrm>
            <a:off x="195964" y="2309652"/>
            <a:ext cx="1056277" cy="576968"/>
          </a:xfrm>
          <a:prstGeom prst="rect">
            <a:avLst/>
          </a:prstGeom>
          <a:noFill/>
        </p:spPr>
        <p:txBody>
          <a:bodyPr wrap="square" rtlCol="0">
            <a:noAutofit/>
          </a:bodyPr>
          <a:lstStyle/>
          <a:p>
            <a:pPr algn="ctr"/>
            <a:r>
              <a:rPr lang="en-US" sz="1400" b="0" dirty="0">
                <a:solidFill>
                  <a:schemeClr val="bg1"/>
                </a:solidFill>
                <a:latin typeface="Calibri" panose="020F0502020204030204" pitchFamily="34" charset="0"/>
              </a:rPr>
              <a:t>200 – Tool set-up</a:t>
            </a:r>
          </a:p>
        </p:txBody>
      </p:sp>
      <p:sp>
        <p:nvSpPr>
          <p:cNvPr id="28" name="TextBox 27">
            <a:extLst>
              <a:ext uri="{FF2B5EF4-FFF2-40B4-BE49-F238E27FC236}">
                <a16:creationId xmlns:a16="http://schemas.microsoft.com/office/drawing/2014/main" id="{596D9EFC-27FA-F95B-4BAB-715CDD18BF2B}"/>
              </a:ext>
            </a:extLst>
          </p:cNvPr>
          <p:cNvSpPr txBox="1"/>
          <p:nvPr/>
        </p:nvSpPr>
        <p:spPr>
          <a:xfrm>
            <a:off x="1298309" y="2246203"/>
            <a:ext cx="1056277" cy="696325"/>
          </a:xfrm>
          <a:prstGeom prst="rect">
            <a:avLst/>
          </a:prstGeom>
          <a:noFill/>
        </p:spPr>
        <p:txBody>
          <a:bodyPr wrap="square" rtlCol="0">
            <a:noAutofit/>
          </a:bodyPr>
          <a:lstStyle/>
          <a:p>
            <a:pPr algn="ctr"/>
            <a:r>
              <a:rPr lang="en-US" sz="1400" b="0" dirty="0">
                <a:solidFill>
                  <a:schemeClr val="bg1"/>
                </a:solidFill>
                <a:latin typeface="Calibri" panose="020F0502020204030204" pitchFamily="34" charset="0"/>
              </a:rPr>
              <a:t>Select correct tooling</a:t>
            </a:r>
          </a:p>
        </p:txBody>
      </p:sp>
      <p:sp>
        <p:nvSpPr>
          <p:cNvPr id="29" name="TextBox 28">
            <a:extLst>
              <a:ext uri="{FF2B5EF4-FFF2-40B4-BE49-F238E27FC236}">
                <a16:creationId xmlns:a16="http://schemas.microsoft.com/office/drawing/2014/main" id="{11143DDB-282B-B503-DCFA-66CA4687263A}"/>
              </a:ext>
            </a:extLst>
          </p:cNvPr>
          <p:cNvSpPr txBox="1"/>
          <p:nvPr/>
        </p:nvSpPr>
        <p:spPr>
          <a:xfrm>
            <a:off x="2518940" y="2271382"/>
            <a:ext cx="1056277" cy="522849"/>
          </a:xfrm>
          <a:prstGeom prst="rect">
            <a:avLst/>
          </a:prstGeom>
          <a:noFill/>
        </p:spPr>
        <p:txBody>
          <a:bodyPr wrap="square" rtlCol="0">
            <a:noAutofit/>
          </a:bodyPr>
          <a:lstStyle/>
          <a:p>
            <a:pPr algn="ctr"/>
            <a:r>
              <a:rPr lang="en-US" sz="1400" b="0" dirty="0">
                <a:solidFill>
                  <a:schemeClr val="bg1"/>
                </a:solidFill>
                <a:latin typeface="Calibri" panose="020F0502020204030204" pitchFamily="34" charset="0"/>
              </a:rPr>
              <a:t>Process Operator</a:t>
            </a:r>
          </a:p>
        </p:txBody>
      </p:sp>
      <p:sp>
        <p:nvSpPr>
          <p:cNvPr id="30" name="TextBox 29">
            <a:extLst>
              <a:ext uri="{FF2B5EF4-FFF2-40B4-BE49-F238E27FC236}">
                <a16:creationId xmlns:a16="http://schemas.microsoft.com/office/drawing/2014/main" id="{13C95723-1880-1F49-6C62-6C85DD7EEB25}"/>
              </a:ext>
            </a:extLst>
          </p:cNvPr>
          <p:cNvSpPr txBox="1"/>
          <p:nvPr/>
        </p:nvSpPr>
        <p:spPr>
          <a:xfrm>
            <a:off x="3658231" y="2228270"/>
            <a:ext cx="1056277" cy="564887"/>
          </a:xfrm>
          <a:prstGeom prst="rect">
            <a:avLst/>
          </a:prstGeom>
          <a:noFill/>
        </p:spPr>
        <p:txBody>
          <a:bodyPr wrap="square" rtlCol="0">
            <a:noAutofit/>
          </a:bodyPr>
          <a:lstStyle/>
          <a:p>
            <a:pPr algn="ctr"/>
            <a:r>
              <a:rPr lang="en-US" sz="1400" b="0" dirty="0">
                <a:solidFill>
                  <a:schemeClr val="bg1"/>
                </a:solidFill>
                <a:latin typeface="Calibri" panose="020F0502020204030204" pitchFamily="34" charset="0"/>
              </a:rPr>
              <a:t>Barcode on job card</a:t>
            </a:r>
          </a:p>
        </p:txBody>
      </p:sp>
      <p:sp>
        <p:nvSpPr>
          <p:cNvPr id="31" name="TextBox 30">
            <a:extLst>
              <a:ext uri="{FF2B5EF4-FFF2-40B4-BE49-F238E27FC236}">
                <a16:creationId xmlns:a16="http://schemas.microsoft.com/office/drawing/2014/main" id="{33664AB6-8B42-A295-A419-37D24E5B55DC}"/>
              </a:ext>
            </a:extLst>
          </p:cNvPr>
          <p:cNvSpPr txBox="1"/>
          <p:nvPr/>
        </p:nvSpPr>
        <p:spPr>
          <a:xfrm>
            <a:off x="6177046" y="2389096"/>
            <a:ext cx="1056277" cy="334760"/>
          </a:xfrm>
          <a:prstGeom prst="rect">
            <a:avLst/>
          </a:prstGeom>
          <a:noFill/>
        </p:spPr>
        <p:txBody>
          <a:bodyPr wrap="square" rtlCol="0">
            <a:noAutofit/>
          </a:bodyPr>
          <a:lstStyle/>
          <a:p>
            <a:pPr algn="ctr"/>
            <a:r>
              <a:rPr lang="en-US" sz="1400" dirty="0">
                <a:solidFill>
                  <a:schemeClr val="bg1"/>
                </a:solidFill>
                <a:latin typeface="Calibri" panose="020F0502020204030204" pitchFamily="34" charset="0"/>
              </a:rPr>
              <a:t>Job card</a:t>
            </a:r>
          </a:p>
        </p:txBody>
      </p:sp>
      <p:sp>
        <p:nvSpPr>
          <p:cNvPr id="32" name="TextBox 31">
            <a:extLst>
              <a:ext uri="{FF2B5EF4-FFF2-40B4-BE49-F238E27FC236}">
                <a16:creationId xmlns:a16="http://schemas.microsoft.com/office/drawing/2014/main" id="{1D39FB2E-F397-CE93-5985-45A3A468BF1E}"/>
              </a:ext>
            </a:extLst>
          </p:cNvPr>
          <p:cNvSpPr txBox="1"/>
          <p:nvPr/>
        </p:nvSpPr>
        <p:spPr>
          <a:xfrm>
            <a:off x="7587273" y="1483078"/>
            <a:ext cx="1056277" cy="352685"/>
          </a:xfrm>
          <a:prstGeom prst="rect">
            <a:avLst/>
          </a:prstGeom>
          <a:noFill/>
        </p:spPr>
        <p:txBody>
          <a:bodyPr wrap="square" rtlCol="0">
            <a:noAutofit/>
          </a:bodyPr>
          <a:lstStyle/>
          <a:p>
            <a:pPr algn="ctr"/>
            <a:r>
              <a:rPr lang="en-US" sz="1400" b="0" dirty="0">
                <a:solidFill>
                  <a:schemeClr val="bg1"/>
                </a:solidFill>
                <a:latin typeface="Calibri" panose="020F0502020204030204" pitchFamily="34" charset="0"/>
              </a:rPr>
              <a:t>NC program</a:t>
            </a:r>
          </a:p>
        </p:txBody>
      </p:sp>
      <p:sp>
        <p:nvSpPr>
          <p:cNvPr id="33" name="TextBox 32">
            <a:extLst>
              <a:ext uri="{FF2B5EF4-FFF2-40B4-BE49-F238E27FC236}">
                <a16:creationId xmlns:a16="http://schemas.microsoft.com/office/drawing/2014/main" id="{D0F80816-1160-EF2A-6B9A-C13B5D855622}"/>
              </a:ext>
            </a:extLst>
          </p:cNvPr>
          <p:cNvSpPr txBox="1"/>
          <p:nvPr/>
        </p:nvSpPr>
        <p:spPr>
          <a:xfrm>
            <a:off x="7569688" y="2358924"/>
            <a:ext cx="1056277" cy="339462"/>
          </a:xfrm>
          <a:prstGeom prst="rect">
            <a:avLst/>
          </a:prstGeom>
          <a:noFill/>
        </p:spPr>
        <p:txBody>
          <a:bodyPr wrap="square" rtlCol="0">
            <a:noAutofit/>
          </a:bodyPr>
          <a:lstStyle/>
          <a:p>
            <a:pPr algn="ctr"/>
            <a:r>
              <a:rPr lang="en-US" sz="1400" b="0" dirty="0">
                <a:solidFill>
                  <a:schemeClr val="bg1"/>
                </a:solidFill>
                <a:latin typeface="Calibri" panose="020F0502020204030204" pitchFamily="34" charset="0"/>
              </a:rPr>
              <a:t>Tooling</a:t>
            </a:r>
          </a:p>
        </p:txBody>
      </p:sp>
      <p:sp>
        <p:nvSpPr>
          <p:cNvPr id="34" name="TextBox 33">
            <a:extLst>
              <a:ext uri="{FF2B5EF4-FFF2-40B4-BE49-F238E27FC236}">
                <a16:creationId xmlns:a16="http://schemas.microsoft.com/office/drawing/2014/main" id="{8E442667-4694-C922-D957-5AE9E669D7F6}"/>
              </a:ext>
            </a:extLst>
          </p:cNvPr>
          <p:cNvSpPr txBox="1"/>
          <p:nvPr/>
        </p:nvSpPr>
        <p:spPr>
          <a:xfrm>
            <a:off x="10250086" y="3367106"/>
            <a:ext cx="1535771" cy="804622"/>
          </a:xfrm>
          <a:prstGeom prst="rect">
            <a:avLst/>
          </a:prstGeom>
          <a:noFill/>
        </p:spPr>
        <p:txBody>
          <a:bodyPr wrap="square" rtlCol="0">
            <a:noAutofit/>
          </a:bodyPr>
          <a:lstStyle/>
          <a:p>
            <a:pPr algn="ctr"/>
            <a:r>
              <a:rPr lang="en-US" sz="1400" b="0" dirty="0">
                <a:solidFill>
                  <a:schemeClr val="bg1"/>
                </a:solidFill>
                <a:latin typeface="Calibri" panose="020F0502020204030204" pitchFamily="34" charset="0"/>
              </a:rPr>
              <a:t>Material kitted by computer system</a:t>
            </a:r>
          </a:p>
        </p:txBody>
      </p:sp>
      <p:sp>
        <p:nvSpPr>
          <p:cNvPr id="35" name="TextBox 34">
            <a:extLst>
              <a:ext uri="{FF2B5EF4-FFF2-40B4-BE49-F238E27FC236}">
                <a16:creationId xmlns:a16="http://schemas.microsoft.com/office/drawing/2014/main" id="{189E26DC-C99E-C62B-E3E4-D32DFEBB06A8}"/>
              </a:ext>
            </a:extLst>
          </p:cNvPr>
          <p:cNvSpPr txBox="1"/>
          <p:nvPr/>
        </p:nvSpPr>
        <p:spPr>
          <a:xfrm>
            <a:off x="206546" y="3353639"/>
            <a:ext cx="1056277" cy="576968"/>
          </a:xfrm>
          <a:prstGeom prst="rect">
            <a:avLst/>
          </a:prstGeom>
          <a:noFill/>
        </p:spPr>
        <p:txBody>
          <a:bodyPr wrap="square" rtlCol="0">
            <a:noAutofit/>
          </a:bodyPr>
          <a:lstStyle/>
          <a:p>
            <a:pPr algn="ctr"/>
            <a:r>
              <a:rPr lang="en-US" sz="1400" dirty="0">
                <a:solidFill>
                  <a:schemeClr val="bg1"/>
                </a:solidFill>
                <a:latin typeface="Calibri" panose="020F0502020204030204" pitchFamily="34" charset="0"/>
              </a:rPr>
              <a:t>3</a:t>
            </a:r>
            <a:r>
              <a:rPr lang="en-US" sz="1400" b="0" dirty="0">
                <a:solidFill>
                  <a:schemeClr val="bg1"/>
                </a:solidFill>
                <a:latin typeface="Calibri" panose="020F0502020204030204" pitchFamily="34" charset="0"/>
              </a:rPr>
              <a:t>00 – Load material</a:t>
            </a:r>
          </a:p>
        </p:txBody>
      </p:sp>
      <p:sp>
        <p:nvSpPr>
          <p:cNvPr id="36" name="TextBox 35">
            <a:extLst>
              <a:ext uri="{FF2B5EF4-FFF2-40B4-BE49-F238E27FC236}">
                <a16:creationId xmlns:a16="http://schemas.microsoft.com/office/drawing/2014/main" id="{049021EE-90DB-052E-B9F3-B8A4ED71B011}"/>
              </a:ext>
            </a:extLst>
          </p:cNvPr>
          <p:cNvSpPr txBox="1"/>
          <p:nvPr/>
        </p:nvSpPr>
        <p:spPr>
          <a:xfrm>
            <a:off x="1308891" y="3290190"/>
            <a:ext cx="1056277" cy="696325"/>
          </a:xfrm>
          <a:prstGeom prst="rect">
            <a:avLst/>
          </a:prstGeom>
          <a:noFill/>
        </p:spPr>
        <p:txBody>
          <a:bodyPr wrap="square" rtlCol="0">
            <a:noAutofit/>
          </a:bodyPr>
          <a:lstStyle/>
          <a:p>
            <a:pPr algn="ctr"/>
            <a:r>
              <a:rPr lang="en-US" sz="1400" b="0" dirty="0">
                <a:solidFill>
                  <a:schemeClr val="bg1"/>
                </a:solidFill>
                <a:latin typeface="Calibri" panose="020F0502020204030204" pitchFamily="34" charset="0"/>
              </a:rPr>
              <a:t>Select correct material</a:t>
            </a:r>
          </a:p>
        </p:txBody>
      </p:sp>
      <p:sp>
        <p:nvSpPr>
          <p:cNvPr id="37" name="TextBox 36">
            <a:extLst>
              <a:ext uri="{FF2B5EF4-FFF2-40B4-BE49-F238E27FC236}">
                <a16:creationId xmlns:a16="http://schemas.microsoft.com/office/drawing/2014/main" id="{92DD68BB-3236-B5A8-D852-66AA9ADB254B}"/>
              </a:ext>
            </a:extLst>
          </p:cNvPr>
          <p:cNvSpPr txBox="1"/>
          <p:nvPr/>
        </p:nvSpPr>
        <p:spPr>
          <a:xfrm>
            <a:off x="2526291" y="3297152"/>
            <a:ext cx="1056277" cy="820248"/>
          </a:xfrm>
          <a:prstGeom prst="rect">
            <a:avLst/>
          </a:prstGeom>
          <a:noFill/>
        </p:spPr>
        <p:txBody>
          <a:bodyPr wrap="square" rtlCol="0">
            <a:noAutofit/>
          </a:bodyPr>
          <a:lstStyle/>
          <a:p>
            <a:pPr algn="ctr"/>
            <a:r>
              <a:rPr lang="en-US" sz="1400" b="0" dirty="0">
                <a:solidFill>
                  <a:schemeClr val="bg1"/>
                </a:solidFill>
                <a:latin typeface="Calibri" panose="020F0502020204030204" pitchFamily="34" charset="0"/>
              </a:rPr>
              <a:t>Process Operator &amp; Stores</a:t>
            </a:r>
          </a:p>
        </p:txBody>
      </p:sp>
      <p:sp>
        <p:nvSpPr>
          <p:cNvPr id="38" name="TextBox 37">
            <a:extLst>
              <a:ext uri="{FF2B5EF4-FFF2-40B4-BE49-F238E27FC236}">
                <a16:creationId xmlns:a16="http://schemas.microsoft.com/office/drawing/2014/main" id="{B994D65D-4F3C-6B48-D5FD-8720C7DF3ABE}"/>
              </a:ext>
            </a:extLst>
          </p:cNvPr>
          <p:cNvSpPr txBox="1"/>
          <p:nvPr/>
        </p:nvSpPr>
        <p:spPr>
          <a:xfrm>
            <a:off x="3668813" y="3272257"/>
            <a:ext cx="1056277" cy="714258"/>
          </a:xfrm>
          <a:prstGeom prst="rect">
            <a:avLst/>
          </a:prstGeom>
          <a:noFill/>
        </p:spPr>
        <p:txBody>
          <a:bodyPr wrap="square" rtlCol="0">
            <a:noAutofit/>
          </a:bodyPr>
          <a:lstStyle/>
          <a:p>
            <a:pPr algn="ctr"/>
            <a:r>
              <a:rPr lang="en-US" sz="1400" b="0" dirty="0">
                <a:solidFill>
                  <a:schemeClr val="bg1"/>
                </a:solidFill>
                <a:latin typeface="Calibri" panose="020F0502020204030204" pitchFamily="34" charset="0"/>
              </a:rPr>
              <a:t>Material. BoM kitting</a:t>
            </a:r>
          </a:p>
        </p:txBody>
      </p:sp>
      <p:sp>
        <p:nvSpPr>
          <p:cNvPr id="39" name="TextBox 38">
            <a:extLst>
              <a:ext uri="{FF2B5EF4-FFF2-40B4-BE49-F238E27FC236}">
                <a16:creationId xmlns:a16="http://schemas.microsoft.com/office/drawing/2014/main" id="{32D7A747-0770-FA2A-F4A8-4DFA392A9114}"/>
              </a:ext>
            </a:extLst>
          </p:cNvPr>
          <p:cNvSpPr txBox="1"/>
          <p:nvPr/>
        </p:nvSpPr>
        <p:spPr>
          <a:xfrm>
            <a:off x="6177046" y="3327363"/>
            <a:ext cx="1056277" cy="553432"/>
          </a:xfrm>
          <a:prstGeom prst="rect">
            <a:avLst/>
          </a:prstGeom>
          <a:noFill/>
        </p:spPr>
        <p:txBody>
          <a:bodyPr wrap="square" rtlCol="0">
            <a:noAutofit/>
          </a:bodyPr>
          <a:lstStyle/>
          <a:p>
            <a:pPr algn="ctr"/>
            <a:r>
              <a:rPr lang="en-US" sz="1400" b="0" dirty="0">
                <a:solidFill>
                  <a:schemeClr val="bg1"/>
                </a:solidFill>
                <a:latin typeface="Calibri" panose="020F0502020204030204" pitchFamily="34" charset="0"/>
              </a:rPr>
              <a:t>Job card &amp; BoM</a:t>
            </a:r>
          </a:p>
        </p:txBody>
      </p:sp>
      <p:sp>
        <p:nvSpPr>
          <p:cNvPr id="40" name="TextBox 39">
            <a:extLst>
              <a:ext uri="{FF2B5EF4-FFF2-40B4-BE49-F238E27FC236}">
                <a16:creationId xmlns:a16="http://schemas.microsoft.com/office/drawing/2014/main" id="{BE8F7E79-84DD-4A8E-817E-B6B1D00C8414}"/>
              </a:ext>
            </a:extLst>
          </p:cNvPr>
          <p:cNvSpPr txBox="1"/>
          <p:nvPr/>
        </p:nvSpPr>
        <p:spPr>
          <a:xfrm>
            <a:off x="7587273" y="3352532"/>
            <a:ext cx="1119170" cy="503094"/>
          </a:xfrm>
          <a:prstGeom prst="rect">
            <a:avLst/>
          </a:prstGeom>
          <a:noFill/>
        </p:spPr>
        <p:txBody>
          <a:bodyPr wrap="square" rtlCol="0">
            <a:noAutofit/>
          </a:bodyPr>
          <a:lstStyle/>
          <a:p>
            <a:pPr algn="ctr"/>
            <a:r>
              <a:rPr lang="en-US" sz="1400" b="0" dirty="0">
                <a:solidFill>
                  <a:schemeClr val="bg1"/>
                </a:solidFill>
                <a:latin typeface="Calibri" panose="020F0502020204030204" pitchFamily="34" charset="0"/>
              </a:rPr>
              <a:t>Material specification</a:t>
            </a:r>
          </a:p>
        </p:txBody>
      </p:sp>
      <p:sp>
        <p:nvSpPr>
          <p:cNvPr id="41" name="TextBox 40">
            <a:extLst>
              <a:ext uri="{FF2B5EF4-FFF2-40B4-BE49-F238E27FC236}">
                <a16:creationId xmlns:a16="http://schemas.microsoft.com/office/drawing/2014/main" id="{5DBADD58-458A-6A60-8814-39F79EAE1A19}"/>
              </a:ext>
            </a:extLst>
          </p:cNvPr>
          <p:cNvSpPr txBox="1"/>
          <p:nvPr/>
        </p:nvSpPr>
        <p:spPr>
          <a:xfrm>
            <a:off x="195963" y="4125257"/>
            <a:ext cx="1056277" cy="758153"/>
          </a:xfrm>
          <a:prstGeom prst="rect">
            <a:avLst/>
          </a:prstGeom>
          <a:noFill/>
        </p:spPr>
        <p:txBody>
          <a:bodyPr wrap="square" rtlCol="0">
            <a:noAutofit/>
          </a:bodyPr>
          <a:lstStyle/>
          <a:p>
            <a:pPr algn="ctr"/>
            <a:r>
              <a:rPr lang="en-US" sz="1400" dirty="0">
                <a:solidFill>
                  <a:schemeClr val="bg1"/>
                </a:solidFill>
                <a:latin typeface="Calibri" panose="020F0502020204030204" pitchFamily="34" charset="0"/>
              </a:rPr>
              <a:t>4</a:t>
            </a:r>
            <a:r>
              <a:rPr lang="en-US" sz="1400" b="0" dirty="0">
                <a:solidFill>
                  <a:schemeClr val="bg1"/>
                </a:solidFill>
                <a:latin typeface="Calibri" panose="020F0502020204030204" pitchFamily="34" charset="0"/>
              </a:rPr>
              <a:t>00 – Run CNC production</a:t>
            </a:r>
          </a:p>
        </p:txBody>
      </p:sp>
      <p:sp>
        <p:nvSpPr>
          <p:cNvPr id="42" name="TextBox 41">
            <a:extLst>
              <a:ext uri="{FF2B5EF4-FFF2-40B4-BE49-F238E27FC236}">
                <a16:creationId xmlns:a16="http://schemas.microsoft.com/office/drawing/2014/main" id="{248AE7B6-E4B2-CE85-2966-2A80AA2185D3}"/>
              </a:ext>
            </a:extLst>
          </p:cNvPr>
          <p:cNvSpPr txBox="1"/>
          <p:nvPr/>
        </p:nvSpPr>
        <p:spPr>
          <a:xfrm>
            <a:off x="1308890" y="4274373"/>
            <a:ext cx="1056277" cy="696325"/>
          </a:xfrm>
          <a:prstGeom prst="rect">
            <a:avLst/>
          </a:prstGeom>
          <a:noFill/>
        </p:spPr>
        <p:txBody>
          <a:bodyPr wrap="square" rtlCol="0">
            <a:noAutofit/>
          </a:bodyPr>
          <a:lstStyle/>
          <a:p>
            <a:pPr algn="ctr"/>
            <a:r>
              <a:rPr lang="en-US" sz="1400" b="0" dirty="0">
                <a:solidFill>
                  <a:schemeClr val="bg1"/>
                </a:solidFill>
                <a:latin typeface="Calibri" panose="020F0502020204030204" pitchFamily="34" charset="0"/>
              </a:rPr>
              <a:t>Machine to drawing</a:t>
            </a:r>
          </a:p>
        </p:txBody>
      </p:sp>
      <p:sp>
        <p:nvSpPr>
          <p:cNvPr id="43" name="TextBox 42">
            <a:extLst>
              <a:ext uri="{FF2B5EF4-FFF2-40B4-BE49-F238E27FC236}">
                <a16:creationId xmlns:a16="http://schemas.microsoft.com/office/drawing/2014/main" id="{10030EBA-4C42-D6D9-D1A7-04C82AE1C234}"/>
              </a:ext>
            </a:extLst>
          </p:cNvPr>
          <p:cNvSpPr txBox="1"/>
          <p:nvPr/>
        </p:nvSpPr>
        <p:spPr>
          <a:xfrm>
            <a:off x="2518939" y="4266048"/>
            <a:ext cx="1056277" cy="522849"/>
          </a:xfrm>
          <a:prstGeom prst="rect">
            <a:avLst/>
          </a:prstGeom>
          <a:noFill/>
        </p:spPr>
        <p:txBody>
          <a:bodyPr wrap="square" rtlCol="0">
            <a:noAutofit/>
          </a:bodyPr>
          <a:lstStyle/>
          <a:p>
            <a:pPr algn="ctr"/>
            <a:r>
              <a:rPr lang="en-US" sz="1400" b="0" dirty="0">
                <a:solidFill>
                  <a:schemeClr val="bg1"/>
                </a:solidFill>
                <a:latin typeface="Calibri" panose="020F0502020204030204" pitchFamily="34" charset="0"/>
              </a:rPr>
              <a:t>Process Operator</a:t>
            </a:r>
          </a:p>
        </p:txBody>
      </p:sp>
      <p:sp>
        <p:nvSpPr>
          <p:cNvPr id="44" name="TextBox 43">
            <a:extLst>
              <a:ext uri="{FF2B5EF4-FFF2-40B4-BE49-F238E27FC236}">
                <a16:creationId xmlns:a16="http://schemas.microsoft.com/office/drawing/2014/main" id="{0E5BFF58-1F40-389B-03C9-C67FFAB65CC7}"/>
              </a:ext>
            </a:extLst>
          </p:cNvPr>
          <p:cNvSpPr txBox="1"/>
          <p:nvPr/>
        </p:nvSpPr>
        <p:spPr>
          <a:xfrm>
            <a:off x="4847112" y="4331299"/>
            <a:ext cx="1056277" cy="522849"/>
          </a:xfrm>
          <a:prstGeom prst="rect">
            <a:avLst/>
          </a:prstGeom>
          <a:noFill/>
        </p:spPr>
        <p:txBody>
          <a:bodyPr wrap="square" rtlCol="0">
            <a:noAutofit/>
          </a:bodyPr>
          <a:lstStyle/>
          <a:p>
            <a:pPr algn="ctr"/>
            <a:r>
              <a:rPr lang="en-US" sz="1400" b="0" dirty="0">
                <a:solidFill>
                  <a:schemeClr val="bg1"/>
                </a:solidFill>
                <a:latin typeface="Calibri" panose="020F0502020204030204" pitchFamily="34" charset="0"/>
              </a:rPr>
              <a:t>Machined part</a:t>
            </a:r>
          </a:p>
        </p:txBody>
      </p:sp>
      <p:sp>
        <p:nvSpPr>
          <p:cNvPr id="45" name="TextBox 44">
            <a:extLst>
              <a:ext uri="{FF2B5EF4-FFF2-40B4-BE49-F238E27FC236}">
                <a16:creationId xmlns:a16="http://schemas.microsoft.com/office/drawing/2014/main" id="{924BB9DD-9D5E-441E-C448-2DEA0253270A}"/>
              </a:ext>
            </a:extLst>
          </p:cNvPr>
          <p:cNvSpPr txBox="1"/>
          <p:nvPr/>
        </p:nvSpPr>
        <p:spPr>
          <a:xfrm>
            <a:off x="167261" y="4970698"/>
            <a:ext cx="1056277" cy="758153"/>
          </a:xfrm>
          <a:prstGeom prst="rect">
            <a:avLst/>
          </a:prstGeom>
          <a:noFill/>
        </p:spPr>
        <p:txBody>
          <a:bodyPr wrap="square" rtlCol="0">
            <a:noAutofit/>
          </a:bodyPr>
          <a:lstStyle/>
          <a:p>
            <a:pPr algn="ctr"/>
            <a:r>
              <a:rPr lang="en-US" sz="1400" dirty="0">
                <a:solidFill>
                  <a:schemeClr val="bg1"/>
                </a:solidFill>
                <a:latin typeface="Calibri" panose="020F0502020204030204" pitchFamily="34" charset="0"/>
              </a:rPr>
              <a:t>5</a:t>
            </a:r>
            <a:r>
              <a:rPr lang="en-US" sz="1400" b="0" dirty="0">
                <a:solidFill>
                  <a:schemeClr val="bg1"/>
                </a:solidFill>
                <a:latin typeface="Calibri" panose="020F0502020204030204" pitchFamily="34" charset="0"/>
              </a:rPr>
              <a:t>00 – Inspection verification</a:t>
            </a:r>
          </a:p>
        </p:txBody>
      </p:sp>
      <p:sp>
        <p:nvSpPr>
          <p:cNvPr id="46" name="TextBox 45">
            <a:extLst>
              <a:ext uri="{FF2B5EF4-FFF2-40B4-BE49-F238E27FC236}">
                <a16:creationId xmlns:a16="http://schemas.microsoft.com/office/drawing/2014/main" id="{E832CCFF-E126-A216-39A6-3CA048ACA28E}"/>
              </a:ext>
            </a:extLst>
          </p:cNvPr>
          <p:cNvSpPr txBox="1"/>
          <p:nvPr/>
        </p:nvSpPr>
        <p:spPr>
          <a:xfrm>
            <a:off x="1341895" y="4970698"/>
            <a:ext cx="1056277" cy="758153"/>
          </a:xfrm>
          <a:prstGeom prst="rect">
            <a:avLst/>
          </a:prstGeom>
          <a:noFill/>
        </p:spPr>
        <p:txBody>
          <a:bodyPr wrap="square" rtlCol="0">
            <a:noAutofit/>
          </a:bodyPr>
          <a:lstStyle/>
          <a:p>
            <a:pPr algn="ctr"/>
            <a:r>
              <a:rPr lang="en-US" sz="1400" dirty="0">
                <a:solidFill>
                  <a:schemeClr val="bg1"/>
                </a:solidFill>
                <a:latin typeface="Calibri" panose="020F0502020204030204" pitchFamily="34" charset="0"/>
              </a:rPr>
              <a:t>Inspect to drawing</a:t>
            </a:r>
            <a:endParaRPr lang="en-US" sz="1400" b="0" dirty="0">
              <a:solidFill>
                <a:schemeClr val="bg1"/>
              </a:solidFill>
              <a:latin typeface="Calibri" panose="020F0502020204030204" pitchFamily="34" charset="0"/>
            </a:endParaRPr>
          </a:p>
        </p:txBody>
      </p:sp>
      <p:sp>
        <p:nvSpPr>
          <p:cNvPr id="47" name="TextBox 46">
            <a:extLst>
              <a:ext uri="{FF2B5EF4-FFF2-40B4-BE49-F238E27FC236}">
                <a16:creationId xmlns:a16="http://schemas.microsoft.com/office/drawing/2014/main" id="{EF746041-22E4-69E6-1B88-4328298701C5}"/>
              </a:ext>
            </a:extLst>
          </p:cNvPr>
          <p:cNvSpPr txBox="1"/>
          <p:nvPr/>
        </p:nvSpPr>
        <p:spPr>
          <a:xfrm>
            <a:off x="2526290" y="5092266"/>
            <a:ext cx="1056277" cy="641272"/>
          </a:xfrm>
          <a:prstGeom prst="rect">
            <a:avLst/>
          </a:prstGeom>
          <a:noFill/>
        </p:spPr>
        <p:txBody>
          <a:bodyPr wrap="square" rtlCol="0">
            <a:noAutofit/>
          </a:bodyPr>
          <a:lstStyle/>
          <a:p>
            <a:pPr algn="ctr"/>
            <a:r>
              <a:rPr lang="en-US" sz="1400" dirty="0">
                <a:solidFill>
                  <a:schemeClr val="bg1"/>
                </a:solidFill>
                <a:latin typeface="Calibri" panose="020F0502020204030204" pitchFamily="34" charset="0"/>
              </a:rPr>
              <a:t>Inspector</a:t>
            </a:r>
            <a:endParaRPr lang="en-US" sz="1400" b="0" dirty="0">
              <a:solidFill>
                <a:schemeClr val="bg1"/>
              </a:solidFill>
              <a:latin typeface="Calibri" panose="020F0502020204030204" pitchFamily="34" charset="0"/>
            </a:endParaRPr>
          </a:p>
        </p:txBody>
      </p:sp>
      <p:sp>
        <p:nvSpPr>
          <p:cNvPr id="48" name="TextBox 47">
            <a:extLst>
              <a:ext uri="{FF2B5EF4-FFF2-40B4-BE49-F238E27FC236}">
                <a16:creationId xmlns:a16="http://schemas.microsoft.com/office/drawing/2014/main" id="{7EFA3810-7DD4-41EF-9D05-E2272469513C}"/>
              </a:ext>
            </a:extLst>
          </p:cNvPr>
          <p:cNvSpPr txBox="1"/>
          <p:nvPr/>
        </p:nvSpPr>
        <p:spPr>
          <a:xfrm>
            <a:off x="4905829" y="5028739"/>
            <a:ext cx="1056277" cy="758153"/>
          </a:xfrm>
          <a:prstGeom prst="rect">
            <a:avLst/>
          </a:prstGeom>
          <a:noFill/>
        </p:spPr>
        <p:txBody>
          <a:bodyPr wrap="square" rtlCol="0">
            <a:noAutofit/>
          </a:bodyPr>
          <a:lstStyle/>
          <a:p>
            <a:pPr algn="ctr"/>
            <a:r>
              <a:rPr lang="en-US" sz="1400" dirty="0">
                <a:solidFill>
                  <a:schemeClr val="bg1"/>
                </a:solidFill>
                <a:latin typeface="Calibri" panose="020F0502020204030204" pitchFamily="34" charset="0"/>
              </a:rPr>
              <a:t>Conforming </a:t>
            </a:r>
            <a:r>
              <a:rPr lang="en-US" sz="1400" dirty="0">
                <a:solidFill>
                  <a:schemeClr val="tx2"/>
                </a:solidFill>
                <a:latin typeface="Calibri" panose="020F0502020204030204" pitchFamily="34" charset="0"/>
              </a:rPr>
              <a:t>part</a:t>
            </a:r>
            <a:endParaRPr lang="en-US" sz="1400" b="0" dirty="0">
              <a:solidFill>
                <a:schemeClr val="tx2"/>
              </a:solidFill>
              <a:latin typeface="Calibri" panose="020F0502020204030204" pitchFamily="34" charset="0"/>
            </a:endParaRPr>
          </a:p>
        </p:txBody>
      </p:sp>
      <p:sp>
        <p:nvSpPr>
          <p:cNvPr id="49" name="TextBox 48">
            <a:extLst>
              <a:ext uri="{FF2B5EF4-FFF2-40B4-BE49-F238E27FC236}">
                <a16:creationId xmlns:a16="http://schemas.microsoft.com/office/drawing/2014/main" id="{949CA9F4-22DA-42A6-76A3-DF8818CB5FE4}"/>
              </a:ext>
            </a:extLst>
          </p:cNvPr>
          <p:cNvSpPr txBox="1"/>
          <p:nvPr/>
        </p:nvSpPr>
        <p:spPr>
          <a:xfrm>
            <a:off x="6238754" y="4910707"/>
            <a:ext cx="1056277" cy="758153"/>
          </a:xfrm>
          <a:prstGeom prst="rect">
            <a:avLst/>
          </a:prstGeom>
          <a:noFill/>
        </p:spPr>
        <p:txBody>
          <a:bodyPr wrap="square" rtlCol="0">
            <a:noAutofit/>
          </a:bodyPr>
          <a:lstStyle/>
          <a:p>
            <a:pPr algn="ctr"/>
            <a:r>
              <a:rPr lang="en-US" sz="1400" dirty="0">
                <a:solidFill>
                  <a:schemeClr val="bg1"/>
                </a:solidFill>
                <a:latin typeface="Calibri" panose="020F0502020204030204" pitchFamily="34" charset="0"/>
              </a:rPr>
              <a:t>Inspection sign off on job card</a:t>
            </a:r>
            <a:endParaRPr lang="en-US" sz="1400" b="0" dirty="0">
              <a:solidFill>
                <a:schemeClr val="bg1"/>
              </a:solidFill>
              <a:latin typeface="Calibri" panose="020F0502020204030204" pitchFamily="34" charset="0"/>
            </a:endParaRPr>
          </a:p>
        </p:txBody>
      </p:sp>
      <p:sp>
        <p:nvSpPr>
          <p:cNvPr id="50" name="TextBox 49">
            <a:extLst>
              <a:ext uri="{FF2B5EF4-FFF2-40B4-BE49-F238E27FC236}">
                <a16:creationId xmlns:a16="http://schemas.microsoft.com/office/drawing/2014/main" id="{4A41A07F-0064-7991-9D11-3D4F3360D673}"/>
              </a:ext>
            </a:extLst>
          </p:cNvPr>
          <p:cNvSpPr txBox="1"/>
          <p:nvPr/>
        </p:nvSpPr>
        <p:spPr>
          <a:xfrm>
            <a:off x="6238753" y="4069534"/>
            <a:ext cx="1056277" cy="758153"/>
          </a:xfrm>
          <a:prstGeom prst="rect">
            <a:avLst/>
          </a:prstGeom>
          <a:noFill/>
        </p:spPr>
        <p:txBody>
          <a:bodyPr wrap="square" rtlCol="0">
            <a:noAutofit/>
          </a:bodyPr>
          <a:lstStyle/>
          <a:p>
            <a:pPr algn="ctr"/>
            <a:r>
              <a:rPr lang="en-US" sz="1400" dirty="0">
                <a:solidFill>
                  <a:schemeClr val="bg1"/>
                </a:solidFill>
                <a:latin typeface="Calibri" panose="020F0502020204030204" pitchFamily="34" charset="0"/>
              </a:rPr>
              <a:t>Operator sign off on job card</a:t>
            </a:r>
            <a:endParaRPr lang="en-US" sz="1400" b="0" dirty="0">
              <a:solidFill>
                <a:schemeClr val="bg1"/>
              </a:solidFill>
              <a:latin typeface="Calibri" panose="020F0502020204030204" pitchFamily="34" charset="0"/>
            </a:endParaRPr>
          </a:p>
        </p:txBody>
      </p:sp>
      <p:sp>
        <p:nvSpPr>
          <p:cNvPr id="51" name="TextBox 50">
            <a:extLst>
              <a:ext uri="{FF2B5EF4-FFF2-40B4-BE49-F238E27FC236}">
                <a16:creationId xmlns:a16="http://schemas.microsoft.com/office/drawing/2014/main" id="{BA1C7BF4-EF46-2B45-FCAF-C62A7FCC8E91}"/>
              </a:ext>
            </a:extLst>
          </p:cNvPr>
          <p:cNvSpPr txBox="1"/>
          <p:nvPr/>
        </p:nvSpPr>
        <p:spPr>
          <a:xfrm>
            <a:off x="7571002" y="4188869"/>
            <a:ext cx="1119170" cy="503094"/>
          </a:xfrm>
          <a:prstGeom prst="rect">
            <a:avLst/>
          </a:prstGeom>
          <a:noFill/>
        </p:spPr>
        <p:txBody>
          <a:bodyPr wrap="square" rtlCol="0">
            <a:noAutofit/>
          </a:bodyPr>
          <a:lstStyle/>
          <a:p>
            <a:pPr algn="ctr"/>
            <a:r>
              <a:rPr lang="en-US" sz="1400" b="0" dirty="0">
                <a:solidFill>
                  <a:schemeClr val="bg1"/>
                </a:solidFill>
                <a:latin typeface="Calibri" panose="020F0502020204030204" pitchFamily="34" charset="0"/>
              </a:rPr>
              <a:t>Completed operation</a:t>
            </a:r>
          </a:p>
        </p:txBody>
      </p:sp>
      <p:sp>
        <p:nvSpPr>
          <p:cNvPr id="52" name="TextBox 51">
            <a:extLst>
              <a:ext uri="{FF2B5EF4-FFF2-40B4-BE49-F238E27FC236}">
                <a16:creationId xmlns:a16="http://schemas.microsoft.com/office/drawing/2014/main" id="{E0E0A8CC-1D1A-4082-92C6-70421E1700C3}"/>
              </a:ext>
            </a:extLst>
          </p:cNvPr>
          <p:cNvSpPr txBox="1"/>
          <p:nvPr/>
        </p:nvSpPr>
        <p:spPr>
          <a:xfrm>
            <a:off x="8959809" y="5028739"/>
            <a:ext cx="1119170" cy="503094"/>
          </a:xfrm>
          <a:prstGeom prst="rect">
            <a:avLst/>
          </a:prstGeom>
          <a:noFill/>
        </p:spPr>
        <p:txBody>
          <a:bodyPr wrap="square" rtlCol="0">
            <a:noAutofit/>
          </a:bodyPr>
          <a:lstStyle/>
          <a:p>
            <a:pPr algn="ctr"/>
            <a:r>
              <a:rPr lang="en-US" sz="1400" b="0" dirty="0">
                <a:solidFill>
                  <a:schemeClr val="bg1"/>
                </a:solidFill>
                <a:latin typeface="Calibri" panose="020F0502020204030204" pitchFamily="34" charset="0"/>
              </a:rPr>
              <a:t>Conforms to drawing</a:t>
            </a:r>
          </a:p>
        </p:txBody>
      </p:sp>
      <p:sp>
        <p:nvSpPr>
          <p:cNvPr id="53" name="TextBox 52">
            <a:extLst>
              <a:ext uri="{FF2B5EF4-FFF2-40B4-BE49-F238E27FC236}">
                <a16:creationId xmlns:a16="http://schemas.microsoft.com/office/drawing/2014/main" id="{601FCF00-AEC6-A77D-01B2-CAA7E0D9F229}"/>
              </a:ext>
            </a:extLst>
          </p:cNvPr>
          <p:cNvSpPr txBox="1"/>
          <p:nvPr/>
        </p:nvSpPr>
        <p:spPr>
          <a:xfrm>
            <a:off x="3644820" y="5092265"/>
            <a:ext cx="1056277" cy="597103"/>
          </a:xfrm>
          <a:prstGeom prst="rect">
            <a:avLst/>
          </a:prstGeom>
          <a:noFill/>
        </p:spPr>
        <p:txBody>
          <a:bodyPr wrap="square" rtlCol="0">
            <a:noAutofit/>
          </a:bodyPr>
          <a:lstStyle/>
          <a:p>
            <a:pPr algn="ctr"/>
            <a:r>
              <a:rPr lang="en-US" sz="1400" b="0" dirty="0">
                <a:solidFill>
                  <a:schemeClr val="bg1"/>
                </a:solidFill>
                <a:latin typeface="Calibri" panose="020F0502020204030204" pitchFamily="34" charset="0"/>
              </a:rPr>
              <a:t>Drawing</a:t>
            </a:r>
          </a:p>
        </p:txBody>
      </p:sp>
      <p:sp>
        <p:nvSpPr>
          <p:cNvPr id="54" name="TextBox 53">
            <a:extLst>
              <a:ext uri="{FF2B5EF4-FFF2-40B4-BE49-F238E27FC236}">
                <a16:creationId xmlns:a16="http://schemas.microsoft.com/office/drawing/2014/main" id="{1811F80F-B796-3539-60A5-E9850A6920E4}"/>
              </a:ext>
            </a:extLst>
          </p:cNvPr>
          <p:cNvSpPr txBox="1"/>
          <p:nvPr/>
        </p:nvSpPr>
        <p:spPr>
          <a:xfrm>
            <a:off x="10166229" y="4315013"/>
            <a:ext cx="1522716" cy="481990"/>
          </a:xfrm>
          <a:prstGeom prst="rect">
            <a:avLst/>
          </a:prstGeom>
          <a:noFill/>
        </p:spPr>
        <p:txBody>
          <a:bodyPr wrap="square" rtlCol="0">
            <a:noAutofit/>
          </a:bodyPr>
          <a:lstStyle/>
          <a:p>
            <a:pPr algn="ctr"/>
            <a:r>
              <a:rPr lang="en-US" sz="1400" b="0" dirty="0">
                <a:solidFill>
                  <a:schemeClr val="bg1"/>
                </a:solidFill>
                <a:latin typeface="Calibri" panose="020F0502020204030204" pitchFamily="34" charset="0"/>
              </a:rPr>
              <a:t>Job card sign off</a:t>
            </a:r>
          </a:p>
        </p:txBody>
      </p:sp>
      <p:sp>
        <p:nvSpPr>
          <p:cNvPr id="55" name="TextBox 54">
            <a:extLst>
              <a:ext uri="{FF2B5EF4-FFF2-40B4-BE49-F238E27FC236}">
                <a16:creationId xmlns:a16="http://schemas.microsoft.com/office/drawing/2014/main" id="{03094BA9-46DD-3BC0-DDA7-AB78E207719E}"/>
              </a:ext>
            </a:extLst>
          </p:cNvPr>
          <p:cNvSpPr txBox="1"/>
          <p:nvPr/>
        </p:nvSpPr>
        <p:spPr>
          <a:xfrm>
            <a:off x="10202914" y="5149411"/>
            <a:ext cx="1572362" cy="450284"/>
          </a:xfrm>
          <a:prstGeom prst="rect">
            <a:avLst/>
          </a:prstGeom>
          <a:noFill/>
        </p:spPr>
        <p:txBody>
          <a:bodyPr wrap="square" rtlCol="0">
            <a:noAutofit/>
          </a:bodyPr>
          <a:lstStyle/>
          <a:p>
            <a:pPr algn="ctr"/>
            <a:r>
              <a:rPr lang="en-US" sz="1400" b="0" dirty="0">
                <a:solidFill>
                  <a:schemeClr val="bg1"/>
                </a:solidFill>
                <a:latin typeface="Calibri" panose="020F0502020204030204" pitchFamily="34" charset="0"/>
              </a:rPr>
              <a:t>Job card sign off</a:t>
            </a:r>
          </a:p>
        </p:txBody>
      </p:sp>
      <p:cxnSp>
        <p:nvCxnSpPr>
          <p:cNvPr id="56" name="Straight Connector 55">
            <a:extLst>
              <a:ext uri="{FF2B5EF4-FFF2-40B4-BE49-F238E27FC236}">
                <a16:creationId xmlns:a16="http://schemas.microsoft.com/office/drawing/2014/main" id="{F71A440D-B055-F6ED-66EB-F19911ACB695}"/>
              </a:ext>
            </a:extLst>
          </p:cNvPr>
          <p:cNvCxnSpPr/>
          <p:nvPr/>
        </p:nvCxnSpPr>
        <p:spPr bwMode="auto">
          <a:xfrm flipV="1">
            <a:off x="320431" y="4079255"/>
            <a:ext cx="11315076" cy="37828"/>
          </a:xfrm>
          <a:prstGeom prst="line">
            <a:avLst/>
          </a:prstGeom>
          <a:gradFill rotWithShape="0">
            <a:gsLst>
              <a:gs pos="0">
                <a:schemeClr val="accent1">
                  <a:gamma/>
                  <a:shade val="46275"/>
                  <a:invGamma/>
                </a:schemeClr>
              </a:gs>
              <a:gs pos="100000">
                <a:schemeClr val="accent1"/>
              </a:gs>
            </a:gsLst>
            <a:lin ang="5400000" scaled="1"/>
          </a:gradFill>
          <a:ln w="19050" cap="flat" cmpd="sng" algn="ctr">
            <a:solidFill>
              <a:schemeClr val="bg1"/>
            </a:solidFill>
            <a:prstDash val="sysDot"/>
            <a:round/>
            <a:headEnd type="none" w="med" len="med"/>
            <a:tailEnd type="none" w="med" len="med"/>
          </a:ln>
          <a:effectLst/>
        </p:spPr>
      </p:cxnSp>
      <p:cxnSp>
        <p:nvCxnSpPr>
          <p:cNvPr id="57" name="Straight Connector 56">
            <a:extLst>
              <a:ext uri="{FF2B5EF4-FFF2-40B4-BE49-F238E27FC236}">
                <a16:creationId xmlns:a16="http://schemas.microsoft.com/office/drawing/2014/main" id="{DFFBCDF7-EF36-46DD-9866-72740F821597}"/>
              </a:ext>
            </a:extLst>
          </p:cNvPr>
          <p:cNvCxnSpPr/>
          <p:nvPr/>
        </p:nvCxnSpPr>
        <p:spPr bwMode="auto">
          <a:xfrm flipV="1">
            <a:off x="320431" y="4954293"/>
            <a:ext cx="11315076" cy="37828"/>
          </a:xfrm>
          <a:prstGeom prst="line">
            <a:avLst/>
          </a:prstGeom>
          <a:gradFill rotWithShape="0">
            <a:gsLst>
              <a:gs pos="0">
                <a:schemeClr val="accent1">
                  <a:gamma/>
                  <a:shade val="46275"/>
                  <a:invGamma/>
                </a:schemeClr>
              </a:gs>
              <a:gs pos="100000">
                <a:schemeClr val="accent1"/>
              </a:gs>
            </a:gsLst>
            <a:lin ang="5400000" scaled="1"/>
          </a:gradFill>
          <a:ln w="19050" cap="flat" cmpd="sng" algn="ctr">
            <a:solidFill>
              <a:schemeClr val="bg1"/>
            </a:solidFill>
            <a:prstDash val="sysDot"/>
            <a:round/>
            <a:headEnd type="none" w="med" len="med"/>
            <a:tailEnd type="none" w="med" len="med"/>
          </a:ln>
          <a:effectLst/>
        </p:spPr>
      </p:cxnSp>
      <p:cxnSp>
        <p:nvCxnSpPr>
          <p:cNvPr id="58" name="Straight Connector 57">
            <a:extLst>
              <a:ext uri="{FF2B5EF4-FFF2-40B4-BE49-F238E27FC236}">
                <a16:creationId xmlns:a16="http://schemas.microsoft.com/office/drawing/2014/main" id="{B15E7261-1718-F512-1B66-317818019C94}"/>
              </a:ext>
            </a:extLst>
          </p:cNvPr>
          <p:cNvCxnSpPr/>
          <p:nvPr/>
        </p:nvCxnSpPr>
        <p:spPr bwMode="auto">
          <a:xfrm flipV="1">
            <a:off x="320431" y="5753286"/>
            <a:ext cx="11315076" cy="37828"/>
          </a:xfrm>
          <a:prstGeom prst="line">
            <a:avLst/>
          </a:prstGeom>
          <a:gradFill rotWithShape="0">
            <a:gsLst>
              <a:gs pos="0">
                <a:schemeClr val="accent1">
                  <a:gamma/>
                  <a:shade val="46275"/>
                  <a:invGamma/>
                </a:schemeClr>
              </a:gs>
              <a:gs pos="100000">
                <a:schemeClr val="accent1"/>
              </a:gs>
            </a:gsLst>
            <a:lin ang="5400000" scaled="1"/>
          </a:gradFill>
          <a:ln w="19050" cap="flat" cmpd="sng" algn="ctr">
            <a:solidFill>
              <a:schemeClr val="bg1"/>
            </a:solidFill>
            <a:prstDash val="sysDot"/>
            <a:round/>
            <a:headEnd type="none" w="med" len="med"/>
            <a:tailEnd type="none" w="med" len="med"/>
          </a:ln>
          <a:effectLst/>
        </p:spPr>
      </p:cxnSp>
      <p:cxnSp>
        <p:nvCxnSpPr>
          <p:cNvPr id="59" name="Straight Connector 58">
            <a:extLst>
              <a:ext uri="{FF2B5EF4-FFF2-40B4-BE49-F238E27FC236}">
                <a16:creationId xmlns:a16="http://schemas.microsoft.com/office/drawing/2014/main" id="{7D27A67B-7585-F08A-344F-777503DB86E4}"/>
              </a:ext>
            </a:extLst>
          </p:cNvPr>
          <p:cNvCxnSpPr/>
          <p:nvPr/>
        </p:nvCxnSpPr>
        <p:spPr bwMode="auto">
          <a:xfrm>
            <a:off x="2598820" y="887498"/>
            <a:ext cx="0" cy="5176127"/>
          </a:xfrm>
          <a:prstGeom prst="line">
            <a:avLst/>
          </a:prstGeom>
          <a:gradFill rotWithShape="0">
            <a:gsLst>
              <a:gs pos="0">
                <a:schemeClr val="accent1">
                  <a:gamma/>
                  <a:shade val="46275"/>
                  <a:invGamma/>
                </a:schemeClr>
              </a:gs>
              <a:gs pos="100000">
                <a:schemeClr val="accent1"/>
              </a:gs>
            </a:gsLst>
            <a:lin ang="5400000" scaled="1"/>
          </a:gradFill>
          <a:ln w="19050" cap="flat" cmpd="sng" algn="ctr">
            <a:solidFill>
              <a:schemeClr val="bg1"/>
            </a:solidFill>
            <a:prstDash val="sysDot"/>
            <a:round/>
            <a:headEnd type="none" w="med" len="med"/>
            <a:tailEnd type="none" w="med" len="med"/>
          </a:ln>
          <a:effectLst/>
        </p:spPr>
      </p:cxnSp>
      <p:cxnSp>
        <p:nvCxnSpPr>
          <p:cNvPr id="60" name="Straight Connector 59">
            <a:extLst>
              <a:ext uri="{FF2B5EF4-FFF2-40B4-BE49-F238E27FC236}">
                <a16:creationId xmlns:a16="http://schemas.microsoft.com/office/drawing/2014/main" id="{25CB32B7-CF39-9C92-E0A5-CE4F45386A1E}"/>
              </a:ext>
            </a:extLst>
          </p:cNvPr>
          <p:cNvCxnSpPr/>
          <p:nvPr/>
        </p:nvCxnSpPr>
        <p:spPr bwMode="auto">
          <a:xfrm>
            <a:off x="3580887" y="886629"/>
            <a:ext cx="0" cy="5176127"/>
          </a:xfrm>
          <a:prstGeom prst="line">
            <a:avLst/>
          </a:prstGeom>
          <a:gradFill rotWithShape="0">
            <a:gsLst>
              <a:gs pos="0">
                <a:schemeClr val="accent1">
                  <a:gamma/>
                  <a:shade val="46275"/>
                  <a:invGamma/>
                </a:schemeClr>
              </a:gs>
              <a:gs pos="100000">
                <a:schemeClr val="accent1"/>
              </a:gs>
            </a:gsLst>
            <a:lin ang="5400000" scaled="1"/>
          </a:gradFill>
          <a:ln w="19050" cap="flat" cmpd="sng" algn="ctr">
            <a:solidFill>
              <a:schemeClr val="bg1"/>
            </a:solidFill>
            <a:prstDash val="sysDot"/>
            <a:round/>
            <a:headEnd type="none" w="med" len="med"/>
            <a:tailEnd type="none" w="med" len="med"/>
          </a:ln>
          <a:effectLst/>
        </p:spPr>
      </p:cxnSp>
      <p:cxnSp>
        <p:nvCxnSpPr>
          <p:cNvPr id="61" name="Straight Connector 60">
            <a:extLst>
              <a:ext uri="{FF2B5EF4-FFF2-40B4-BE49-F238E27FC236}">
                <a16:creationId xmlns:a16="http://schemas.microsoft.com/office/drawing/2014/main" id="{7E356D51-98A2-B066-D819-4D568BC172AD}"/>
              </a:ext>
            </a:extLst>
          </p:cNvPr>
          <p:cNvCxnSpPr/>
          <p:nvPr/>
        </p:nvCxnSpPr>
        <p:spPr bwMode="auto">
          <a:xfrm>
            <a:off x="4742978" y="886629"/>
            <a:ext cx="0" cy="5176127"/>
          </a:xfrm>
          <a:prstGeom prst="line">
            <a:avLst/>
          </a:prstGeom>
          <a:gradFill rotWithShape="0">
            <a:gsLst>
              <a:gs pos="0">
                <a:schemeClr val="accent1">
                  <a:gamma/>
                  <a:shade val="46275"/>
                  <a:invGamma/>
                </a:schemeClr>
              </a:gs>
              <a:gs pos="100000">
                <a:schemeClr val="accent1"/>
              </a:gs>
            </a:gsLst>
            <a:lin ang="5400000" scaled="1"/>
          </a:gradFill>
          <a:ln w="19050" cap="flat" cmpd="sng" algn="ctr">
            <a:solidFill>
              <a:schemeClr val="bg1"/>
            </a:solidFill>
            <a:prstDash val="sysDot"/>
            <a:round/>
            <a:headEnd type="none" w="med" len="med"/>
            <a:tailEnd type="none" w="med" len="med"/>
          </a:ln>
          <a:effectLst/>
        </p:spPr>
      </p:cxnSp>
      <p:cxnSp>
        <p:nvCxnSpPr>
          <p:cNvPr id="62" name="Straight Connector 61">
            <a:extLst>
              <a:ext uri="{FF2B5EF4-FFF2-40B4-BE49-F238E27FC236}">
                <a16:creationId xmlns:a16="http://schemas.microsoft.com/office/drawing/2014/main" id="{2BE9C102-0C38-8A70-141C-9ABBC85D3166}"/>
              </a:ext>
            </a:extLst>
          </p:cNvPr>
          <p:cNvCxnSpPr/>
          <p:nvPr/>
        </p:nvCxnSpPr>
        <p:spPr bwMode="auto">
          <a:xfrm>
            <a:off x="5989122" y="886629"/>
            <a:ext cx="0" cy="5176127"/>
          </a:xfrm>
          <a:prstGeom prst="line">
            <a:avLst/>
          </a:prstGeom>
          <a:gradFill rotWithShape="0">
            <a:gsLst>
              <a:gs pos="0">
                <a:schemeClr val="accent1">
                  <a:gamma/>
                  <a:shade val="46275"/>
                  <a:invGamma/>
                </a:schemeClr>
              </a:gs>
              <a:gs pos="100000">
                <a:schemeClr val="accent1"/>
              </a:gs>
            </a:gsLst>
            <a:lin ang="5400000" scaled="1"/>
          </a:gradFill>
          <a:ln w="19050" cap="flat" cmpd="sng" algn="ctr">
            <a:solidFill>
              <a:schemeClr val="bg1"/>
            </a:solidFill>
            <a:prstDash val="sysDot"/>
            <a:round/>
            <a:headEnd type="none" w="med" len="med"/>
            <a:tailEnd type="none" w="med" len="med"/>
          </a:ln>
          <a:effectLst/>
        </p:spPr>
      </p:cxnSp>
      <p:cxnSp>
        <p:nvCxnSpPr>
          <p:cNvPr id="63" name="Straight Connector 62">
            <a:extLst>
              <a:ext uri="{FF2B5EF4-FFF2-40B4-BE49-F238E27FC236}">
                <a16:creationId xmlns:a16="http://schemas.microsoft.com/office/drawing/2014/main" id="{E6D78C92-F4C2-0625-C279-F1BCAB9E6CAC}"/>
              </a:ext>
            </a:extLst>
          </p:cNvPr>
          <p:cNvCxnSpPr/>
          <p:nvPr/>
        </p:nvCxnSpPr>
        <p:spPr bwMode="auto">
          <a:xfrm>
            <a:off x="7411175" y="837879"/>
            <a:ext cx="0" cy="5176127"/>
          </a:xfrm>
          <a:prstGeom prst="line">
            <a:avLst/>
          </a:prstGeom>
          <a:gradFill rotWithShape="0">
            <a:gsLst>
              <a:gs pos="0">
                <a:schemeClr val="accent1">
                  <a:gamma/>
                  <a:shade val="46275"/>
                  <a:invGamma/>
                </a:schemeClr>
              </a:gs>
              <a:gs pos="100000">
                <a:schemeClr val="accent1"/>
              </a:gs>
            </a:gsLst>
            <a:lin ang="5400000" scaled="1"/>
          </a:gradFill>
          <a:ln w="19050" cap="flat" cmpd="sng" algn="ctr">
            <a:solidFill>
              <a:schemeClr val="bg1"/>
            </a:solidFill>
            <a:prstDash val="sysDot"/>
            <a:round/>
            <a:headEnd type="none" w="med" len="med"/>
            <a:tailEnd type="none" w="med" len="med"/>
          </a:ln>
          <a:effectLst/>
        </p:spPr>
      </p:cxnSp>
      <p:cxnSp>
        <p:nvCxnSpPr>
          <p:cNvPr id="64" name="Straight Connector 63">
            <a:extLst>
              <a:ext uri="{FF2B5EF4-FFF2-40B4-BE49-F238E27FC236}">
                <a16:creationId xmlns:a16="http://schemas.microsoft.com/office/drawing/2014/main" id="{A4AE85AE-5F85-EC1B-149E-A34808C3B1C3}"/>
              </a:ext>
            </a:extLst>
          </p:cNvPr>
          <p:cNvCxnSpPr/>
          <p:nvPr/>
        </p:nvCxnSpPr>
        <p:spPr bwMode="auto">
          <a:xfrm>
            <a:off x="8788702" y="837879"/>
            <a:ext cx="0" cy="5176127"/>
          </a:xfrm>
          <a:prstGeom prst="line">
            <a:avLst/>
          </a:prstGeom>
          <a:gradFill rotWithShape="0">
            <a:gsLst>
              <a:gs pos="0">
                <a:schemeClr val="accent1">
                  <a:gamma/>
                  <a:shade val="46275"/>
                  <a:invGamma/>
                </a:schemeClr>
              </a:gs>
              <a:gs pos="100000">
                <a:schemeClr val="accent1"/>
              </a:gs>
            </a:gsLst>
            <a:lin ang="5400000" scaled="1"/>
          </a:gradFill>
          <a:ln w="19050" cap="flat" cmpd="sng" algn="ctr">
            <a:solidFill>
              <a:schemeClr val="bg1"/>
            </a:solidFill>
            <a:prstDash val="sysDot"/>
            <a:round/>
            <a:headEnd type="none" w="med" len="med"/>
            <a:tailEnd type="none" w="med" len="med"/>
          </a:ln>
          <a:effectLst/>
        </p:spPr>
      </p:cxnSp>
      <p:cxnSp>
        <p:nvCxnSpPr>
          <p:cNvPr id="65" name="Straight Connector 64">
            <a:extLst>
              <a:ext uri="{FF2B5EF4-FFF2-40B4-BE49-F238E27FC236}">
                <a16:creationId xmlns:a16="http://schemas.microsoft.com/office/drawing/2014/main" id="{D81A43D2-B8BA-65BD-4084-67A64A51CBDB}"/>
              </a:ext>
            </a:extLst>
          </p:cNvPr>
          <p:cNvCxnSpPr/>
          <p:nvPr/>
        </p:nvCxnSpPr>
        <p:spPr bwMode="auto">
          <a:xfrm>
            <a:off x="10202913" y="837878"/>
            <a:ext cx="0" cy="5176127"/>
          </a:xfrm>
          <a:prstGeom prst="line">
            <a:avLst/>
          </a:prstGeom>
          <a:gradFill rotWithShape="0">
            <a:gsLst>
              <a:gs pos="0">
                <a:schemeClr val="accent1">
                  <a:gamma/>
                  <a:shade val="46275"/>
                  <a:invGamma/>
                </a:schemeClr>
              </a:gs>
              <a:gs pos="100000">
                <a:schemeClr val="accent1"/>
              </a:gs>
            </a:gsLst>
            <a:lin ang="5400000" scaled="1"/>
          </a:gradFill>
          <a:ln w="19050" cap="flat" cmpd="sng" algn="ctr">
            <a:solidFill>
              <a:schemeClr val="bg1"/>
            </a:solidFill>
            <a:prstDash val="sysDot"/>
            <a:round/>
            <a:headEnd type="none" w="med" len="med"/>
            <a:tailEnd type="none" w="med" len="med"/>
          </a:ln>
          <a:effectLst/>
        </p:spPr>
      </p:cxnSp>
    </p:spTree>
    <p:extLst>
      <p:ext uri="{BB962C8B-B14F-4D97-AF65-F5344CB8AC3E}">
        <p14:creationId xmlns:p14="http://schemas.microsoft.com/office/powerpoint/2010/main" val="2126155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E524D-780E-7482-960C-F157B172142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EFCF80C-AC17-9D18-3E9A-7B099A3F8035}"/>
              </a:ext>
            </a:extLst>
          </p:cNvPr>
          <p:cNvSpPr txBox="1">
            <a:spLocks/>
          </p:cNvSpPr>
          <p:nvPr/>
        </p:nvSpPr>
        <p:spPr>
          <a:xfrm>
            <a:off x="0" y="0"/>
            <a:ext cx="12192000" cy="537455"/>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Process Flow Diagram Example – Flow Symbols</a:t>
            </a:r>
          </a:p>
        </p:txBody>
      </p:sp>
      <p:pic>
        <p:nvPicPr>
          <p:cNvPr id="4" name="Picture 3">
            <a:extLst>
              <a:ext uri="{FF2B5EF4-FFF2-40B4-BE49-F238E27FC236}">
                <a16:creationId xmlns:a16="http://schemas.microsoft.com/office/drawing/2014/main" id="{3E2203C0-7C82-A4A3-6841-86A16070C98A}"/>
              </a:ext>
            </a:extLst>
          </p:cNvPr>
          <p:cNvPicPr>
            <a:picLocks noChangeAspect="1"/>
          </p:cNvPicPr>
          <p:nvPr/>
        </p:nvPicPr>
        <p:blipFill>
          <a:blip r:embed="rId2">
            <a:duotone>
              <a:prstClr val="black"/>
              <a:schemeClr val="accent6">
                <a:tint val="45000"/>
                <a:satMod val="400000"/>
              </a:schemeClr>
            </a:duotone>
          </a:blip>
          <a:stretch>
            <a:fillRect/>
          </a:stretch>
        </p:blipFill>
        <p:spPr>
          <a:xfrm>
            <a:off x="2704517" y="852499"/>
            <a:ext cx="6311735" cy="5153002"/>
          </a:xfrm>
          <a:prstGeom prst="rect">
            <a:avLst/>
          </a:prstGeom>
          <a:ln w="19050">
            <a:solidFill>
              <a:schemeClr val="tx1"/>
            </a:solidFill>
          </a:ln>
        </p:spPr>
      </p:pic>
    </p:spTree>
    <p:extLst>
      <p:ext uri="{BB962C8B-B14F-4D97-AF65-F5344CB8AC3E}">
        <p14:creationId xmlns:p14="http://schemas.microsoft.com/office/powerpoint/2010/main" val="1539628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6567C-52AB-31AA-3787-FFDD9C2E50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BCDA94A-FC29-2136-D61F-76C6C49108C7}"/>
              </a:ext>
            </a:extLst>
          </p:cNvPr>
          <p:cNvSpPr txBox="1">
            <a:spLocks/>
          </p:cNvSpPr>
          <p:nvPr/>
        </p:nvSpPr>
        <p:spPr>
          <a:xfrm>
            <a:off x="0" y="0"/>
            <a:ext cx="12192000" cy="537455"/>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Process Failure Mode and Effects Analysis</a:t>
            </a:r>
          </a:p>
        </p:txBody>
      </p:sp>
      <p:sp>
        <p:nvSpPr>
          <p:cNvPr id="4" name="Rectangle 3">
            <a:extLst>
              <a:ext uri="{FF2B5EF4-FFF2-40B4-BE49-F238E27FC236}">
                <a16:creationId xmlns:a16="http://schemas.microsoft.com/office/drawing/2014/main" id="{DECDEDD5-7F10-4E78-241F-84BD195127F0}"/>
              </a:ext>
            </a:extLst>
          </p:cNvPr>
          <p:cNvSpPr/>
          <p:nvPr/>
        </p:nvSpPr>
        <p:spPr>
          <a:xfrm>
            <a:off x="4364476" y="2687700"/>
            <a:ext cx="5761301" cy="2702448"/>
          </a:xfrm>
          <a:prstGeom prst="rect">
            <a:avLst/>
          </a:prstGeom>
          <a:solidFill>
            <a:schemeClr val="accent6">
              <a:lumMod val="60000"/>
              <a:lumOff val="40000"/>
            </a:schemeClr>
          </a:solidFill>
          <a:ln w="3492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endParaRPr>
          </a:p>
        </p:txBody>
      </p:sp>
      <p:sp>
        <p:nvSpPr>
          <p:cNvPr id="5" name="Rectangle 4">
            <a:extLst>
              <a:ext uri="{FF2B5EF4-FFF2-40B4-BE49-F238E27FC236}">
                <a16:creationId xmlns:a16="http://schemas.microsoft.com/office/drawing/2014/main" id="{3BAC1C37-C4E3-35C7-2EA9-8031523EEDB4}"/>
              </a:ext>
            </a:extLst>
          </p:cNvPr>
          <p:cNvSpPr/>
          <p:nvPr/>
        </p:nvSpPr>
        <p:spPr>
          <a:xfrm>
            <a:off x="4410300" y="2749469"/>
            <a:ext cx="4055987" cy="1775714"/>
          </a:xfrm>
          <a:prstGeom prst="rect">
            <a:avLst/>
          </a:prstGeom>
          <a:solidFill>
            <a:srgbClr val="FFFF00"/>
          </a:solidFill>
          <a:ln w="3492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endParaRPr>
          </a:p>
        </p:txBody>
      </p:sp>
      <p:sp>
        <p:nvSpPr>
          <p:cNvPr id="7" name="Text Placeholder 2">
            <a:extLst>
              <a:ext uri="{FF2B5EF4-FFF2-40B4-BE49-F238E27FC236}">
                <a16:creationId xmlns:a16="http://schemas.microsoft.com/office/drawing/2014/main" id="{479943AC-35C8-BA59-0DFE-17F1CC9FA9EA}"/>
              </a:ext>
            </a:extLst>
          </p:cNvPr>
          <p:cNvSpPr txBox="1">
            <a:spLocks/>
          </p:cNvSpPr>
          <p:nvPr/>
        </p:nvSpPr>
        <p:spPr>
          <a:xfrm>
            <a:off x="4473119" y="2772120"/>
            <a:ext cx="2137924" cy="841576"/>
          </a:xfrm>
          <a:prstGeom prst="rect">
            <a:avLst/>
          </a:prstGeom>
          <a:solidFill>
            <a:schemeClr val="accent6">
              <a:lumMod val="50000"/>
            </a:schemeClr>
          </a:solidFill>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bg1"/>
                </a:solidFill>
              </a:rPr>
              <a:t>Process Definition</a:t>
            </a:r>
          </a:p>
          <a:p>
            <a:pPr marL="0" indent="0" algn="ctr">
              <a:buNone/>
            </a:pPr>
            <a:r>
              <a:rPr lang="en-US" sz="1300" dirty="0">
                <a:solidFill>
                  <a:schemeClr val="bg1"/>
                </a:solidFill>
              </a:rPr>
              <a:t>Process Flow Diagram (PFD)</a:t>
            </a:r>
          </a:p>
          <a:p>
            <a:pPr marL="0" indent="0" algn="ctr">
              <a:buNone/>
            </a:pPr>
            <a:r>
              <a:rPr lang="en-US" sz="1300" dirty="0">
                <a:solidFill>
                  <a:schemeClr val="bg1"/>
                </a:solidFill>
              </a:rPr>
              <a:t>Process Characteristics</a:t>
            </a:r>
          </a:p>
        </p:txBody>
      </p:sp>
      <p:sp>
        <p:nvSpPr>
          <p:cNvPr id="10" name="Text Placeholder 2">
            <a:extLst>
              <a:ext uri="{FF2B5EF4-FFF2-40B4-BE49-F238E27FC236}">
                <a16:creationId xmlns:a16="http://schemas.microsoft.com/office/drawing/2014/main" id="{4118E647-AA47-F7F0-05D9-12F6FC81C731}"/>
              </a:ext>
            </a:extLst>
          </p:cNvPr>
          <p:cNvSpPr txBox="1">
            <a:spLocks/>
          </p:cNvSpPr>
          <p:nvPr/>
        </p:nvSpPr>
        <p:spPr>
          <a:xfrm>
            <a:off x="6314233" y="3613696"/>
            <a:ext cx="2063995" cy="849394"/>
          </a:xfrm>
          <a:prstGeom prst="rect">
            <a:avLst/>
          </a:prstGeom>
          <a:solidFill>
            <a:schemeClr val="accent6">
              <a:lumMod val="75000"/>
            </a:schemeClr>
          </a:solidFill>
        </p:spPr>
        <p:txBody>
          <a:bodyPr anchor="ctr">
            <a:normAutofit lnSpcReduction="10000"/>
          </a:bodyPr>
          <a:lstStyle>
            <a:lvl1pPr marL="0" indent="0" algn="r" defTabSz="914400" rtl="0" eaLnBrk="1" latinLnBrk="0" hangingPunct="1">
              <a:lnSpc>
                <a:spcPct val="90000"/>
              </a:lnSpc>
              <a:spcBef>
                <a:spcPts val="0"/>
              </a:spcBef>
              <a:buFont typeface="Arial" panose="020B0604020202020204" pitchFamily="34" charset="0"/>
              <a:buNone/>
              <a:defRPr sz="4000" kern="1200" cap="all" baseline="0">
                <a:solidFill>
                  <a:srgbClr val="00A3E0"/>
                </a:solidFill>
                <a:latin typeface="Agency FB"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cap="none" dirty="0">
                <a:solidFill>
                  <a:schemeClr val="bg1"/>
                </a:solidFill>
                <a:latin typeface="+mn-lt"/>
              </a:rPr>
              <a:t>Documented Assessment</a:t>
            </a:r>
          </a:p>
          <a:p>
            <a:pPr algn="ctr"/>
            <a:r>
              <a:rPr lang="en-US" sz="1000" cap="none" dirty="0">
                <a:solidFill>
                  <a:schemeClr val="bg1"/>
                </a:solidFill>
                <a:latin typeface="+mn-lt"/>
              </a:rPr>
              <a:t>PFMEA</a:t>
            </a:r>
          </a:p>
        </p:txBody>
      </p:sp>
      <p:sp>
        <p:nvSpPr>
          <p:cNvPr id="11" name="Text Placeholder 2">
            <a:extLst>
              <a:ext uri="{FF2B5EF4-FFF2-40B4-BE49-F238E27FC236}">
                <a16:creationId xmlns:a16="http://schemas.microsoft.com/office/drawing/2014/main" id="{86ACD7CB-5B1C-4068-FA49-7A0634984E3F}"/>
              </a:ext>
            </a:extLst>
          </p:cNvPr>
          <p:cNvSpPr txBox="1">
            <a:spLocks/>
          </p:cNvSpPr>
          <p:nvPr/>
        </p:nvSpPr>
        <p:spPr>
          <a:xfrm>
            <a:off x="8069630" y="4448746"/>
            <a:ext cx="1958459" cy="847932"/>
          </a:xfrm>
          <a:prstGeom prst="rect">
            <a:avLst/>
          </a:prstGeom>
          <a:solidFill>
            <a:schemeClr val="accent6"/>
          </a:solidFill>
        </p:spPr>
        <p:txBody>
          <a:bodyPr anchor="ctr">
            <a:normAutofit fontScale="92500" lnSpcReduction="20000"/>
          </a:bodyPr>
          <a:lstStyle>
            <a:lvl1pPr marL="0" indent="0" algn="r" defTabSz="914400" rtl="0" eaLnBrk="1" latinLnBrk="0" hangingPunct="1">
              <a:lnSpc>
                <a:spcPct val="90000"/>
              </a:lnSpc>
              <a:spcBef>
                <a:spcPts val="0"/>
              </a:spcBef>
              <a:buFont typeface="Arial" panose="020B0604020202020204" pitchFamily="34" charset="0"/>
              <a:buNone/>
              <a:defRPr sz="4000" kern="1200" cap="all" baseline="0">
                <a:solidFill>
                  <a:srgbClr val="00A3E0"/>
                </a:solidFill>
                <a:latin typeface="Agency FB"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cap="none" dirty="0">
                <a:solidFill>
                  <a:schemeClr val="bg1"/>
                </a:solidFill>
                <a:latin typeface="+mn-lt"/>
              </a:rPr>
              <a:t>Control Strategy</a:t>
            </a:r>
          </a:p>
          <a:p>
            <a:pPr algn="ctr"/>
            <a:r>
              <a:rPr lang="en-US" sz="1000" cap="none" dirty="0">
                <a:solidFill>
                  <a:schemeClr val="bg1"/>
                </a:solidFill>
                <a:latin typeface="+mn-lt"/>
              </a:rPr>
              <a:t>Control Plan</a:t>
            </a:r>
          </a:p>
          <a:p>
            <a:pPr algn="ctr"/>
            <a:r>
              <a:rPr lang="en-US" sz="1000" cap="none" dirty="0">
                <a:solidFill>
                  <a:schemeClr val="bg1"/>
                </a:solidFill>
                <a:latin typeface="+mn-lt"/>
              </a:rPr>
              <a:t>Error Proofing</a:t>
            </a:r>
          </a:p>
        </p:txBody>
      </p:sp>
      <p:sp>
        <p:nvSpPr>
          <p:cNvPr id="12" name="Text Placeholder 2">
            <a:extLst>
              <a:ext uri="{FF2B5EF4-FFF2-40B4-BE49-F238E27FC236}">
                <a16:creationId xmlns:a16="http://schemas.microsoft.com/office/drawing/2014/main" id="{9D6B79F4-DFB9-3673-4156-E5BBE3F3CC1F}"/>
              </a:ext>
            </a:extLst>
          </p:cNvPr>
          <p:cNvSpPr txBox="1">
            <a:spLocks/>
          </p:cNvSpPr>
          <p:nvPr/>
        </p:nvSpPr>
        <p:spPr>
          <a:xfrm>
            <a:off x="403121" y="1088968"/>
            <a:ext cx="2601196" cy="841576"/>
          </a:xfrm>
          <a:prstGeom prst="rect">
            <a:avLst/>
          </a:prstGeom>
          <a:solidFill>
            <a:schemeClr val="accent6">
              <a:lumMod val="50000"/>
            </a:schemeClr>
          </a:solidFill>
        </p:spPr>
        <p:txBody>
          <a:bodyPr anchor="ctr">
            <a:normAutofit fontScale="85000" lnSpcReduction="20000"/>
          </a:bodyPr>
          <a:lstStyle>
            <a:lvl1pPr marL="0" indent="0" algn="r" defTabSz="914400" rtl="0" eaLnBrk="1" latinLnBrk="0" hangingPunct="1">
              <a:lnSpc>
                <a:spcPct val="90000"/>
              </a:lnSpc>
              <a:spcBef>
                <a:spcPts val="0"/>
              </a:spcBef>
              <a:buFont typeface="Arial" panose="020B0604020202020204" pitchFamily="34" charset="0"/>
              <a:buNone/>
              <a:defRPr sz="4000" kern="1200" cap="all" baseline="0">
                <a:solidFill>
                  <a:srgbClr val="00A3E0"/>
                </a:solidFill>
                <a:latin typeface="Agency FB"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cap="none" dirty="0">
                <a:solidFill>
                  <a:schemeClr val="bg1"/>
                </a:solidFill>
                <a:latin typeface="+mn-lt"/>
              </a:rPr>
              <a:t>Customer Requirements</a:t>
            </a:r>
          </a:p>
          <a:p>
            <a:pPr algn="ctr"/>
            <a:r>
              <a:rPr lang="en-US" sz="1000" cap="none" dirty="0">
                <a:solidFill>
                  <a:schemeClr val="bg1"/>
                </a:solidFill>
                <a:latin typeface="+mn-lt"/>
              </a:rPr>
              <a:t>Design Data  &amp; Drawing</a:t>
            </a:r>
          </a:p>
          <a:p>
            <a:pPr algn="ctr"/>
            <a:r>
              <a:rPr lang="en-US" sz="1000" cap="none" dirty="0">
                <a:solidFill>
                  <a:schemeClr val="bg1"/>
                </a:solidFill>
                <a:latin typeface="+mn-lt"/>
              </a:rPr>
              <a:t>Standards &amp; Specifications</a:t>
            </a:r>
          </a:p>
          <a:p>
            <a:pPr algn="ctr"/>
            <a:r>
              <a:rPr lang="en-US" sz="1000" cap="none" dirty="0">
                <a:solidFill>
                  <a:schemeClr val="bg1"/>
                </a:solidFill>
                <a:latin typeface="+mn-lt"/>
              </a:rPr>
              <a:t>Purchase Order &amp; Contract Review</a:t>
            </a:r>
          </a:p>
        </p:txBody>
      </p:sp>
      <p:sp>
        <p:nvSpPr>
          <p:cNvPr id="13" name="Text Placeholder 2">
            <a:extLst>
              <a:ext uri="{FF2B5EF4-FFF2-40B4-BE49-F238E27FC236}">
                <a16:creationId xmlns:a16="http://schemas.microsoft.com/office/drawing/2014/main" id="{DC4CDFAA-CA5B-BF7D-6A71-B53C20081A44}"/>
              </a:ext>
            </a:extLst>
          </p:cNvPr>
          <p:cNvSpPr txBox="1">
            <a:spLocks/>
          </p:cNvSpPr>
          <p:nvPr/>
        </p:nvSpPr>
        <p:spPr>
          <a:xfrm>
            <a:off x="9825027" y="5266903"/>
            <a:ext cx="1958459" cy="849394"/>
          </a:xfrm>
          <a:prstGeom prst="rect">
            <a:avLst/>
          </a:prstGeom>
          <a:solidFill>
            <a:schemeClr val="accent6">
              <a:lumMod val="50000"/>
            </a:schemeClr>
          </a:solidFill>
        </p:spPr>
        <p:txBody>
          <a:bodyPr anchor="ctr">
            <a:normAutofit fontScale="92500"/>
          </a:bodyPr>
          <a:lstStyle>
            <a:lvl1pPr marL="0" indent="0" algn="r" defTabSz="914400" rtl="0" eaLnBrk="1" latinLnBrk="0" hangingPunct="1">
              <a:lnSpc>
                <a:spcPct val="90000"/>
              </a:lnSpc>
              <a:spcBef>
                <a:spcPts val="0"/>
              </a:spcBef>
              <a:buFont typeface="Arial" panose="020B0604020202020204" pitchFamily="34" charset="0"/>
              <a:buNone/>
              <a:defRPr sz="4000" kern="1200" cap="all" baseline="0">
                <a:solidFill>
                  <a:srgbClr val="00A3E0"/>
                </a:solidFill>
                <a:latin typeface="Agency FB"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cap="none" dirty="0">
                <a:solidFill>
                  <a:schemeClr val="bg1"/>
                </a:solidFill>
                <a:latin typeface="+mn-lt"/>
              </a:rPr>
              <a:t>Manufacturing</a:t>
            </a:r>
          </a:p>
          <a:p>
            <a:pPr algn="ctr"/>
            <a:r>
              <a:rPr lang="en-US" sz="1000" cap="none" dirty="0">
                <a:solidFill>
                  <a:schemeClr val="bg1"/>
                </a:solidFill>
                <a:latin typeface="+mn-lt"/>
              </a:rPr>
              <a:t>Work Instructions</a:t>
            </a:r>
          </a:p>
          <a:p>
            <a:pPr algn="ctr"/>
            <a:r>
              <a:rPr lang="en-US" sz="1000" cap="none" dirty="0">
                <a:solidFill>
                  <a:schemeClr val="bg1"/>
                </a:solidFill>
                <a:latin typeface="+mn-lt"/>
              </a:rPr>
              <a:t>Process Control Documents</a:t>
            </a:r>
          </a:p>
          <a:p>
            <a:pPr algn="ctr"/>
            <a:r>
              <a:rPr lang="en-US" sz="1000" cap="none" dirty="0">
                <a:solidFill>
                  <a:schemeClr val="bg1"/>
                </a:solidFill>
                <a:latin typeface="+mn-lt"/>
              </a:rPr>
              <a:t>Job Card</a:t>
            </a:r>
          </a:p>
        </p:txBody>
      </p:sp>
      <p:sp>
        <p:nvSpPr>
          <p:cNvPr id="14" name="Text Placeholder 2">
            <a:extLst>
              <a:ext uri="{FF2B5EF4-FFF2-40B4-BE49-F238E27FC236}">
                <a16:creationId xmlns:a16="http://schemas.microsoft.com/office/drawing/2014/main" id="{0AE0711C-3214-0403-4172-F3EA077E6111}"/>
              </a:ext>
            </a:extLst>
          </p:cNvPr>
          <p:cNvSpPr txBox="1">
            <a:spLocks/>
          </p:cNvSpPr>
          <p:nvPr/>
        </p:nvSpPr>
        <p:spPr>
          <a:xfrm>
            <a:off x="2705934" y="1930544"/>
            <a:ext cx="2055199" cy="841576"/>
          </a:xfrm>
          <a:prstGeom prst="rect">
            <a:avLst/>
          </a:prstGeom>
          <a:solidFill>
            <a:schemeClr val="accent6">
              <a:lumMod val="75000"/>
            </a:schemeClr>
          </a:solidFill>
        </p:spPr>
        <p:txBody>
          <a:bodyPr anchor="ctr">
            <a:normAutofit fontScale="85000" lnSpcReduction="20000"/>
          </a:bodyPr>
          <a:lstStyle>
            <a:lvl1pPr marL="0" indent="0" algn="r" defTabSz="914400" rtl="0" eaLnBrk="1" latinLnBrk="0" hangingPunct="1">
              <a:lnSpc>
                <a:spcPct val="90000"/>
              </a:lnSpc>
              <a:spcBef>
                <a:spcPts val="0"/>
              </a:spcBef>
              <a:buFont typeface="Arial" panose="020B0604020202020204" pitchFamily="34" charset="0"/>
              <a:buNone/>
              <a:defRPr sz="4000" kern="1200" cap="all" baseline="0">
                <a:solidFill>
                  <a:srgbClr val="00A3E0"/>
                </a:solidFill>
                <a:latin typeface="Agency FB"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cap="none" dirty="0">
                <a:solidFill>
                  <a:schemeClr val="bg1"/>
                </a:solidFill>
                <a:latin typeface="+mn-lt"/>
              </a:rPr>
              <a:t>Product Definition</a:t>
            </a:r>
          </a:p>
          <a:p>
            <a:pPr algn="ctr"/>
            <a:r>
              <a:rPr lang="en-US" sz="1000" cap="none" dirty="0">
                <a:solidFill>
                  <a:schemeClr val="bg1"/>
                </a:solidFill>
                <a:latin typeface="+mn-lt"/>
              </a:rPr>
              <a:t>Key Characteristics &amp; Critical Items</a:t>
            </a:r>
          </a:p>
          <a:p>
            <a:pPr algn="ctr"/>
            <a:r>
              <a:rPr lang="en-US" sz="1000" cap="none" dirty="0">
                <a:solidFill>
                  <a:schemeClr val="bg1"/>
                </a:solidFill>
                <a:latin typeface="+mn-lt"/>
              </a:rPr>
              <a:t>Special Requirements</a:t>
            </a:r>
          </a:p>
          <a:p>
            <a:pPr algn="ctr"/>
            <a:r>
              <a:rPr lang="en-US" sz="1000" cap="none" dirty="0">
                <a:solidFill>
                  <a:schemeClr val="bg1"/>
                </a:solidFill>
                <a:latin typeface="+mn-lt"/>
              </a:rPr>
              <a:t>DFMEA</a:t>
            </a:r>
          </a:p>
        </p:txBody>
      </p:sp>
      <p:sp>
        <p:nvSpPr>
          <p:cNvPr id="15" name="Rectangle 14">
            <a:extLst>
              <a:ext uri="{FF2B5EF4-FFF2-40B4-BE49-F238E27FC236}">
                <a16:creationId xmlns:a16="http://schemas.microsoft.com/office/drawing/2014/main" id="{D0D97729-BBA5-78BF-0103-FF581E186A44}"/>
              </a:ext>
            </a:extLst>
          </p:cNvPr>
          <p:cNvSpPr/>
          <p:nvPr/>
        </p:nvSpPr>
        <p:spPr>
          <a:xfrm>
            <a:off x="118694" y="5575287"/>
            <a:ext cx="911210" cy="435487"/>
          </a:xfrm>
          <a:prstGeom prst="rect">
            <a:avLst/>
          </a:prstGeom>
          <a:solidFill>
            <a:schemeClr val="accent6">
              <a:lumMod val="60000"/>
              <a:lumOff val="40000"/>
            </a:schemeClr>
          </a:solidFill>
          <a:ln w="3492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AS13004 Scope</a:t>
            </a:r>
          </a:p>
        </p:txBody>
      </p:sp>
      <p:sp>
        <p:nvSpPr>
          <p:cNvPr id="16" name="Rectangle 15">
            <a:extLst>
              <a:ext uri="{FF2B5EF4-FFF2-40B4-BE49-F238E27FC236}">
                <a16:creationId xmlns:a16="http://schemas.microsoft.com/office/drawing/2014/main" id="{87F324FA-DDF6-AB06-6D7F-66EEE4CA182C}"/>
              </a:ext>
            </a:extLst>
          </p:cNvPr>
          <p:cNvSpPr/>
          <p:nvPr/>
        </p:nvSpPr>
        <p:spPr>
          <a:xfrm>
            <a:off x="118693" y="4951162"/>
            <a:ext cx="911211" cy="517876"/>
          </a:xfrm>
          <a:prstGeom prst="rect">
            <a:avLst/>
          </a:prstGeom>
          <a:solidFill>
            <a:srgbClr val="FFFF00"/>
          </a:solidFill>
          <a:ln w="3492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Scope of this training</a:t>
            </a:r>
          </a:p>
        </p:txBody>
      </p:sp>
      <p:sp>
        <p:nvSpPr>
          <p:cNvPr id="17" name="Bent Arrow 4">
            <a:extLst>
              <a:ext uri="{FF2B5EF4-FFF2-40B4-BE49-F238E27FC236}">
                <a16:creationId xmlns:a16="http://schemas.microsoft.com/office/drawing/2014/main" id="{EB0B1870-3259-FA19-EF36-6B7689831584}"/>
              </a:ext>
            </a:extLst>
          </p:cNvPr>
          <p:cNvSpPr/>
          <p:nvPr/>
        </p:nvSpPr>
        <p:spPr>
          <a:xfrm rot="5400000">
            <a:off x="3222333" y="1216149"/>
            <a:ext cx="496381" cy="932418"/>
          </a:xfrm>
          <a:prstGeom prst="bentArrow">
            <a:avLst>
              <a:gd name="adj1" fmla="val 30021"/>
              <a:gd name="adj2" fmla="val 42021"/>
              <a:gd name="adj3" fmla="val 25000"/>
              <a:gd name="adj4" fmla="val 4375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Bent Arrow 31">
            <a:extLst>
              <a:ext uri="{FF2B5EF4-FFF2-40B4-BE49-F238E27FC236}">
                <a16:creationId xmlns:a16="http://schemas.microsoft.com/office/drawing/2014/main" id="{EB3BB55C-727D-7630-63F6-85945B5F436F}"/>
              </a:ext>
            </a:extLst>
          </p:cNvPr>
          <p:cNvSpPr/>
          <p:nvPr/>
        </p:nvSpPr>
        <p:spPr>
          <a:xfrm rot="5400000">
            <a:off x="4971689" y="2049737"/>
            <a:ext cx="496381" cy="932418"/>
          </a:xfrm>
          <a:prstGeom prst="bentArrow">
            <a:avLst>
              <a:gd name="adj1" fmla="val 30021"/>
              <a:gd name="adj2" fmla="val 42021"/>
              <a:gd name="adj3" fmla="val 25000"/>
              <a:gd name="adj4" fmla="val 43750"/>
            </a:avLst>
          </a:prstGeom>
          <a:solidFill>
            <a:schemeClr val="accent6"/>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Bent Arrow 32">
            <a:extLst>
              <a:ext uri="{FF2B5EF4-FFF2-40B4-BE49-F238E27FC236}">
                <a16:creationId xmlns:a16="http://schemas.microsoft.com/office/drawing/2014/main" id="{94698B6C-26F6-42C9-C10D-1E3B2C8F0D81}"/>
              </a:ext>
            </a:extLst>
          </p:cNvPr>
          <p:cNvSpPr/>
          <p:nvPr/>
        </p:nvSpPr>
        <p:spPr>
          <a:xfrm rot="5400000">
            <a:off x="6829062" y="2899297"/>
            <a:ext cx="496381" cy="932418"/>
          </a:xfrm>
          <a:prstGeom prst="bentArrow">
            <a:avLst>
              <a:gd name="adj1" fmla="val 30021"/>
              <a:gd name="adj2" fmla="val 42021"/>
              <a:gd name="adj3" fmla="val 25000"/>
              <a:gd name="adj4" fmla="val 4375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Bent Arrow 33">
            <a:extLst>
              <a:ext uri="{FF2B5EF4-FFF2-40B4-BE49-F238E27FC236}">
                <a16:creationId xmlns:a16="http://schemas.microsoft.com/office/drawing/2014/main" id="{AE454417-C5E1-967D-877B-0FBB12848FED}"/>
              </a:ext>
            </a:extLst>
          </p:cNvPr>
          <p:cNvSpPr/>
          <p:nvPr/>
        </p:nvSpPr>
        <p:spPr>
          <a:xfrm rot="5400000">
            <a:off x="8596246" y="3734347"/>
            <a:ext cx="496381" cy="932418"/>
          </a:xfrm>
          <a:prstGeom prst="bentArrow">
            <a:avLst>
              <a:gd name="adj1" fmla="val 30021"/>
              <a:gd name="adj2" fmla="val 42021"/>
              <a:gd name="adj3" fmla="val 25000"/>
              <a:gd name="adj4" fmla="val 4375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Bent Arrow 35">
            <a:extLst>
              <a:ext uri="{FF2B5EF4-FFF2-40B4-BE49-F238E27FC236}">
                <a16:creationId xmlns:a16="http://schemas.microsoft.com/office/drawing/2014/main" id="{848792E1-97FA-0B35-BDB6-6A143E2F9AF0}"/>
              </a:ext>
            </a:extLst>
          </p:cNvPr>
          <p:cNvSpPr/>
          <p:nvPr/>
        </p:nvSpPr>
        <p:spPr>
          <a:xfrm rot="5400000">
            <a:off x="10246108" y="4552504"/>
            <a:ext cx="496381" cy="932418"/>
          </a:xfrm>
          <a:prstGeom prst="bentArrow">
            <a:avLst>
              <a:gd name="adj1" fmla="val 30021"/>
              <a:gd name="adj2" fmla="val 42021"/>
              <a:gd name="adj3" fmla="val 25000"/>
              <a:gd name="adj4" fmla="val 4375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2" name="Straight Arrow Connector 21">
            <a:extLst>
              <a:ext uri="{FF2B5EF4-FFF2-40B4-BE49-F238E27FC236}">
                <a16:creationId xmlns:a16="http://schemas.microsoft.com/office/drawing/2014/main" id="{4EB1D076-9FF3-C6FD-ACE4-0902D058CEEB}"/>
              </a:ext>
            </a:extLst>
          </p:cNvPr>
          <p:cNvCxnSpPr/>
          <p:nvPr/>
        </p:nvCxnSpPr>
        <p:spPr>
          <a:xfrm>
            <a:off x="403121" y="1906838"/>
            <a:ext cx="9420123" cy="4165399"/>
          </a:xfrm>
          <a:prstGeom prst="straightConnector1">
            <a:avLst/>
          </a:prstGeom>
          <a:ln w="666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3" name="Content Placeholder 3">
            <a:extLst>
              <a:ext uri="{FF2B5EF4-FFF2-40B4-BE49-F238E27FC236}">
                <a16:creationId xmlns:a16="http://schemas.microsoft.com/office/drawing/2014/main" id="{AC3D997D-70CF-A554-8787-7811731CB5E5}"/>
              </a:ext>
            </a:extLst>
          </p:cNvPr>
          <p:cNvSpPr txBox="1">
            <a:spLocks/>
          </p:cNvSpPr>
          <p:nvPr/>
        </p:nvSpPr>
        <p:spPr>
          <a:xfrm>
            <a:off x="1208777" y="5183696"/>
            <a:ext cx="2959337" cy="5079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dirty="0">
                <a:solidFill>
                  <a:schemeClr val="bg1"/>
                </a:solidFill>
              </a:rPr>
              <a:t>Information Flow</a:t>
            </a:r>
          </a:p>
        </p:txBody>
      </p:sp>
    </p:spTree>
    <p:extLst>
      <p:ext uri="{BB962C8B-B14F-4D97-AF65-F5344CB8AC3E}">
        <p14:creationId xmlns:p14="http://schemas.microsoft.com/office/powerpoint/2010/main" val="1583506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47B59-36F0-FCFA-7FCB-35A525FCF5D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D1B7CF9-D077-7C8B-A1A2-FACC474DD8F5}"/>
              </a:ext>
            </a:extLst>
          </p:cNvPr>
          <p:cNvSpPr txBox="1">
            <a:spLocks/>
          </p:cNvSpPr>
          <p:nvPr/>
        </p:nvSpPr>
        <p:spPr>
          <a:xfrm>
            <a:off x="629771" y="927847"/>
            <a:ext cx="10780057" cy="22179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r>
              <a:rPr lang="en-GB" sz="3600" b="1" dirty="0">
                <a:solidFill>
                  <a:schemeClr val="bg1"/>
                </a:solidFill>
              </a:rPr>
              <a:t>Outputs from the development of a PFD should include:</a:t>
            </a:r>
          </a:p>
          <a:p>
            <a:pPr marL="0" indent="0">
              <a:lnSpc>
                <a:spcPct val="100000"/>
              </a:lnSpc>
              <a:spcBef>
                <a:spcPct val="20000"/>
              </a:spcBef>
              <a:buFont typeface="Arial" panose="020B0604020202020204" pitchFamily="34" charset="0"/>
              <a:buNone/>
              <a:defRPr/>
            </a:pPr>
            <a:r>
              <a:rPr lang="en-GB" dirty="0">
                <a:solidFill>
                  <a:schemeClr val="bg1"/>
                </a:solidFill>
              </a:rPr>
              <a:t>Details of all operations in sequential order from receipt of materials through storage and shipment of finished product. This encompasses alternative processes, standard rework and movement of product from operation to operation as well as to and from external operations.</a:t>
            </a:r>
          </a:p>
        </p:txBody>
      </p:sp>
      <p:sp>
        <p:nvSpPr>
          <p:cNvPr id="3" name="Title 2">
            <a:extLst>
              <a:ext uri="{FF2B5EF4-FFF2-40B4-BE49-F238E27FC236}">
                <a16:creationId xmlns:a16="http://schemas.microsoft.com/office/drawing/2014/main" id="{3AB78AB9-9465-C472-5E3F-46DED67DB2DD}"/>
              </a:ext>
            </a:extLst>
          </p:cNvPr>
          <p:cNvSpPr txBox="1">
            <a:spLocks/>
          </p:cNvSpPr>
          <p:nvPr/>
        </p:nvSpPr>
        <p:spPr>
          <a:xfrm>
            <a:off x="0" y="0"/>
            <a:ext cx="12192000" cy="537455"/>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Process Failure Mode and Effects Analysis</a:t>
            </a:r>
          </a:p>
        </p:txBody>
      </p:sp>
      <p:sp>
        <p:nvSpPr>
          <p:cNvPr id="4" name="Text Placeholder 2">
            <a:extLst>
              <a:ext uri="{FF2B5EF4-FFF2-40B4-BE49-F238E27FC236}">
                <a16:creationId xmlns:a16="http://schemas.microsoft.com/office/drawing/2014/main" id="{77B39875-5C33-14B2-1F02-C104E1D043A1}"/>
              </a:ext>
            </a:extLst>
          </p:cNvPr>
          <p:cNvSpPr txBox="1">
            <a:spLocks/>
          </p:cNvSpPr>
          <p:nvPr/>
        </p:nvSpPr>
        <p:spPr>
          <a:xfrm>
            <a:off x="6358152" y="4437531"/>
            <a:ext cx="5318378" cy="1290917"/>
          </a:xfrm>
          <a:prstGeom prst="rect">
            <a:avLst/>
          </a:prstGeom>
          <a:solidFill>
            <a:schemeClr val="accent6">
              <a:lumMod val="5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bg1"/>
                </a:solidFill>
              </a:rPr>
              <a:t>A Process Flow Diagram (PFD) shows the relations between major components in a system. </a:t>
            </a:r>
          </a:p>
        </p:txBody>
      </p:sp>
    </p:spTree>
    <p:extLst>
      <p:ext uri="{BB962C8B-B14F-4D97-AF65-F5344CB8AC3E}">
        <p14:creationId xmlns:p14="http://schemas.microsoft.com/office/powerpoint/2010/main" val="3559398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D1D18-CB95-FF1F-3889-41A531851F8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ADBD8D-762A-9C53-6EBC-E477887E75BD}"/>
              </a:ext>
            </a:extLst>
          </p:cNvPr>
          <p:cNvSpPr txBox="1">
            <a:spLocks/>
          </p:cNvSpPr>
          <p:nvPr/>
        </p:nvSpPr>
        <p:spPr>
          <a:xfrm>
            <a:off x="0" y="0"/>
            <a:ext cx="12192000" cy="537455"/>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Process Failure Mode and Effects Analysis</a:t>
            </a:r>
          </a:p>
        </p:txBody>
      </p:sp>
      <p:sp>
        <p:nvSpPr>
          <p:cNvPr id="4" name="Text Placeholder 2">
            <a:extLst>
              <a:ext uri="{FF2B5EF4-FFF2-40B4-BE49-F238E27FC236}">
                <a16:creationId xmlns:a16="http://schemas.microsoft.com/office/drawing/2014/main" id="{44E858D2-6AEE-6406-0429-5D3C6E6B3424}"/>
              </a:ext>
            </a:extLst>
          </p:cNvPr>
          <p:cNvSpPr txBox="1">
            <a:spLocks/>
          </p:cNvSpPr>
          <p:nvPr/>
        </p:nvSpPr>
        <p:spPr>
          <a:xfrm>
            <a:off x="1954241" y="2548219"/>
            <a:ext cx="7902454" cy="1889309"/>
          </a:xfrm>
          <a:prstGeom prst="rect">
            <a:avLst/>
          </a:prstGeom>
          <a:noFill/>
        </p:spPr>
        <p:txBody>
          <a:bodyPr anchor="ctr" anchorCtr="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8000" b="1" dirty="0">
                <a:solidFill>
                  <a:schemeClr val="bg1"/>
                </a:solidFill>
              </a:rPr>
              <a:t>6 Steps of PFMEA</a:t>
            </a:r>
          </a:p>
        </p:txBody>
      </p:sp>
    </p:spTree>
    <p:extLst>
      <p:ext uri="{BB962C8B-B14F-4D97-AF65-F5344CB8AC3E}">
        <p14:creationId xmlns:p14="http://schemas.microsoft.com/office/powerpoint/2010/main" val="826497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E76BB-0CE5-4405-CFA3-4FC77EC604C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A44097-3887-99B3-7FB1-A34DA7E633E9}"/>
              </a:ext>
            </a:extLst>
          </p:cNvPr>
          <p:cNvSpPr txBox="1">
            <a:spLocks/>
          </p:cNvSpPr>
          <p:nvPr/>
        </p:nvSpPr>
        <p:spPr>
          <a:xfrm>
            <a:off x="0" y="0"/>
            <a:ext cx="12192000" cy="537455"/>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STEP 1: Review the process</a:t>
            </a:r>
          </a:p>
        </p:txBody>
      </p:sp>
      <p:sp>
        <p:nvSpPr>
          <p:cNvPr id="4" name="Text Placeholder 2">
            <a:extLst>
              <a:ext uri="{FF2B5EF4-FFF2-40B4-BE49-F238E27FC236}">
                <a16:creationId xmlns:a16="http://schemas.microsoft.com/office/drawing/2014/main" id="{BE0E4E96-C983-1993-DB39-396917BC40D4}"/>
              </a:ext>
            </a:extLst>
          </p:cNvPr>
          <p:cNvSpPr txBox="1">
            <a:spLocks/>
          </p:cNvSpPr>
          <p:nvPr/>
        </p:nvSpPr>
        <p:spPr>
          <a:xfrm>
            <a:off x="333935" y="3150953"/>
            <a:ext cx="11524129" cy="2746011"/>
          </a:xfrm>
          <a:prstGeom prst="rect">
            <a:avLst/>
          </a:prstGeom>
          <a:noFill/>
        </p:spPr>
        <p:txBody>
          <a:bodyPr anchor="ctr" anchorCtr="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8000" b="1" dirty="0">
                <a:solidFill>
                  <a:schemeClr val="bg1"/>
                </a:solidFill>
              </a:rPr>
              <a:t>Use a process flow diagram to identify each process component.</a:t>
            </a:r>
          </a:p>
          <a:p>
            <a:pPr marL="0" indent="0" algn="ctr">
              <a:buNone/>
            </a:pPr>
            <a:r>
              <a:rPr lang="en-GB" sz="8000" b="1" dirty="0">
                <a:solidFill>
                  <a:schemeClr val="bg1"/>
                </a:solidFill>
              </a:rPr>
              <a:t>List each process component in the FMEA table.</a:t>
            </a:r>
          </a:p>
          <a:p>
            <a:pPr marL="0" indent="0" algn="ctr">
              <a:buNone/>
            </a:pPr>
            <a:r>
              <a:rPr lang="en-GB" sz="8000" b="1" dirty="0">
                <a:solidFill>
                  <a:schemeClr val="bg1"/>
                </a:solidFill>
              </a:rPr>
              <a:t>If it starts feeling like the scope is too big, it probably is.  This is a good time to break the Process Failure Mode and Effects Analysis into more manageable chunks</a:t>
            </a:r>
          </a:p>
        </p:txBody>
      </p:sp>
      <p:pic>
        <p:nvPicPr>
          <p:cNvPr id="6" name="Picture 5">
            <a:extLst>
              <a:ext uri="{FF2B5EF4-FFF2-40B4-BE49-F238E27FC236}">
                <a16:creationId xmlns:a16="http://schemas.microsoft.com/office/drawing/2014/main" id="{14AC9769-BDAC-A3D7-EBBE-30A73031FED1}"/>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215708" y="537455"/>
            <a:ext cx="8976292" cy="3308404"/>
          </a:xfrm>
          <a:prstGeom prst="rect">
            <a:avLst/>
          </a:prstGeom>
        </p:spPr>
      </p:pic>
    </p:spTree>
    <p:extLst>
      <p:ext uri="{BB962C8B-B14F-4D97-AF65-F5344CB8AC3E}">
        <p14:creationId xmlns:p14="http://schemas.microsoft.com/office/powerpoint/2010/main" val="1998990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6EE0F-37EB-D0B2-DAEC-951A32E1459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74D1F4-D741-5210-632A-CB1FA042830A}"/>
              </a:ext>
            </a:extLst>
          </p:cNvPr>
          <p:cNvSpPr txBox="1">
            <a:spLocks/>
          </p:cNvSpPr>
          <p:nvPr/>
        </p:nvSpPr>
        <p:spPr>
          <a:xfrm>
            <a:off x="0" y="0"/>
            <a:ext cx="12192000" cy="537455"/>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STEP 2: Brainstorm potential failure modes</a:t>
            </a:r>
          </a:p>
        </p:txBody>
      </p:sp>
      <p:sp>
        <p:nvSpPr>
          <p:cNvPr id="4" name="Text Placeholder 2">
            <a:extLst>
              <a:ext uri="{FF2B5EF4-FFF2-40B4-BE49-F238E27FC236}">
                <a16:creationId xmlns:a16="http://schemas.microsoft.com/office/drawing/2014/main" id="{B58A05A5-C7A0-6A0B-4FFB-26F6E18ACFFC}"/>
              </a:ext>
            </a:extLst>
          </p:cNvPr>
          <p:cNvSpPr txBox="1">
            <a:spLocks/>
          </p:cNvSpPr>
          <p:nvPr/>
        </p:nvSpPr>
        <p:spPr>
          <a:xfrm>
            <a:off x="333935" y="2613932"/>
            <a:ext cx="6382871" cy="3538097"/>
          </a:xfrm>
          <a:prstGeom prst="rect">
            <a:avLst/>
          </a:prstGeom>
          <a:noFill/>
        </p:spPr>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a:solidFill>
                  <a:schemeClr val="bg1"/>
                </a:solidFill>
              </a:rPr>
              <a:t>Review existing documentation and data for clues about all of the ways each component can failure.</a:t>
            </a:r>
          </a:p>
          <a:p>
            <a:pPr marL="0" indent="0" algn="ctr">
              <a:buNone/>
            </a:pPr>
            <a:r>
              <a:rPr lang="en-GB" sz="2400" b="1" dirty="0">
                <a:solidFill>
                  <a:schemeClr val="bg1"/>
                </a:solidFill>
              </a:rPr>
              <a:t>The list should be exhaustive – it can be paired down and items can be combined after this initial list is generated.</a:t>
            </a:r>
          </a:p>
          <a:p>
            <a:pPr marL="0" indent="0" algn="ctr">
              <a:buNone/>
            </a:pPr>
            <a:r>
              <a:rPr lang="en-GB" sz="2400" b="1" dirty="0">
                <a:solidFill>
                  <a:schemeClr val="bg1"/>
                </a:solidFill>
              </a:rPr>
              <a:t>There will likely be several potential failures for each component</a:t>
            </a:r>
          </a:p>
        </p:txBody>
      </p:sp>
      <p:pic>
        <p:nvPicPr>
          <p:cNvPr id="7" name="Picture 6">
            <a:extLst>
              <a:ext uri="{FF2B5EF4-FFF2-40B4-BE49-F238E27FC236}">
                <a16:creationId xmlns:a16="http://schemas.microsoft.com/office/drawing/2014/main" id="{94751FB7-4A13-582B-8015-4AAF256D1131}"/>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485778" y="1305396"/>
            <a:ext cx="6722896" cy="4476939"/>
          </a:xfrm>
          <a:prstGeom prst="rect">
            <a:avLst/>
          </a:prstGeom>
        </p:spPr>
      </p:pic>
      <p:pic>
        <p:nvPicPr>
          <p:cNvPr id="9" name="Picture 8">
            <a:extLst>
              <a:ext uri="{FF2B5EF4-FFF2-40B4-BE49-F238E27FC236}">
                <a16:creationId xmlns:a16="http://schemas.microsoft.com/office/drawing/2014/main" id="{42E09041-B73D-458F-9A2A-50CFF033CD68}"/>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552193" y="0"/>
            <a:ext cx="3436665" cy="3436665"/>
          </a:xfrm>
          <a:prstGeom prst="rect">
            <a:avLst/>
          </a:prstGeom>
        </p:spPr>
      </p:pic>
    </p:spTree>
    <p:extLst>
      <p:ext uri="{BB962C8B-B14F-4D97-AF65-F5344CB8AC3E}">
        <p14:creationId xmlns:p14="http://schemas.microsoft.com/office/powerpoint/2010/main" val="3361047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D138D-E937-8442-0C6C-A6D0A1FD2B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B2C36E-040D-C0BD-6C9E-C4B6BA613DB8}"/>
              </a:ext>
            </a:extLst>
          </p:cNvPr>
          <p:cNvSpPr txBox="1">
            <a:spLocks/>
          </p:cNvSpPr>
          <p:nvPr/>
        </p:nvSpPr>
        <p:spPr>
          <a:xfrm>
            <a:off x="0" y="0"/>
            <a:ext cx="12192000" cy="537455"/>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STEP 3: List potential effects of each failure</a:t>
            </a:r>
          </a:p>
        </p:txBody>
      </p:sp>
      <p:sp>
        <p:nvSpPr>
          <p:cNvPr id="4" name="Text Placeholder 2">
            <a:extLst>
              <a:ext uri="{FF2B5EF4-FFF2-40B4-BE49-F238E27FC236}">
                <a16:creationId xmlns:a16="http://schemas.microsoft.com/office/drawing/2014/main" id="{169B24DA-0F90-2136-05E9-56E55B5E0C70}"/>
              </a:ext>
            </a:extLst>
          </p:cNvPr>
          <p:cNvSpPr txBox="1">
            <a:spLocks/>
          </p:cNvSpPr>
          <p:nvPr/>
        </p:nvSpPr>
        <p:spPr>
          <a:xfrm>
            <a:off x="416860" y="679077"/>
            <a:ext cx="5318312" cy="4000500"/>
          </a:xfrm>
          <a:prstGeom prst="rect">
            <a:avLst/>
          </a:prstGeom>
          <a:noFill/>
        </p:spPr>
        <p:txBody>
          <a:bodyPr anchor="ctr"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600" b="1" dirty="0">
                <a:solidFill>
                  <a:schemeClr val="bg1"/>
                </a:solidFill>
              </a:rPr>
              <a:t>The effect is the impact the failure has on the end product or on subsequent steps in the process.</a:t>
            </a:r>
          </a:p>
          <a:p>
            <a:pPr marL="0" indent="0" algn="ctr">
              <a:buNone/>
            </a:pPr>
            <a:r>
              <a:rPr lang="en-GB" sz="3600" b="1" dirty="0">
                <a:solidFill>
                  <a:schemeClr val="bg1"/>
                </a:solidFill>
              </a:rPr>
              <a:t>There will likely be more than one effect for each failure.</a:t>
            </a:r>
          </a:p>
        </p:txBody>
      </p:sp>
      <p:pic>
        <p:nvPicPr>
          <p:cNvPr id="5" name="Picture 4">
            <a:extLst>
              <a:ext uri="{FF2B5EF4-FFF2-40B4-BE49-F238E27FC236}">
                <a16:creationId xmlns:a16="http://schemas.microsoft.com/office/drawing/2014/main" id="{349BB845-8C37-EFE4-713D-D51692BD26F2}"/>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398821" y="537455"/>
            <a:ext cx="9793180" cy="6253310"/>
          </a:xfrm>
          <a:prstGeom prst="rect">
            <a:avLst/>
          </a:prstGeom>
        </p:spPr>
      </p:pic>
    </p:spTree>
    <p:extLst>
      <p:ext uri="{BB962C8B-B14F-4D97-AF65-F5344CB8AC3E}">
        <p14:creationId xmlns:p14="http://schemas.microsoft.com/office/powerpoint/2010/main" val="3385369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A2624-9C97-8986-A4CD-AACC8665233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64295E6-60CA-810A-A51C-6AAD76140349}"/>
              </a:ext>
            </a:extLst>
          </p:cNvPr>
          <p:cNvSpPr txBox="1">
            <a:spLocks/>
          </p:cNvSpPr>
          <p:nvPr/>
        </p:nvSpPr>
        <p:spPr>
          <a:xfrm>
            <a:off x="0" y="0"/>
            <a:ext cx="12192000" cy="537455"/>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STEP 4: Calculate the Risk Priority Number(RPN)</a:t>
            </a:r>
          </a:p>
        </p:txBody>
      </p:sp>
      <p:sp>
        <p:nvSpPr>
          <p:cNvPr id="4" name="Text Placeholder 2">
            <a:extLst>
              <a:ext uri="{FF2B5EF4-FFF2-40B4-BE49-F238E27FC236}">
                <a16:creationId xmlns:a16="http://schemas.microsoft.com/office/drawing/2014/main" id="{CF9D00FC-FAA9-84D1-C66F-5C21AAA59B76}"/>
              </a:ext>
            </a:extLst>
          </p:cNvPr>
          <p:cNvSpPr txBox="1">
            <a:spLocks/>
          </p:cNvSpPr>
          <p:nvPr/>
        </p:nvSpPr>
        <p:spPr>
          <a:xfrm>
            <a:off x="5964573" y="839136"/>
            <a:ext cx="6100048" cy="4674559"/>
          </a:xfrm>
          <a:prstGeom prst="rect">
            <a:avLst/>
          </a:prstGeom>
          <a:noFill/>
        </p:spPr>
        <p:txBody>
          <a:bodyPr anchor="ctr" anchorCtr="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600" b="1" dirty="0">
                <a:solidFill>
                  <a:schemeClr val="bg1"/>
                </a:solidFill>
              </a:rPr>
              <a:t>Based on the severity of the consequences of failure. </a:t>
            </a:r>
          </a:p>
          <a:p>
            <a:pPr marL="0" indent="0" algn="ctr">
              <a:buNone/>
            </a:pPr>
            <a:r>
              <a:rPr lang="en-GB" sz="3600" b="1" dirty="0">
                <a:solidFill>
                  <a:schemeClr val="bg1"/>
                </a:solidFill>
              </a:rPr>
              <a:t>Rate the severity of each effect using customized ranking scales as a guide. What are the chances the failure will be detected prior to it occurring.</a:t>
            </a:r>
          </a:p>
          <a:p>
            <a:pPr marL="0" indent="0" algn="ctr">
              <a:buNone/>
            </a:pPr>
            <a:r>
              <a:rPr lang="en-GB" sz="3600" b="1" dirty="0">
                <a:solidFill>
                  <a:schemeClr val="bg1"/>
                </a:solidFill>
              </a:rPr>
              <a:t>Severity X Occurrence X Detection</a:t>
            </a:r>
          </a:p>
        </p:txBody>
      </p:sp>
      <p:pic>
        <p:nvPicPr>
          <p:cNvPr id="5" name="Picture 4">
            <a:extLst>
              <a:ext uri="{FF2B5EF4-FFF2-40B4-BE49-F238E27FC236}">
                <a16:creationId xmlns:a16="http://schemas.microsoft.com/office/drawing/2014/main" id="{6A36E179-612C-1394-A4D7-8FED08F2A350}"/>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8118" y="2030505"/>
            <a:ext cx="6571003" cy="3703245"/>
          </a:xfrm>
          <a:prstGeom prst="rect">
            <a:avLst/>
          </a:prstGeom>
        </p:spPr>
      </p:pic>
    </p:spTree>
    <p:extLst>
      <p:ext uri="{BB962C8B-B14F-4D97-AF65-F5344CB8AC3E}">
        <p14:creationId xmlns:p14="http://schemas.microsoft.com/office/powerpoint/2010/main" val="3149266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B6C4D-1D2A-CB08-45AC-53B8D3648D9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C8B5583-5D66-E9D2-A762-FD9FFD789B3F}"/>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800" dirty="0">
              <a:solidFill>
                <a:schemeClr val="bg1"/>
              </a:solidFill>
            </a:endParaRPr>
          </a:p>
        </p:txBody>
      </p:sp>
      <p:sp>
        <p:nvSpPr>
          <p:cNvPr id="3" name="Title 2">
            <a:extLst>
              <a:ext uri="{FF2B5EF4-FFF2-40B4-BE49-F238E27FC236}">
                <a16:creationId xmlns:a16="http://schemas.microsoft.com/office/drawing/2014/main" id="{C87B5554-39AB-CA91-4E2C-98B9FEF86136}"/>
              </a:ext>
            </a:extLst>
          </p:cNvPr>
          <p:cNvSpPr txBox="1">
            <a:spLocks/>
          </p:cNvSpPr>
          <p:nvPr/>
        </p:nvSpPr>
        <p:spPr>
          <a:xfrm>
            <a:off x="0" y="0"/>
            <a:ext cx="12192000" cy="537455"/>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Information</a:t>
            </a:r>
          </a:p>
        </p:txBody>
      </p:sp>
      <p:pic>
        <p:nvPicPr>
          <p:cNvPr id="5" name="Picture 4">
            <a:extLst>
              <a:ext uri="{FF2B5EF4-FFF2-40B4-BE49-F238E27FC236}">
                <a16:creationId xmlns:a16="http://schemas.microsoft.com/office/drawing/2014/main" id="{8551C22D-BAD5-0B94-E33C-99C38E16348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39224" y="2131360"/>
            <a:ext cx="5113552" cy="2973496"/>
          </a:xfrm>
          <a:prstGeom prst="rect">
            <a:avLst/>
          </a:prstGeom>
        </p:spPr>
      </p:pic>
      <p:sp>
        <p:nvSpPr>
          <p:cNvPr id="8" name="Text Placeholder 1">
            <a:extLst>
              <a:ext uri="{FF2B5EF4-FFF2-40B4-BE49-F238E27FC236}">
                <a16:creationId xmlns:a16="http://schemas.microsoft.com/office/drawing/2014/main" id="{5369CF79-A3A6-1A4F-22CF-D685F4602134}"/>
              </a:ext>
            </a:extLst>
          </p:cNvPr>
          <p:cNvSpPr txBox="1">
            <a:spLocks/>
          </p:cNvSpPr>
          <p:nvPr/>
        </p:nvSpPr>
        <p:spPr>
          <a:xfrm>
            <a:off x="437029" y="1092201"/>
            <a:ext cx="11416553" cy="20783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20000"/>
              </a:spcBef>
              <a:buNone/>
              <a:defRPr/>
            </a:pPr>
            <a:r>
              <a:rPr lang="en-GB" sz="2000" dirty="0">
                <a:solidFill>
                  <a:schemeClr val="bg1"/>
                </a:solidFill>
              </a:rPr>
              <a:t>This training publication is provided for educational purposes and may be freely shared, copied and distributed. It is not subject to copyright restrictions.</a:t>
            </a:r>
          </a:p>
        </p:txBody>
      </p:sp>
    </p:spTree>
    <p:extLst>
      <p:ext uri="{BB962C8B-B14F-4D97-AF65-F5344CB8AC3E}">
        <p14:creationId xmlns:p14="http://schemas.microsoft.com/office/powerpoint/2010/main" val="694970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A3155-FD9A-A899-8357-CEFDA1A984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CBB1D95-382A-3B36-A800-CDD563D8CA5E}"/>
              </a:ext>
            </a:extLst>
          </p:cNvPr>
          <p:cNvSpPr txBox="1">
            <a:spLocks/>
          </p:cNvSpPr>
          <p:nvPr/>
        </p:nvSpPr>
        <p:spPr>
          <a:xfrm>
            <a:off x="0" y="0"/>
            <a:ext cx="12192000" cy="537455"/>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STEP 5: Develop &amp; Implement the action plan</a:t>
            </a:r>
          </a:p>
        </p:txBody>
      </p:sp>
      <p:sp>
        <p:nvSpPr>
          <p:cNvPr id="4" name="Text Placeholder 2">
            <a:extLst>
              <a:ext uri="{FF2B5EF4-FFF2-40B4-BE49-F238E27FC236}">
                <a16:creationId xmlns:a16="http://schemas.microsoft.com/office/drawing/2014/main" id="{FD9991AA-25F7-23ED-9BA6-0EE272A83981}"/>
              </a:ext>
            </a:extLst>
          </p:cNvPr>
          <p:cNvSpPr txBox="1">
            <a:spLocks/>
          </p:cNvSpPr>
          <p:nvPr/>
        </p:nvSpPr>
        <p:spPr>
          <a:xfrm>
            <a:off x="174812" y="699247"/>
            <a:ext cx="5802406" cy="5276284"/>
          </a:xfrm>
          <a:prstGeom prst="rect">
            <a:avLst/>
          </a:prstGeom>
          <a:noFill/>
        </p:spPr>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solidFill>
                  <a:schemeClr val="bg1"/>
                </a:solidFill>
              </a:rPr>
              <a:t>Decide which failures will be worked on based on the Risk Priority Numbers.  Focus on the highest RPNs.</a:t>
            </a:r>
          </a:p>
          <a:p>
            <a:pPr marL="0" indent="0" algn="ctr">
              <a:buNone/>
            </a:pPr>
            <a:r>
              <a:rPr lang="en-GB" b="1" dirty="0">
                <a:solidFill>
                  <a:schemeClr val="bg1"/>
                </a:solidFill>
              </a:rPr>
              <a:t>Define who will do what by when. Implement the improvements identified by your Process Failure Mode and Effects Analysis team.</a:t>
            </a:r>
          </a:p>
        </p:txBody>
      </p:sp>
      <p:pic>
        <p:nvPicPr>
          <p:cNvPr id="6" name="Picture 5">
            <a:extLst>
              <a:ext uri="{FF2B5EF4-FFF2-40B4-BE49-F238E27FC236}">
                <a16:creationId xmlns:a16="http://schemas.microsoft.com/office/drawing/2014/main" id="{DCD04EF0-F8BF-E566-086B-1A2809CBE2AC}"/>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595245" y="882469"/>
            <a:ext cx="6596755" cy="4945152"/>
          </a:xfrm>
          <a:prstGeom prst="rect">
            <a:avLst/>
          </a:prstGeom>
        </p:spPr>
      </p:pic>
    </p:spTree>
    <p:extLst>
      <p:ext uri="{BB962C8B-B14F-4D97-AF65-F5344CB8AC3E}">
        <p14:creationId xmlns:p14="http://schemas.microsoft.com/office/powerpoint/2010/main" val="4131527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EFF69-2D19-EB5F-8E2B-760DE4E541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A05D666-CC62-02A2-123C-E6A6A9DD04D3}"/>
              </a:ext>
            </a:extLst>
          </p:cNvPr>
          <p:cNvSpPr txBox="1">
            <a:spLocks/>
          </p:cNvSpPr>
          <p:nvPr/>
        </p:nvSpPr>
        <p:spPr>
          <a:xfrm>
            <a:off x="0" y="0"/>
            <a:ext cx="12192000" cy="537455"/>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STEP 6: Calculate the resulting RPN</a:t>
            </a:r>
          </a:p>
        </p:txBody>
      </p:sp>
      <p:sp>
        <p:nvSpPr>
          <p:cNvPr id="4" name="Text Placeholder 2">
            <a:extLst>
              <a:ext uri="{FF2B5EF4-FFF2-40B4-BE49-F238E27FC236}">
                <a16:creationId xmlns:a16="http://schemas.microsoft.com/office/drawing/2014/main" id="{91D3102B-2EC0-3AAB-CBB3-8AA9F7E530AA}"/>
              </a:ext>
            </a:extLst>
          </p:cNvPr>
          <p:cNvSpPr txBox="1">
            <a:spLocks/>
          </p:cNvSpPr>
          <p:nvPr/>
        </p:nvSpPr>
        <p:spPr>
          <a:xfrm>
            <a:off x="6636123" y="2210358"/>
            <a:ext cx="5444958" cy="2706221"/>
          </a:xfrm>
          <a:prstGeom prst="rect">
            <a:avLst/>
          </a:prstGeom>
          <a:noFill/>
        </p:spPr>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a:solidFill>
                  <a:schemeClr val="bg1"/>
                </a:solidFill>
              </a:rPr>
              <a:t>Re-evaluate each of the potential failures once improvements have been made and determine the impact of the improvements.</a:t>
            </a:r>
          </a:p>
        </p:txBody>
      </p:sp>
      <p:pic>
        <p:nvPicPr>
          <p:cNvPr id="6" name="Picture 5">
            <a:extLst>
              <a:ext uri="{FF2B5EF4-FFF2-40B4-BE49-F238E27FC236}">
                <a16:creationId xmlns:a16="http://schemas.microsoft.com/office/drawing/2014/main" id="{5CF65B38-7B3C-9191-9572-38F1D55850DB}"/>
              </a:ext>
            </a:extLst>
          </p:cNvPr>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0" y="537455"/>
            <a:ext cx="7248128" cy="5438503"/>
          </a:xfrm>
          <a:prstGeom prst="rect">
            <a:avLst/>
          </a:prstGeom>
        </p:spPr>
      </p:pic>
    </p:spTree>
    <p:extLst>
      <p:ext uri="{BB962C8B-B14F-4D97-AF65-F5344CB8AC3E}">
        <p14:creationId xmlns:p14="http://schemas.microsoft.com/office/powerpoint/2010/main" val="204596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6DCDC-9D47-3771-8BDF-6E89C2A9E8F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9DE6B25-86CF-090C-6CFF-0B188C27390E}"/>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800" dirty="0">
              <a:solidFill>
                <a:schemeClr val="bg1"/>
              </a:solidFill>
            </a:endParaRPr>
          </a:p>
        </p:txBody>
      </p:sp>
      <p:sp>
        <p:nvSpPr>
          <p:cNvPr id="3" name="Title 2">
            <a:extLst>
              <a:ext uri="{FF2B5EF4-FFF2-40B4-BE49-F238E27FC236}">
                <a16:creationId xmlns:a16="http://schemas.microsoft.com/office/drawing/2014/main" id="{7CDB109A-76C2-424B-7448-8FC0CF4DE71A}"/>
              </a:ext>
            </a:extLst>
          </p:cNvPr>
          <p:cNvSpPr txBox="1">
            <a:spLocks/>
          </p:cNvSpPr>
          <p:nvPr/>
        </p:nvSpPr>
        <p:spPr>
          <a:xfrm>
            <a:off x="0" y="0"/>
            <a:ext cx="12192000" cy="537455"/>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Example Documentation</a:t>
            </a:r>
          </a:p>
        </p:txBody>
      </p:sp>
      <p:sp>
        <p:nvSpPr>
          <p:cNvPr id="16" name="Text Placeholder 2">
            <a:extLst>
              <a:ext uri="{FF2B5EF4-FFF2-40B4-BE49-F238E27FC236}">
                <a16:creationId xmlns:a16="http://schemas.microsoft.com/office/drawing/2014/main" id="{E3BED2F3-F502-B956-3724-138AC73249D1}"/>
              </a:ext>
            </a:extLst>
          </p:cNvPr>
          <p:cNvSpPr txBox="1">
            <a:spLocks/>
          </p:cNvSpPr>
          <p:nvPr/>
        </p:nvSpPr>
        <p:spPr>
          <a:xfrm>
            <a:off x="2144773" y="2024106"/>
            <a:ext cx="7902454" cy="1889309"/>
          </a:xfrm>
          <a:prstGeom prst="rect">
            <a:avLst/>
          </a:prstGeom>
          <a:noFill/>
        </p:spPr>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8000" b="1" dirty="0">
                <a:solidFill>
                  <a:schemeClr val="bg1"/>
                </a:solidFill>
              </a:rPr>
              <a:t>Example Forms</a:t>
            </a:r>
          </a:p>
        </p:txBody>
      </p:sp>
      <p:sp>
        <p:nvSpPr>
          <p:cNvPr id="17" name="Text Placeholder 2">
            <a:extLst>
              <a:ext uri="{FF2B5EF4-FFF2-40B4-BE49-F238E27FC236}">
                <a16:creationId xmlns:a16="http://schemas.microsoft.com/office/drawing/2014/main" id="{62F8208E-2643-EAF9-4041-C61BDD4737D8}"/>
              </a:ext>
            </a:extLst>
          </p:cNvPr>
          <p:cNvSpPr txBox="1">
            <a:spLocks/>
          </p:cNvSpPr>
          <p:nvPr/>
        </p:nvSpPr>
        <p:spPr>
          <a:xfrm>
            <a:off x="3234017" y="4034118"/>
            <a:ext cx="5444958" cy="1532965"/>
          </a:xfrm>
          <a:prstGeom prst="rect">
            <a:avLst/>
          </a:prstGeom>
          <a:noFill/>
        </p:spPr>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a:solidFill>
                  <a:schemeClr val="bg1"/>
                </a:solidFill>
              </a:rPr>
              <a:t>Downloadable Microsoft Excel file can be found here: </a:t>
            </a:r>
          </a:p>
          <a:p>
            <a:pPr marL="0" indent="0" algn="ctr">
              <a:buNone/>
            </a:pPr>
            <a:r>
              <a:rPr lang="en-GB" sz="2400" b="1" dirty="0">
                <a:solidFill>
                  <a:schemeClr val="bg1"/>
                </a:solidFill>
                <a:hlinkClick r:id="rId2">
                  <a:extLst>
                    <a:ext uri="{A12FA001-AC4F-418D-AE19-62706E023703}">
                      <ahyp:hlinkClr xmlns:ahyp="http://schemas.microsoft.com/office/drawing/2018/hyperlinkcolor" val="tx"/>
                    </a:ext>
                  </a:extLst>
                </a:hlinkClick>
              </a:rPr>
              <a:t>https://sp-i.org/downloads.html</a:t>
            </a:r>
            <a:endParaRPr lang="en-GB" sz="2400" b="1" dirty="0">
              <a:solidFill>
                <a:schemeClr val="bg1"/>
              </a:solidFill>
            </a:endParaRPr>
          </a:p>
          <a:p>
            <a:pPr marL="0" indent="0" algn="ctr">
              <a:buNone/>
            </a:pPr>
            <a:endParaRPr lang="en-GB" sz="2400" b="1" dirty="0">
              <a:solidFill>
                <a:schemeClr val="bg1"/>
              </a:solidFill>
            </a:endParaRPr>
          </a:p>
        </p:txBody>
      </p:sp>
    </p:spTree>
    <p:extLst>
      <p:ext uri="{BB962C8B-B14F-4D97-AF65-F5344CB8AC3E}">
        <p14:creationId xmlns:p14="http://schemas.microsoft.com/office/powerpoint/2010/main" val="3352945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BF102-0E6E-42E7-3E9A-F0629BCF4F8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184AF4D-B6AA-5D46-6AB2-EBF21E833168}"/>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800" dirty="0">
              <a:solidFill>
                <a:schemeClr val="bg1"/>
              </a:solidFill>
            </a:endParaRPr>
          </a:p>
        </p:txBody>
      </p:sp>
      <p:sp>
        <p:nvSpPr>
          <p:cNvPr id="3" name="Title 2">
            <a:extLst>
              <a:ext uri="{FF2B5EF4-FFF2-40B4-BE49-F238E27FC236}">
                <a16:creationId xmlns:a16="http://schemas.microsoft.com/office/drawing/2014/main" id="{86402054-2065-9FBA-E309-D88D112ADAE9}"/>
              </a:ext>
            </a:extLst>
          </p:cNvPr>
          <p:cNvSpPr txBox="1">
            <a:spLocks/>
          </p:cNvSpPr>
          <p:nvPr/>
        </p:nvSpPr>
        <p:spPr>
          <a:xfrm>
            <a:off x="0" y="0"/>
            <a:ext cx="12192000" cy="537455"/>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Example PFD 1 Form</a:t>
            </a:r>
          </a:p>
        </p:txBody>
      </p:sp>
      <p:graphicFrame>
        <p:nvGraphicFramePr>
          <p:cNvPr id="6" name="Table 5">
            <a:extLst>
              <a:ext uri="{FF2B5EF4-FFF2-40B4-BE49-F238E27FC236}">
                <a16:creationId xmlns:a16="http://schemas.microsoft.com/office/drawing/2014/main" id="{24EF4335-2114-E6B4-AFEF-99B41B0AD32E}"/>
              </a:ext>
            </a:extLst>
          </p:cNvPr>
          <p:cNvGraphicFramePr>
            <a:graphicFrameLocks noGrp="1"/>
          </p:cNvGraphicFramePr>
          <p:nvPr/>
        </p:nvGraphicFramePr>
        <p:xfrm>
          <a:off x="681873" y="779027"/>
          <a:ext cx="10782251" cy="3786278"/>
        </p:xfrm>
        <a:graphic>
          <a:graphicData uri="http://schemas.openxmlformats.org/drawingml/2006/table">
            <a:tbl>
              <a:tblPr>
                <a:tableStyleId>{5C22544A-7EE6-4342-B048-85BDC9FD1C3A}</a:tableStyleId>
              </a:tblPr>
              <a:tblGrid>
                <a:gridCol w="809860">
                  <a:extLst>
                    <a:ext uri="{9D8B030D-6E8A-4147-A177-3AD203B41FA5}">
                      <a16:colId xmlns:a16="http://schemas.microsoft.com/office/drawing/2014/main" val="2398925316"/>
                    </a:ext>
                  </a:extLst>
                </a:gridCol>
                <a:gridCol w="514499">
                  <a:extLst>
                    <a:ext uri="{9D8B030D-6E8A-4147-A177-3AD203B41FA5}">
                      <a16:colId xmlns:a16="http://schemas.microsoft.com/office/drawing/2014/main" val="1767064921"/>
                    </a:ext>
                  </a:extLst>
                </a:gridCol>
                <a:gridCol w="444629">
                  <a:extLst>
                    <a:ext uri="{9D8B030D-6E8A-4147-A177-3AD203B41FA5}">
                      <a16:colId xmlns:a16="http://schemas.microsoft.com/office/drawing/2014/main" val="1059554500"/>
                    </a:ext>
                  </a:extLst>
                </a:gridCol>
                <a:gridCol w="444629">
                  <a:extLst>
                    <a:ext uri="{9D8B030D-6E8A-4147-A177-3AD203B41FA5}">
                      <a16:colId xmlns:a16="http://schemas.microsoft.com/office/drawing/2014/main" val="2629910812"/>
                    </a:ext>
                  </a:extLst>
                </a:gridCol>
                <a:gridCol w="444629">
                  <a:extLst>
                    <a:ext uri="{9D8B030D-6E8A-4147-A177-3AD203B41FA5}">
                      <a16:colId xmlns:a16="http://schemas.microsoft.com/office/drawing/2014/main" val="683146226"/>
                    </a:ext>
                  </a:extLst>
                </a:gridCol>
                <a:gridCol w="444629">
                  <a:extLst>
                    <a:ext uri="{9D8B030D-6E8A-4147-A177-3AD203B41FA5}">
                      <a16:colId xmlns:a16="http://schemas.microsoft.com/office/drawing/2014/main" val="4069601617"/>
                    </a:ext>
                  </a:extLst>
                </a:gridCol>
                <a:gridCol w="444629">
                  <a:extLst>
                    <a:ext uri="{9D8B030D-6E8A-4147-A177-3AD203B41FA5}">
                      <a16:colId xmlns:a16="http://schemas.microsoft.com/office/drawing/2014/main" val="420461848"/>
                    </a:ext>
                  </a:extLst>
                </a:gridCol>
                <a:gridCol w="444629">
                  <a:extLst>
                    <a:ext uri="{9D8B030D-6E8A-4147-A177-3AD203B41FA5}">
                      <a16:colId xmlns:a16="http://schemas.microsoft.com/office/drawing/2014/main" val="54697017"/>
                    </a:ext>
                  </a:extLst>
                </a:gridCol>
                <a:gridCol w="444629">
                  <a:extLst>
                    <a:ext uri="{9D8B030D-6E8A-4147-A177-3AD203B41FA5}">
                      <a16:colId xmlns:a16="http://schemas.microsoft.com/office/drawing/2014/main" val="521222514"/>
                    </a:ext>
                  </a:extLst>
                </a:gridCol>
                <a:gridCol w="444629">
                  <a:extLst>
                    <a:ext uri="{9D8B030D-6E8A-4147-A177-3AD203B41FA5}">
                      <a16:colId xmlns:a16="http://schemas.microsoft.com/office/drawing/2014/main" val="1592415441"/>
                    </a:ext>
                  </a:extLst>
                </a:gridCol>
                <a:gridCol w="444629">
                  <a:extLst>
                    <a:ext uri="{9D8B030D-6E8A-4147-A177-3AD203B41FA5}">
                      <a16:colId xmlns:a16="http://schemas.microsoft.com/office/drawing/2014/main" val="1288007473"/>
                    </a:ext>
                  </a:extLst>
                </a:gridCol>
                <a:gridCol w="438277">
                  <a:extLst>
                    <a:ext uri="{9D8B030D-6E8A-4147-A177-3AD203B41FA5}">
                      <a16:colId xmlns:a16="http://schemas.microsoft.com/office/drawing/2014/main" val="472026509"/>
                    </a:ext>
                  </a:extLst>
                </a:gridCol>
                <a:gridCol w="1117924">
                  <a:extLst>
                    <a:ext uri="{9D8B030D-6E8A-4147-A177-3AD203B41FA5}">
                      <a16:colId xmlns:a16="http://schemas.microsoft.com/office/drawing/2014/main" val="2309866868"/>
                    </a:ext>
                  </a:extLst>
                </a:gridCol>
                <a:gridCol w="419222">
                  <a:extLst>
                    <a:ext uri="{9D8B030D-6E8A-4147-A177-3AD203B41FA5}">
                      <a16:colId xmlns:a16="http://schemas.microsoft.com/office/drawing/2014/main" val="4241624006"/>
                    </a:ext>
                  </a:extLst>
                </a:gridCol>
                <a:gridCol w="1244960">
                  <a:extLst>
                    <a:ext uri="{9D8B030D-6E8A-4147-A177-3AD203B41FA5}">
                      <a16:colId xmlns:a16="http://schemas.microsoft.com/office/drawing/2014/main" val="699657524"/>
                    </a:ext>
                  </a:extLst>
                </a:gridCol>
                <a:gridCol w="1117924">
                  <a:extLst>
                    <a:ext uri="{9D8B030D-6E8A-4147-A177-3AD203B41FA5}">
                      <a16:colId xmlns:a16="http://schemas.microsoft.com/office/drawing/2014/main" val="1711550885"/>
                    </a:ext>
                  </a:extLst>
                </a:gridCol>
                <a:gridCol w="1117924">
                  <a:extLst>
                    <a:ext uri="{9D8B030D-6E8A-4147-A177-3AD203B41FA5}">
                      <a16:colId xmlns:a16="http://schemas.microsoft.com/office/drawing/2014/main" val="1792001844"/>
                    </a:ext>
                  </a:extLst>
                </a:gridCol>
              </a:tblGrid>
              <a:tr h="168280">
                <a:tc gridSpan="3">
                  <a:txBody>
                    <a:bodyPr/>
                    <a:lstStyle/>
                    <a:p>
                      <a:pPr algn="l" fontAlgn="b">
                        <a:buNone/>
                      </a:pPr>
                      <a:r>
                        <a:rPr lang="en-GB" sz="800" b="1" u="none" strike="noStrike" dirty="0">
                          <a:solidFill>
                            <a:schemeClr val="bg1"/>
                          </a:solidFill>
                          <a:effectLst/>
                        </a:rPr>
                        <a:t>Export Control Classification</a:t>
                      </a:r>
                      <a:endParaRPr lang="en-GB" sz="800" b="1" i="0" u="none" strike="noStrike" dirty="0">
                        <a:solidFill>
                          <a:schemeClr val="bg1"/>
                        </a:solidFill>
                        <a:effectLst/>
                        <a:latin typeface="Arial" panose="020B0604020202020204" pitchFamily="34" charset="0"/>
                      </a:endParaRPr>
                    </a:p>
                  </a:txBody>
                  <a:tcPr marL="0" marR="0" marT="0" marB="0" anchor="b">
                    <a:noFill/>
                  </a:tcPr>
                </a:tc>
                <a:tc hMerge="1">
                  <a:txBody>
                    <a:bodyPr/>
                    <a:lstStyle/>
                    <a:p>
                      <a:endParaRPr lang="en-GB"/>
                    </a:p>
                  </a:txBody>
                  <a:tcPr/>
                </a:tc>
                <a:tc hMerge="1">
                  <a:txBody>
                    <a:bodyPr/>
                    <a:lstStyle/>
                    <a:p>
                      <a:endParaRPr lang="en-GB"/>
                    </a:p>
                  </a:txBody>
                  <a:tcPr/>
                </a:tc>
                <a:tc gridSpan="14">
                  <a:txBody>
                    <a:bodyPr/>
                    <a:lstStyle/>
                    <a:p>
                      <a:pPr algn="ctr"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8997514"/>
                  </a:ext>
                </a:extLst>
              </a:tr>
              <a:tr h="168280">
                <a:tc gridSpan="3">
                  <a:txBody>
                    <a:bodyPr/>
                    <a:lstStyle/>
                    <a:p>
                      <a:pPr algn="l" fontAlgn="b">
                        <a:buNone/>
                      </a:pPr>
                      <a:r>
                        <a:rPr lang="en-GB" sz="800" b="1" u="none" strike="noStrike" dirty="0">
                          <a:solidFill>
                            <a:schemeClr val="bg1"/>
                          </a:solidFill>
                          <a:effectLst/>
                        </a:rPr>
                        <a:t>Other restrictions</a:t>
                      </a:r>
                      <a:endParaRPr lang="en-GB" sz="800" b="1" i="0" u="none" strike="noStrike" dirty="0">
                        <a:solidFill>
                          <a:schemeClr val="bg1"/>
                        </a:solidFill>
                        <a:effectLst/>
                        <a:latin typeface="Arial" panose="020B0604020202020204" pitchFamily="34" charset="0"/>
                      </a:endParaRPr>
                    </a:p>
                  </a:txBody>
                  <a:tcPr marL="0" marR="0" marT="0" marB="0" anchor="b">
                    <a:noFill/>
                  </a:tcPr>
                </a:tc>
                <a:tc hMerge="1">
                  <a:txBody>
                    <a:bodyPr/>
                    <a:lstStyle/>
                    <a:p>
                      <a:endParaRPr lang="en-GB"/>
                    </a:p>
                  </a:txBody>
                  <a:tcPr/>
                </a:tc>
                <a:tc hMerge="1">
                  <a:txBody>
                    <a:bodyPr/>
                    <a:lstStyle/>
                    <a:p>
                      <a:endParaRPr lang="en-GB"/>
                    </a:p>
                  </a:txBody>
                  <a:tcPr/>
                </a:tc>
                <a:tc gridSpan="14">
                  <a:txBody>
                    <a:bodyPr/>
                    <a:lstStyle/>
                    <a:p>
                      <a:pPr algn="ctr"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1971058"/>
                  </a:ext>
                </a:extLst>
              </a:tr>
              <a:tr h="252419">
                <a:tc gridSpan="17">
                  <a:txBody>
                    <a:bodyPr/>
                    <a:lstStyle/>
                    <a:p>
                      <a:pPr algn="ctr" fontAlgn="ctr">
                        <a:buNone/>
                      </a:pPr>
                      <a:r>
                        <a:rPr lang="en-GB" sz="1300" b="1" u="none" strike="noStrike" dirty="0">
                          <a:solidFill>
                            <a:schemeClr val="bg1"/>
                          </a:solidFill>
                          <a:effectLst/>
                        </a:rPr>
                        <a:t>PROCESS FLOW DIAGRAM</a:t>
                      </a:r>
                      <a:endParaRPr lang="en-GB" sz="1300" b="1" i="0" u="none" strike="noStrike" dirty="0">
                        <a:solidFill>
                          <a:schemeClr val="bg1"/>
                        </a:solidFill>
                        <a:effectLst/>
                        <a:latin typeface="Arial" panose="020B0604020202020204" pitchFamily="34" charset="0"/>
                      </a:endParaRPr>
                    </a:p>
                  </a:txBody>
                  <a:tcPr marL="0" marR="0" marT="0" marB="0" anchor="c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68481639"/>
                  </a:ext>
                </a:extLst>
              </a:tr>
              <a:tr h="158930">
                <a:tc gridSpan="13">
                  <a:txBody>
                    <a:bodyPr/>
                    <a:lstStyle/>
                    <a:p>
                      <a:pPr algn="l" fontAlgn="b">
                        <a:buNone/>
                      </a:pPr>
                      <a:r>
                        <a:rPr lang="en-GB" sz="800" b="1" u="none" strike="noStrike">
                          <a:solidFill>
                            <a:schemeClr val="bg1"/>
                          </a:solidFill>
                          <a:effectLst/>
                        </a:rPr>
                        <a:t>PART NUMBER/S:  </a:t>
                      </a:r>
                      <a:endParaRPr lang="en-GB" sz="800" b="1" i="0" u="none" strike="noStrike">
                        <a:solidFill>
                          <a:schemeClr val="bg1"/>
                        </a:solidFill>
                        <a:effectLst/>
                        <a:latin typeface="Arial" panose="020B0604020202020204" pitchFamily="34" charset="0"/>
                      </a:endParaRPr>
                    </a:p>
                  </a:txBody>
                  <a:tcPr marL="0" marR="0" marT="0" marB="0" anchor="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r" fontAlgn="ctr">
                        <a:buNone/>
                      </a:pPr>
                      <a:r>
                        <a:rPr lang="en-GB" sz="800" b="1" u="none" strike="noStrike">
                          <a:solidFill>
                            <a:schemeClr val="bg1"/>
                          </a:solidFill>
                          <a:effectLst/>
                        </a:rPr>
                        <a:t>PREPARED BY:</a:t>
                      </a:r>
                      <a:endParaRPr lang="en-GB" sz="800" b="1" i="0" u="none" strike="noStrike">
                        <a:solidFill>
                          <a:schemeClr val="bg1"/>
                        </a:solidFill>
                        <a:effectLst/>
                        <a:latin typeface="Arial" panose="020B0604020202020204" pitchFamily="34" charset="0"/>
                      </a:endParaRPr>
                    </a:p>
                  </a:txBody>
                  <a:tcPr marL="0" marR="0" marT="0" marB="0" anchor="ctr">
                    <a:noFill/>
                  </a:tcPr>
                </a:tc>
                <a:tc hMerge="1">
                  <a:txBody>
                    <a:bodyPr/>
                    <a:lstStyle/>
                    <a:p>
                      <a:endParaRPr lang="en-GB"/>
                    </a:p>
                  </a:txBody>
                  <a:tcPr/>
                </a:tc>
                <a:tc gridSpan="2">
                  <a:txBody>
                    <a:bodyPr/>
                    <a:lstStyle/>
                    <a:p>
                      <a:pPr algn="ctr"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hMerge="1">
                  <a:txBody>
                    <a:bodyPr/>
                    <a:lstStyle/>
                    <a:p>
                      <a:endParaRPr lang="en-GB"/>
                    </a:p>
                  </a:txBody>
                  <a:tcPr/>
                </a:tc>
                <a:extLst>
                  <a:ext uri="{0D108BD9-81ED-4DB2-BD59-A6C34878D82A}">
                    <a16:rowId xmlns:a16="http://schemas.microsoft.com/office/drawing/2014/main" val="1997451485"/>
                  </a:ext>
                </a:extLst>
              </a:tr>
              <a:tr h="158930">
                <a:tc gridSpan="13">
                  <a:txBody>
                    <a:bodyPr/>
                    <a:lstStyle/>
                    <a:p>
                      <a:pPr algn="l" fontAlgn="t">
                        <a:buNone/>
                      </a:pPr>
                      <a:r>
                        <a:rPr lang="en-GB" sz="800" b="1" u="none" strike="noStrike">
                          <a:solidFill>
                            <a:schemeClr val="bg1"/>
                          </a:solidFill>
                          <a:effectLst/>
                        </a:rPr>
                        <a:t>PART / FAMILY DESCRIPTION: </a:t>
                      </a:r>
                      <a:endParaRPr lang="en-GB" sz="800" b="1" i="0" u="none" strike="noStrike">
                        <a:solidFill>
                          <a:schemeClr val="bg1"/>
                        </a:solidFill>
                        <a:effectLst/>
                        <a:latin typeface="Arial" panose="020B0604020202020204" pitchFamily="34" charset="0"/>
                      </a:endParaRPr>
                    </a:p>
                  </a:txBody>
                  <a:tcPr marL="0" marR="0" marT="0" marB="0">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r" fontAlgn="ctr">
                        <a:buNone/>
                      </a:pPr>
                      <a:r>
                        <a:rPr lang="en-GB" sz="800" b="1" u="none" strike="noStrike">
                          <a:solidFill>
                            <a:schemeClr val="bg1"/>
                          </a:solidFill>
                          <a:effectLst/>
                        </a:rPr>
                        <a:t>DATE:</a:t>
                      </a:r>
                      <a:endParaRPr lang="en-GB" sz="800" b="1" i="0" u="none" strike="noStrike">
                        <a:solidFill>
                          <a:schemeClr val="bg1"/>
                        </a:solidFill>
                        <a:effectLst/>
                        <a:latin typeface="Arial" panose="020B0604020202020204" pitchFamily="34" charset="0"/>
                      </a:endParaRPr>
                    </a:p>
                  </a:txBody>
                  <a:tcPr marL="0" marR="0" marT="0" marB="0" anchor="ctr">
                    <a:noFill/>
                  </a:tcPr>
                </a:tc>
                <a:tc hMerge="1">
                  <a:txBody>
                    <a:bodyPr/>
                    <a:lstStyle/>
                    <a:p>
                      <a:endParaRPr lang="en-GB"/>
                    </a:p>
                  </a:txBody>
                  <a:tcPr/>
                </a:tc>
                <a:tc gridSpan="2">
                  <a:txBody>
                    <a:bodyPr/>
                    <a:lstStyle/>
                    <a:p>
                      <a:pPr algn="ctr"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hMerge="1">
                  <a:txBody>
                    <a:bodyPr/>
                    <a:lstStyle/>
                    <a:p>
                      <a:endParaRPr lang="en-GB"/>
                    </a:p>
                  </a:txBody>
                  <a:tcPr/>
                </a:tc>
                <a:extLst>
                  <a:ext uri="{0D108BD9-81ED-4DB2-BD59-A6C34878D82A}">
                    <a16:rowId xmlns:a16="http://schemas.microsoft.com/office/drawing/2014/main" val="632954628"/>
                  </a:ext>
                </a:extLst>
              </a:tr>
              <a:tr h="972279">
                <a:tc>
                  <a:txBody>
                    <a:bodyPr/>
                    <a:lstStyle/>
                    <a:p>
                      <a:pPr algn="ctr" fontAlgn="b">
                        <a:buNone/>
                      </a:pPr>
                      <a:r>
                        <a:rPr lang="en-GB" sz="800" b="1" u="none" strike="noStrike">
                          <a:solidFill>
                            <a:schemeClr val="bg1"/>
                          </a:solidFill>
                          <a:effectLst/>
                        </a:rPr>
                        <a:t>OPERATION</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r>
                        <a:rPr lang="en-GB" sz="800" b="1" u="none" strike="noStrike" dirty="0">
                          <a:solidFill>
                            <a:schemeClr val="bg1"/>
                          </a:solidFill>
                          <a:effectLst/>
                        </a:rPr>
                        <a:t>STEP</a:t>
                      </a:r>
                      <a:endParaRPr lang="en-GB" sz="800" b="1" i="0" u="none" strike="noStrike" dirty="0">
                        <a:solidFill>
                          <a:schemeClr val="bg1"/>
                        </a:solidFill>
                        <a:effectLst/>
                        <a:latin typeface="Arial" panose="020B0604020202020204" pitchFamily="34" charset="0"/>
                      </a:endParaRPr>
                    </a:p>
                  </a:txBody>
                  <a:tcPr marL="0" marR="0" marT="0" marB="0" anchor="b">
                    <a:noFill/>
                  </a:tcPr>
                </a:tc>
                <a:tc>
                  <a:txBody>
                    <a:bodyPr/>
                    <a:lstStyle/>
                    <a:p>
                      <a:pPr algn="ctr" fontAlgn="ctr">
                        <a:buNone/>
                      </a:pPr>
                      <a:r>
                        <a:rPr lang="en-GB" sz="500" b="1" u="none" strike="noStrike">
                          <a:solidFill>
                            <a:schemeClr val="bg1"/>
                          </a:solidFill>
                          <a:effectLst/>
                        </a:rPr>
                        <a:t>ADMINISTRATION</a:t>
                      </a:r>
                      <a:endParaRPr lang="en-GB" sz="500" b="1" i="0" u="none" strike="noStrike">
                        <a:solidFill>
                          <a:schemeClr val="bg1"/>
                        </a:solidFill>
                        <a:effectLst/>
                        <a:latin typeface="Arial" panose="020B0604020202020204" pitchFamily="34" charset="0"/>
                      </a:endParaRPr>
                    </a:p>
                  </a:txBody>
                  <a:tcPr marL="0" marR="0" marT="0" marB="0" vert="vert270" anchor="ctr">
                    <a:noFill/>
                  </a:tcPr>
                </a:tc>
                <a:tc>
                  <a:txBody>
                    <a:bodyPr/>
                    <a:lstStyle/>
                    <a:p>
                      <a:pPr algn="ctr" fontAlgn="ctr">
                        <a:buNone/>
                      </a:pPr>
                      <a:r>
                        <a:rPr lang="en-GB" sz="500" b="1" u="none" strike="noStrike">
                          <a:solidFill>
                            <a:schemeClr val="bg1"/>
                          </a:solidFill>
                          <a:effectLst/>
                        </a:rPr>
                        <a:t>PACKAGING</a:t>
                      </a:r>
                      <a:br>
                        <a:rPr lang="en-GB" sz="500" b="1" u="none" strike="noStrike">
                          <a:solidFill>
                            <a:schemeClr val="bg1"/>
                          </a:solidFill>
                          <a:effectLst/>
                        </a:rPr>
                      </a:br>
                      <a:r>
                        <a:rPr lang="en-GB" sz="500" b="1" u="none" strike="noStrike">
                          <a:solidFill>
                            <a:schemeClr val="bg1"/>
                          </a:solidFill>
                          <a:effectLst/>
                        </a:rPr>
                        <a:t>INTERACTION</a:t>
                      </a:r>
                      <a:endParaRPr lang="en-GB" sz="500" b="1" i="0" u="none" strike="noStrike">
                        <a:solidFill>
                          <a:schemeClr val="bg1"/>
                        </a:solidFill>
                        <a:effectLst/>
                        <a:latin typeface="Arial" panose="020B0604020202020204" pitchFamily="34" charset="0"/>
                      </a:endParaRPr>
                    </a:p>
                  </a:txBody>
                  <a:tcPr marL="0" marR="0" marT="0" marB="0" vert="vert270" anchor="ctr">
                    <a:noFill/>
                  </a:tcPr>
                </a:tc>
                <a:tc>
                  <a:txBody>
                    <a:bodyPr/>
                    <a:lstStyle/>
                    <a:p>
                      <a:pPr algn="ctr" fontAlgn="ctr">
                        <a:buNone/>
                      </a:pPr>
                      <a:r>
                        <a:rPr lang="en-GB" sz="500" b="1" u="none" strike="noStrike">
                          <a:solidFill>
                            <a:schemeClr val="bg1"/>
                          </a:solidFill>
                          <a:effectLst/>
                        </a:rPr>
                        <a:t>LIFT (mechanical / other)</a:t>
                      </a:r>
                      <a:endParaRPr lang="en-GB" sz="500" b="1" i="0" u="none" strike="noStrike">
                        <a:solidFill>
                          <a:schemeClr val="bg1"/>
                        </a:solidFill>
                        <a:effectLst/>
                        <a:latin typeface="Arial" panose="020B0604020202020204" pitchFamily="34" charset="0"/>
                      </a:endParaRPr>
                    </a:p>
                  </a:txBody>
                  <a:tcPr marL="0" marR="0" marT="0" marB="0" vert="vert270" anchor="ctr">
                    <a:noFill/>
                  </a:tcPr>
                </a:tc>
                <a:tc>
                  <a:txBody>
                    <a:bodyPr/>
                    <a:lstStyle/>
                    <a:p>
                      <a:pPr algn="ctr" fontAlgn="ctr">
                        <a:buNone/>
                      </a:pPr>
                      <a:r>
                        <a:rPr lang="en-GB" sz="500" b="1" u="none" strike="noStrike">
                          <a:solidFill>
                            <a:schemeClr val="bg1"/>
                          </a:solidFill>
                          <a:effectLst/>
                        </a:rPr>
                        <a:t>LOAD / INSTALL</a:t>
                      </a:r>
                      <a:endParaRPr lang="en-GB" sz="500" b="1" i="0" u="none" strike="noStrike">
                        <a:solidFill>
                          <a:schemeClr val="bg1"/>
                        </a:solidFill>
                        <a:effectLst/>
                        <a:latin typeface="Arial" panose="020B0604020202020204" pitchFamily="34" charset="0"/>
                      </a:endParaRPr>
                    </a:p>
                  </a:txBody>
                  <a:tcPr marL="0" marR="0" marT="0" marB="0" vert="vert270" anchor="ctr">
                    <a:noFill/>
                  </a:tcPr>
                </a:tc>
                <a:tc>
                  <a:txBody>
                    <a:bodyPr/>
                    <a:lstStyle/>
                    <a:p>
                      <a:pPr algn="ctr" fontAlgn="ctr">
                        <a:buNone/>
                      </a:pPr>
                      <a:r>
                        <a:rPr lang="en-GB" sz="500" b="1" u="none" strike="noStrike" dirty="0">
                          <a:solidFill>
                            <a:schemeClr val="bg1"/>
                          </a:solidFill>
                          <a:effectLst/>
                        </a:rPr>
                        <a:t>FABRICATION / TRANSFORMATION STEP</a:t>
                      </a:r>
                      <a:endParaRPr lang="en-GB" sz="500" b="1" i="0" u="none" strike="noStrike" dirty="0">
                        <a:solidFill>
                          <a:schemeClr val="bg1"/>
                        </a:solidFill>
                        <a:effectLst/>
                        <a:latin typeface="Arial" panose="020B0604020202020204" pitchFamily="34" charset="0"/>
                      </a:endParaRPr>
                    </a:p>
                  </a:txBody>
                  <a:tcPr marL="0" marR="0" marT="0" marB="0" vert="vert270" anchor="ctr">
                    <a:noFill/>
                  </a:tcPr>
                </a:tc>
                <a:tc>
                  <a:txBody>
                    <a:bodyPr/>
                    <a:lstStyle/>
                    <a:p>
                      <a:pPr algn="ctr" fontAlgn="ctr">
                        <a:buNone/>
                      </a:pPr>
                      <a:r>
                        <a:rPr lang="en-GB" sz="500" b="1" u="none" strike="noStrike">
                          <a:solidFill>
                            <a:schemeClr val="bg1"/>
                          </a:solidFill>
                          <a:effectLst/>
                        </a:rPr>
                        <a:t>MOVE</a:t>
                      </a:r>
                      <a:endParaRPr lang="en-GB" sz="500" b="1" i="0" u="none" strike="noStrike">
                        <a:solidFill>
                          <a:schemeClr val="bg1"/>
                        </a:solidFill>
                        <a:effectLst/>
                        <a:latin typeface="Arial" panose="020B0604020202020204" pitchFamily="34" charset="0"/>
                      </a:endParaRPr>
                    </a:p>
                  </a:txBody>
                  <a:tcPr marL="0" marR="0" marT="0" marB="0" vert="vert270" anchor="ctr">
                    <a:noFill/>
                  </a:tcPr>
                </a:tc>
                <a:tc>
                  <a:txBody>
                    <a:bodyPr/>
                    <a:lstStyle/>
                    <a:p>
                      <a:pPr algn="ctr" fontAlgn="ctr">
                        <a:buNone/>
                      </a:pPr>
                      <a:r>
                        <a:rPr lang="en-GB" sz="500" b="1" u="none" strike="noStrike" dirty="0">
                          <a:solidFill>
                            <a:schemeClr val="bg1"/>
                          </a:solidFill>
                          <a:effectLst/>
                        </a:rPr>
                        <a:t>STORE</a:t>
                      </a:r>
                      <a:endParaRPr lang="en-GB" sz="500" b="1" i="0" u="none" strike="noStrike" dirty="0">
                        <a:solidFill>
                          <a:schemeClr val="bg1"/>
                        </a:solidFill>
                        <a:effectLst/>
                        <a:latin typeface="Arial" panose="020B0604020202020204" pitchFamily="34" charset="0"/>
                      </a:endParaRPr>
                    </a:p>
                  </a:txBody>
                  <a:tcPr marL="0" marR="0" marT="0" marB="0" vert="vert270" anchor="ctr">
                    <a:noFill/>
                  </a:tcPr>
                </a:tc>
                <a:tc>
                  <a:txBody>
                    <a:bodyPr/>
                    <a:lstStyle/>
                    <a:p>
                      <a:pPr algn="ctr" fontAlgn="ctr">
                        <a:buNone/>
                      </a:pPr>
                      <a:r>
                        <a:rPr lang="en-GB" sz="500" b="1" u="none" strike="noStrike">
                          <a:solidFill>
                            <a:schemeClr val="bg1"/>
                          </a:solidFill>
                          <a:effectLst/>
                        </a:rPr>
                        <a:t>INSPECT</a:t>
                      </a:r>
                      <a:endParaRPr lang="en-GB" sz="500" b="1" i="0" u="none" strike="noStrike">
                        <a:solidFill>
                          <a:schemeClr val="bg1"/>
                        </a:solidFill>
                        <a:effectLst/>
                        <a:latin typeface="Arial" panose="020B0604020202020204" pitchFamily="34" charset="0"/>
                      </a:endParaRPr>
                    </a:p>
                  </a:txBody>
                  <a:tcPr marL="0" marR="0" marT="0" marB="0" vert="vert270" anchor="ctr">
                    <a:noFill/>
                  </a:tcPr>
                </a:tc>
                <a:tc>
                  <a:txBody>
                    <a:bodyPr/>
                    <a:lstStyle/>
                    <a:p>
                      <a:pPr algn="ctr" fontAlgn="ctr">
                        <a:buNone/>
                      </a:pPr>
                      <a:r>
                        <a:rPr lang="en-GB" sz="500" b="1" u="none" strike="noStrike">
                          <a:solidFill>
                            <a:schemeClr val="bg1"/>
                          </a:solidFill>
                          <a:effectLst/>
                        </a:rPr>
                        <a:t>REWORK</a:t>
                      </a:r>
                      <a:endParaRPr lang="en-GB" sz="500" b="1" i="0" u="none" strike="noStrike">
                        <a:solidFill>
                          <a:schemeClr val="bg1"/>
                        </a:solidFill>
                        <a:effectLst/>
                        <a:latin typeface="Arial" panose="020B0604020202020204" pitchFamily="34" charset="0"/>
                      </a:endParaRPr>
                    </a:p>
                  </a:txBody>
                  <a:tcPr marL="0" marR="0" marT="0" marB="0" vert="vert270" anchor="ctr">
                    <a:noFill/>
                  </a:tcPr>
                </a:tc>
                <a:tc>
                  <a:txBody>
                    <a:bodyPr/>
                    <a:lstStyle/>
                    <a:p>
                      <a:pPr algn="ctr" fontAlgn="ctr">
                        <a:buNone/>
                      </a:pPr>
                      <a:r>
                        <a:rPr lang="en-GB" sz="500" b="1" u="none" strike="noStrike">
                          <a:solidFill>
                            <a:schemeClr val="bg1"/>
                          </a:solidFill>
                          <a:effectLst/>
                        </a:rPr>
                        <a:t>OTHER (SPECIFY)</a:t>
                      </a:r>
                      <a:endParaRPr lang="en-GB" sz="500" b="1" i="0" u="none" strike="noStrike">
                        <a:solidFill>
                          <a:schemeClr val="bg1"/>
                        </a:solidFill>
                        <a:effectLst/>
                        <a:latin typeface="Arial" panose="020B0604020202020204" pitchFamily="34" charset="0"/>
                      </a:endParaRPr>
                    </a:p>
                  </a:txBody>
                  <a:tcPr marL="0" marR="0" marT="0" marB="0" vert="vert270" anchor="ctr">
                    <a:noFill/>
                  </a:tcPr>
                </a:tc>
                <a:tc>
                  <a:txBody>
                    <a:bodyPr/>
                    <a:lstStyle/>
                    <a:p>
                      <a:pPr algn="ctr" fontAlgn="b">
                        <a:buNone/>
                      </a:pPr>
                      <a:r>
                        <a:rPr lang="en-GB" sz="800" b="1" u="none" strike="noStrike">
                          <a:solidFill>
                            <a:schemeClr val="bg1"/>
                          </a:solidFill>
                          <a:effectLst/>
                        </a:rPr>
                        <a:t>OPERATION DESCRIPTION</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ctr">
                        <a:buNone/>
                      </a:pPr>
                      <a:r>
                        <a:rPr lang="en-GB" sz="700" b="1" u="none" strike="noStrike">
                          <a:solidFill>
                            <a:schemeClr val="bg1"/>
                          </a:solidFill>
                          <a:effectLst/>
                        </a:rPr>
                        <a:t>CLASSIFICATION</a:t>
                      </a:r>
                      <a:endParaRPr lang="en-GB" sz="700" b="1" i="0" u="none" strike="noStrike">
                        <a:solidFill>
                          <a:schemeClr val="bg1"/>
                        </a:solidFill>
                        <a:effectLst/>
                        <a:latin typeface="Arial" panose="020B0604020202020204" pitchFamily="34" charset="0"/>
                      </a:endParaRPr>
                    </a:p>
                  </a:txBody>
                  <a:tcPr marL="0" marR="0" marT="0" marB="0" vert="vert270" anchor="ctr">
                    <a:noFill/>
                  </a:tcPr>
                </a:tc>
                <a:tc>
                  <a:txBody>
                    <a:bodyPr/>
                    <a:lstStyle/>
                    <a:p>
                      <a:pPr algn="ctr" fontAlgn="ctr">
                        <a:buNone/>
                      </a:pPr>
                      <a:r>
                        <a:rPr lang="en-GB" sz="800" b="1" u="none" strike="noStrike">
                          <a:solidFill>
                            <a:schemeClr val="bg1"/>
                          </a:solidFill>
                          <a:effectLst/>
                        </a:rPr>
                        <a:t>PRODUCT KC</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PROCESS KC</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CONTROL METHODS</a:t>
                      </a:r>
                      <a:endParaRPr lang="en-GB" sz="800" b="1" i="0" u="none" strike="noStrike">
                        <a:solidFill>
                          <a:schemeClr val="bg1"/>
                        </a:solidFill>
                        <a:effectLst/>
                        <a:latin typeface="Arial" panose="020B0604020202020204" pitchFamily="34" charset="0"/>
                      </a:endParaRPr>
                    </a:p>
                  </a:txBody>
                  <a:tcPr marL="0" marR="0" marT="0" marB="0" anchor="ctr">
                    <a:noFill/>
                  </a:tcPr>
                </a:tc>
                <a:extLst>
                  <a:ext uri="{0D108BD9-81ED-4DB2-BD59-A6C34878D82A}">
                    <a16:rowId xmlns:a16="http://schemas.microsoft.com/office/drawing/2014/main" val="1732572055"/>
                  </a:ext>
                </a:extLst>
              </a:tr>
              <a:tr h="158930">
                <a:tc>
                  <a:txBody>
                    <a:bodyPr/>
                    <a:lstStyle/>
                    <a:p>
                      <a:pPr algn="ctr"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dirty="0">
                          <a:solidFill>
                            <a:schemeClr val="bg1"/>
                          </a:solidFill>
                          <a:effectLst/>
                        </a:rPr>
                        <a:t> </a:t>
                      </a:r>
                      <a:endParaRPr lang="en-GB" sz="800" b="1" i="0" u="none" strike="noStrike" dirty="0">
                        <a:solidFill>
                          <a:schemeClr val="bg1"/>
                        </a:solidFill>
                        <a:effectLst/>
                        <a:latin typeface="Arial" panose="020B0604020202020204" pitchFamily="34" charset="0"/>
                      </a:endParaRPr>
                    </a:p>
                  </a:txBody>
                  <a:tcPr marL="0" marR="0" marT="0" marB="0">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785721866"/>
                  </a:ext>
                </a:extLst>
              </a:tr>
              <a:tr h="158930">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867542806"/>
                  </a:ext>
                </a:extLst>
              </a:tr>
              <a:tr h="158930">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dirty="0">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t">
                        <a:buNone/>
                      </a:pPr>
                      <a:r>
                        <a:rPr lang="en-GB" sz="800" b="1" u="none" strike="noStrike" dirty="0">
                          <a:solidFill>
                            <a:schemeClr val="bg1"/>
                          </a:solidFill>
                          <a:effectLst/>
                        </a:rPr>
                        <a:t> </a:t>
                      </a:r>
                      <a:endParaRPr lang="en-GB" sz="800" b="1" i="0" u="none" strike="noStrike" dirty="0">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716737448"/>
                  </a:ext>
                </a:extLst>
              </a:tr>
              <a:tr h="158930">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131118024"/>
                  </a:ext>
                </a:extLst>
              </a:tr>
              <a:tr h="158930">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dirty="0">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3303407259"/>
                  </a:ext>
                </a:extLst>
              </a:tr>
              <a:tr h="158930">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t">
                        <a:buNone/>
                      </a:pPr>
                      <a:r>
                        <a:rPr lang="en-GB" sz="800" b="1" u="none" strike="noStrike" dirty="0">
                          <a:solidFill>
                            <a:schemeClr val="bg1"/>
                          </a:solidFill>
                          <a:effectLst/>
                        </a:rPr>
                        <a:t> </a:t>
                      </a:r>
                      <a:endParaRPr lang="en-GB" sz="800" b="1" i="0" u="none" strike="noStrike" dirty="0">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3901651492"/>
                  </a:ext>
                </a:extLst>
              </a:tr>
              <a:tr h="158930">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4019723382"/>
                  </a:ext>
                </a:extLst>
              </a:tr>
              <a:tr h="158930">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2933360523"/>
                  </a:ext>
                </a:extLst>
              </a:tr>
              <a:tr h="158930">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dirty="0">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2126871976"/>
                  </a:ext>
                </a:extLst>
              </a:tr>
              <a:tr h="158930">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3482183370"/>
                  </a:ext>
                </a:extLst>
              </a:tr>
              <a:tr h="158930">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dirty="0">
                          <a:solidFill>
                            <a:schemeClr val="bg1"/>
                          </a:solidFill>
                          <a:effectLst/>
                        </a:rPr>
                        <a:t> </a:t>
                      </a:r>
                      <a:endParaRPr lang="en-GB" sz="800" b="1" i="0" u="none" strike="noStrike" dirty="0">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4229507782"/>
                  </a:ext>
                </a:extLst>
              </a:tr>
              <a:tr h="158930">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oFill/>
                  </a:tcPr>
                </a:tc>
                <a:tc>
                  <a:txBody>
                    <a:bodyPr/>
                    <a:lstStyle/>
                    <a:p>
                      <a:pPr algn="l" fontAlgn="b">
                        <a:buNone/>
                      </a:pPr>
                      <a:r>
                        <a:rPr lang="en-GB" sz="800" b="1" u="none" strike="noStrike" dirty="0">
                          <a:solidFill>
                            <a:schemeClr val="bg1"/>
                          </a:solidFill>
                          <a:effectLst/>
                        </a:rPr>
                        <a:t> </a:t>
                      </a:r>
                      <a:endParaRPr lang="en-GB" sz="800" b="1" i="0" u="none" strike="noStrike" dirty="0">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2363376863"/>
                  </a:ext>
                </a:extLst>
              </a:tr>
            </a:tbl>
          </a:graphicData>
        </a:graphic>
      </p:graphicFrame>
      <p:sp>
        <p:nvSpPr>
          <p:cNvPr id="7" name="Oval 6">
            <a:extLst>
              <a:ext uri="{FF2B5EF4-FFF2-40B4-BE49-F238E27FC236}">
                <a16:creationId xmlns:a16="http://schemas.microsoft.com/office/drawing/2014/main" id="{6EE9BD4B-EF22-8C32-0862-A81449503E15}"/>
              </a:ext>
            </a:extLst>
          </p:cNvPr>
          <p:cNvSpPr>
            <a:spLocks noChangeArrowheads="1"/>
          </p:cNvSpPr>
          <p:nvPr/>
        </p:nvSpPr>
        <p:spPr bwMode="auto">
          <a:xfrm>
            <a:off x="4372662" y="2635686"/>
            <a:ext cx="174621" cy="171594"/>
          </a:xfrm>
          <a:prstGeom prst="ellipse">
            <a:avLst/>
          </a:prstGeom>
          <a:solidFill>
            <a:schemeClr val="bg1"/>
          </a:solidFill>
          <a:ln w="9525">
            <a:noFill/>
            <a:round/>
            <a:headEnd/>
            <a:tailEnd/>
          </a:ln>
        </p:spPr>
        <p:txBody>
          <a:bodyPr/>
          <a:lstStyle/>
          <a:p>
            <a:endParaRPr lang="en-GB"/>
          </a:p>
        </p:txBody>
      </p:sp>
      <p:sp>
        <p:nvSpPr>
          <p:cNvPr id="8" name="Rectangle 7">
            <a:extLst>
              <a:ext uri="{FF2B5EF4-FFF2-40B4-BE49-F238E27FC236}">
                <a16:creationId xmlns:a16="http://schemas.microsoft.com/office/drawing/2014/main" id="{68C64301-C77A-2DC3-A6A4-26B7E03B438E}"/>
              </a:ext>
            </a:extLst>
          </p:cNvPr>
          <p:cNvSpPr>
            <a:spLocks noChangeArrowheads="1"/>
          </p:cNvSpPr>
          <p:nvPr/>
        </p:nvSpPr>
        <p:spPr bwMode="auto">
          <a:xfrm>
            <a:off x="5248962" y="2635686"/>
            <a:ext cx="174621" cy="171594"/>
          </a:xfrm>
          <a:prstGeom prst="rect">
            <a:avLst/>
          </a:prstGeom>
          <a:solidFill>
            <a:schemeClr val="bg1"/>
          </a:solidFill>
          <a:ln w="9525">
            <a:noFill/>
            <a:miter lim="800000"/>
            <a:headEnd/>
            <a:tailEnd/>
          </a:ln>
        </p:spPr>
        <p:txBody>
          <a:bodyPr/>
          <a:lstStyle/>
          <a:p>
            <a:endParaRPr lang="en-GB"/>
          </a:p>
        </p:txBody>
      </p:sp>
      <p:sp>
        <p:nvSpPr>
          <p:cNvPr id="9" name="Drawing 10">
            <a:extLst>
              <a:ext uri="{FF2B5EF4-FFF2-40B4-BE49-F238E27FC236}">
                <a16:creationId xmlns:a16="http://schemas.microsoft.com/office/drawing/2014/main" id="{BBB8DF13-DBBB-389F-C5C6-3E7A212196EB}"/>
              </a:ext>
            </a:extLst>
          </p:cNvPr>
          <p:cNvSpPr>
            <a:spLocks/>
          </p:cNvSpPr>
          <p:nvPr/>
        </p:nvSpPr>
        <p:spPr bwMode="auto">
          <a:xfrm>
            <a:off x="4810811" y="2635686"/>
            <a:ext cx="209545" cy="171594"/>
          </a:xfrm>
          <a:custGeom>
            <a:avLst/>
            <a:gdLst>
              <a:gd name="T0" fmla="*/ 2147483647 w 16384"/>
              <a:gd name="T1" fmla="*/ 0 h 16384"/>
              <a:gd name="T2" fmla="*/ 0 w 16384"/>
              <a:gd name="T3" fmla="*/ 2147483647 h 16384"/>
              <a:gd name="T4" fmla="*/ 2147483647 w 16384"/>
              <a:gd name="T5" fmla="*/ 2147483647 h 16384"/>
              <a:gd name="T6" fmla="*/ 2147483647 w 16384"/>
              <a:gd name="T7" fmla="*/ 0 h 16384"/>
              <a:gd name="T8" fmla="*/ 0 60000 65536"/>
              <a:gd name="T9" fmla="*/ 0 60000 65536"/>
              <a:gd name="T10" fmla="*/ 0 60000 65536"/>
              <a:gd name="T11" fmla="*/ 0 60000 65536"/>
              <a:gd name="T12" fmla="*/ 0 w 16384"/>
              <a:gd name="T13" fmla="*/ 0 h 16384"/>
              <a:gd name="T14" fmla="*/ 16384 w 16384"/>
              <a:gd name="T15" fmla="*/ 16384 h 16384"/>
            </a:gdLst>
            <a:ahLst/>
            <a:cxnLst>
              <a:cxn ang="T8">
                <a:pos x="T0" y="T1"/>
              </a:cxn>
              <a:cxn ang="T9">
                <a:pos x="T2" y="T3"/>
              </a:cxn>
              <a:cxn ang="T10">
                <a:pos x="T4" y="T5"/>
              </a:cxn>
              <a:cxn ang="T11">
                <a:pos x="T6" y="T7"/>
              </a:cxn>
            </a:cxnLst>
            <a:rect l="T12" t="T13" r="T14" b="T15"/>
            <a:pathLst>
              <a:path w="16384" h="16384">
                <a:moveTo>
                  <a:pt x="8192" y="0"/>
                </a:moveTo>
                <a:lnTo>
                  <a:pt x="0" y="16384"/>
                </a:lnTo>
                <a:lnTo>
                  <a:pt x="16384" y="16384"/>
                </a:lnTo>
                <a:lnTo>
                  <a:pt x="8192" y="0"/>
                </a:lnTo>
                <a:close/>
              </a:path>
            </a:pathLst>
          </a:custGeom>
          <a:solidFill>
            <a:schemeClr val="bg1"/>
          </a:solidFill>
          <a:ln w="9525" cap="flat">
            <a:solidFill>
              <a:srgbClr val="000000"/>
            </a:solidFill>
            <a:prstDash val="solid"/>
            <a:round/>
            <a:headEnd/>
            <a:tailEnd/>
          </a:ln>
        </p:spPr>
        <p:txBody>
          <a:bodyPr/>
          <a:lstStyle/>
          <a:p>
            <a:endParaRPr lang="en-GB"/>
          </a:p>
        </p:txBody>
      </p:sp>
      <p:sp>
        <p:nvSpPr>
          <p:cNvPr id="10" name="Drawing 11">
            <a:extLst>
              <a:ext uri="{FF2B5EF4-FFF2-40B4-BE49-F238E27FC236}">
                <a16:creationId xmlns:a16="http://schemas.microsoft.com/office/drawing/2014/main" id="{EE4EF3AB-7E04-5494-C98A-F07D8755FDC6}"/>
              </a:ext>
            </a:extLst>
          </p:cNvPr>
          <p:cNvSpPr>
            <a:spLocks/>
          </p:cNvSpPr>
          <p:nvPr/>
        </p:nvSpPr>
        <p:spPr bwMode="auto">
          <a:xfrm>
            <a:off x="3934511" y="2645211"/>
            <a:ext cx="186263" cy="148715"/>
          </a:xfrm>
          <a:custGeom>
            <a:avLst/>
            <a:gdLst>
              <a:gd name="T0" fmla="*/ 2147483647 w 16384"/>
              <a:gd name="T1" fmla="*/ 0 h 16384"/>
              <a:gd name="T2" fmla="*/ 0 w 16384"/>
              <a:gd name="T3" fmla="*/ 2147483647 h 16384"/>
              <a:gd name="T4" fmla="*/ 2147483647 w 16384"/>
              <a:gd name="T5" fmla="*/ 2147483647 h 16384"/>
              <a:gd name="T6" fmla="*/ 2147483647 w 16384"/>
              <a:gd name="T7" fmla="*/ 2147483647 h 16384"/>
              <a:gd name="T8" fmla="*/ 2147483647 w 16384"/>
              <a:gd name="T9" fmla="*/ 0 h 16384"/>
              <a:gd name="T10" fmla="*/ 0 60000 65536"/>
              <a:gd name="T11" fmla="*/ 0 60000 65536"/>
              <a:gd name="T12" fmla="*/ 0 60000 65536"/>
              <a:gd name="T13" fmla="*/ 0 60000 65536"/>
              <a:gd name="T14" fmla="*/ 0 60000 65536"/>
              <a:gd name="T15" fmla="*/ 0 w 16384"/>
              <a:gd name="T16" fmla="*/ 0 h 16384"/>
              <a:gd name="T17" fmla="*/ 16384 w 16384"/>
              <a:gd name="T18" fmla="*/ 16384 h 16384"/>
            </a:gdLst>
            <a:ahLst/>
            <a:cxnLst>
              <a:cxn ang="T10">
                <a:pos x="T0" y="T1"/>
              </a:cxn>
              <a:cxn ang="T11">
                <a:pos x="T2" y="T3"/>
              </a:cxn>
              <a:cxn ang="T12">
                <a:pos x="T4" y="T5"/>
              </a:cxn>
              <a:cxn ang="T13">
                <a:pos x="T6" y="T7"/>
              </a:cxn>
              <a:cxn ang="T14">
                <a:pos x="T8" y="T9"/>
              </a:cxn>
            </a:cxnLst>
            <a:rect l="T15" t="T16" r="T17" b="T18"/>
            <a:pathLst>
              <a:path w="16384" h="16384">
                <a:moveTo>
                  <a:pt x="8192" y="0"/>
                </a:moveTo>
                <a:lnTo>
                  <a:pt x="0" y="8031"/>
                </a:lnTo>
                <a:lnTo>
                  <a:pt x="8192" y="16384"/>
                </a:lnTo>
                <a:lnTo>
                  <a:pt x="16384" y="8192"/>
                </a:lnTo>
                <a:lnTo>
                  <a:pt x="8192" y="0"/>
                </a:lnTo>
                <a:close/>
              </a:path>
            </a:pathLst>
          </a:custGeom>
          <a:solidFill>
            <a:schemeClr val="bg1"/>
          </a:solidFill>
          <a:ln w="9525" cap="flat">
            <a:noFill/>
            <a:prstDash val="solid"/>
            <a:round/>
            <a:headEnd/>
            <a:tailEnd/>
          </a:ln>
        </p:spPr>
        <p:txBody>
          <a:bodyPr/>
          <a:lstStyle/>
          <a:p>
            <a:endParaRPr lang="en-GB"/>
          </a:p>
        </p:txBody>
      </p:sp>
      <p:sp>
        <p:nvSpPr>
          <p:cNvPr id="11" name="Oval 10">
            <a:extLst>
              <a:ext uri="{FF2B5EF4-FFF2-40B4-BE49-F238E27FC236}">
                <a16:creationId xmlns:a16="http://schemas.microsoft.com/office/drawing/2014/main" id="{9FBB9553-EBCE-9E1C-3392-C985D1333197}"/>
              </a:ext>
            </a:extLst>
          </p:cNvPr>
          <p:cNvSpPr>
            <a:spLocks noChangeArrowheads="1"/>
          </p:cNvSpPr>
          <p:nvPr/>
        </p:nvSpPr>
        <p:spPr bwMode="auto">
          <a:xfrm>
            <a:off x="2181912" y="2635686"/>
            <a:ext cx="174621" cy="171594"/>
          </a:xfrm>
          <a:prstGeom prst="ellipse">
            <a:avLst/>
          </a:prstGeom>
          <a:solidFill>
            <a:schemeClr val="bg1"/>
          </a:solidFill>
          <a:ln w="9525">
            <a:solidFill>
              <a:srgbClr val="000000"/>
            </a:solidFill>
            <a:round/>
            <a:headEnd/>
            <a:tailEnd/>
          </a:ln>
        </p:spPr>
        <p:txBody>
          <a:bodyPr/>
          <a:lstStyle/>
          <a:p>
            <a:endParaRPr lang="en-GB"/>
          </a:p>
        </p:txBody>
      </p:sp>
      <p:sp>
        <p:nvSpPr>
          <p:cNvPr id="12" name="Rectangle 11">
            <a:extLst>
              <a:ext uri="{FF2B5EF4-FFF2-40B4-BE49-F238E27FC236}">
                <a16:creationId xmlns:a16="http://schemas.microsoft.com/office/drawing/2014/main" id="{041448A0-9E98-61EE-D3E5-63876EBE2272}"/>
              </a:ext>
            </a:extLst>
          </p:cNvPr>
          <p:cNvSpPr>
            <a:spLocks noChangeArrowheads="1"/>
          </p:cNvSpPr>
          <p:nvPr/>
        </p:nvSpPr>
        <p:spPr bwMode="auto">
          <a:xfrm>
            <a:off x="2629587" y="2635686"/>
            <a:ext cx="174621" cy="171594"/>
          </a:xfrm>
          <a:prstGeom prst="rect">
            <a:avLst/>
          </a:prstGeom>
          <a:solidFill>
            <a:schemeClr val="bg1"/>
          </a:solidFill>
          <a:ln w="9525">
            <a:solidFill>
              <a:srgbClr val="000000"/>
            </a:solidFill>
            <a:miter lim="800000"/>
            <a:headEnd/>
            <a:tailEnd/>
          </a:ln>
        </p:spPr>
        <p:txBody>
          <a:bodyPr/>
          <a:lstStyle/>
          <a:p>
            <a:endParaRPr lang="en-GB"/>
          </a:p>
        </p:txBody>
      </p:sp>
      <p:sp>
        <p:nvSpPr>
          <p:cNvPr id="13" name="Down Arrow 16">
            <a:extLst>
              <a:ext uri="{FF2B5EF4-FFF2-40B4-BE49-F238E27FC236}">
                <a16:creationId xmlns:a16="http://schemas.microsoft.com/office/drawing/2014/main" id="{B7621034-2D96-9F7A-A1DE-3F3741561D1B}"/>
              </a:ext>
            </a:extLst>
          </p:cNvPr>
          <p:cNvSpPr/>
          <p:nvPr/>
        </p:nvSpPr>
        <p:spPr>
          <a:xfrm>
            <a:off x="3504298" y="2643624"/>
            <a:ext cx="164921" cy="163968"/>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GB"/>
          </a:p>
        </p:txBody>
      </p:sp>
      <p:sp>
        <p:nvSpPr>
          <p:cNvPr id="14" name="Multiply 17">
            <a:extLst>
              <a:ext uri="{FF2B5EF4-FFF2-40B4-BE49-F238E27FC236}">
                <a16:creationId xmlns:a16="http://schemas.microsoft.com/office/drawing/2014/main" id="{047895E9-B857-931E-FC2F-597C7096AF85}"/>
              </a:ext>
            </a:extLst>
          </p:cNvPr>
          <p:cNvSpPr/>
          <p:nvPr/>
        </p:nvSpPr>
        <p:spPr>
          <a:xfrm>
            <a:off x="5666473" y="2626160"/>
            <a:ext cx="234769" cy="236419"/>
          </a:xfrm>
          <a:prstGeom prst="mathMultiply">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GB"/>
          </a:p>
        </p:txBody>
      </p:sp>
      <p:sp>
        <p:nvSpPr>
          <p:cNvPr id="15" name="Down Arrow 18">
            <a:extLst>
              <a:ext uri="{FF2B5EF4-FFF2-40B4-BE49-F238E27FC236}">
                <a16:creationId xmlns:a16="http://schemas.microsoft.com/office/drawing/2014/main" id="{903295FC-0A1C-D743-487E-473C2B310E98}"/>
              </a:ext>
            </a:extLst>
          </p:cNvPr>
          <p:cNvSpPr/>
          <p:nvPr/>
        </p:nvSpPr>
        <p:spPr>
          <a:xfrm flipV="1">
            <a:off x="3056624" y="2645210"/>
            <a:ext cx="176562" cy="163968"/>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GB"/>
          </a:p>
        </p:txBody>
      </p:sp>
    </p:spTree>
    <p:extLst>
      <p:ext uri="{BB962C8B-B14F-4D97-AF65-F5344CB8AC3E}">
        <p14:creationId xmlns:p14="http://schemas.microsoft.com/office/powerpoint/2010/main" val="2786637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85CC2-83FE-0F8E-1EBF-69A816302B2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47F48DD-99B5-3AB1-9066-4D6BCA98574D}"/>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800" dirty="0">
              <a:solidFill>
                <a:schemeClr val="bg1"/>
              </a:solidFill>
            </a:endParaRPr>
          </a:p>
        </p:txBody>
      </p:sp>
      <p:sp>
        <p:nvSpPr>
          <p:cNvPr id="3" name="Title 2">
            <a:extLst>
              <a:ext uri="{FF2B5EF4-FFF2-40B4-BE49-F238E27FC236}">
                <a16:creationId xmlns:a16="http://schemas.microsoft.com/office/drawing/2014/main" id="{185AFD07-684B-0DBF-887A-013B450FFE49}"/>
              </a:ext>
            </a:extLst>
          </p:cNvPr>
          <p:cNvSpPr txBox="1">
            <a:spLocks/>
          </p:cNvSpPr>
          <p:nvPr/>
        </p:nvSpPr>
        <p:spPr>
          <a:xfrm>
            <a:off x="0" y="0"/>
            <a:ext cx="12192000" cy="537455"/>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Example PFD 2 Form</a:t>
            </a:r>
          </a:p>
        </p:txBody>
      </p:sp>
      <p:graphicFrame>
        <p:nvGraphicFramePr>
          <p:cNvPr id="5" name="Table 4">
            <a:extLst>
              <a:ext uri="{FF2B5EF4-FFF2-40B4-BE49-F238E27FC236}">
                <a16:creationId xmlns:a16="http://schemas.microsoft.com/office/drawing/2014/main" id="{AA4E4D02-0DDD-1D8D-A3B3-7926A214B07E}"/>
              </a:ext>
            </a:extLst>
          </p:cNvPr>
          <p:cNvGraphicFramePr>
            <a:graphicFrameLocks noGrp="1"/>
          </p:cNvGraphicFramePr>
          <p:nvPr>
            <p:extLst>
              <p:ext uri="{D42A27DB-BD31-4B8C-83A1-F6EECF244321}">
                <p14:modId xmlns:p14="http://schemas.microsoft.com/office/powerpoint/2010/main" val="3356861355"/>
              </p:ext>
            </p:extLst>
          </p:nvPr>
        </p:nvGraphicFramePr>
        <p:xfrm>
          <a:off x="558052" y="779027"/>
          <a:ext cx="11147612" cy="4789317"/>
        </p:xfrm>
        <a:graphic>
          <a:graphicData uri="http://schemas.openxmlformats.org/drawingml/2006/table">
            <a:tbl>
              <a:tblPr>
                <a:tableStyleId>{5C22544A-7EE6-4342-B048-85BDC9FD1C3A}</a:tableStyleId>
              </a:tblPr>
              <a:tblGrid>
                <a:gridCol w="759760">
                  <a:extLst>
                    <a:ext uri="{9D8B030D-6E8A-4147-A177-3AD203B41FA5}">
                      <a16:colId xmlns:a16="http://schemas.microsoft.com/office/drawing/2014/main" val="4014232163"/>
                    </a:ext>
                  </a:extLst>
                </a:gridCol>
                <a:gridCol w="599206">
                  <a:extLst>
                    <a:ext uri="{9D8B030D-6E8A-4147-A177-3AD203B41FA5}">
                      <a16:colId xmlns:a16="http://schemas.microsoft.com/office/drawing/2014/main" val="2604772765"/>
                    </a:ext>
                  </a:extLst>
                </a:gridCol>
                <a:gridCol w="914053">
                  <a:extLst>
                    <a:ext uri="{9D8B030D-6E8A-4147-A177-3AD203B41FA5}">
                      <a16:colId xmlns:a16="http://schemas.microsoft.com/office/drawing/2014/main" val="2715880267"/>
                    </a:ext>
                  </a:extLst>
                </a:gridCol>
                <a:gridCol w="1412448">
                  <a:extLst>
                    <a:ext uri="{9D8B030D-6E8A-4147-A177-3AD203B41FA5}">
                      <a16:colId xmlns:a16="http://schemas.microsoft.com/office/drawing/2014/main" val="44843286"/>
                    </a:ext>
                  </a:extLst>
                </a:gridCol>
                <a:gridCol w="1245005">
                  <a:extLst>
                    <a:ext uri="{9D8B030D-6E8A-4147-A177-3AD203B41FA5}">
                      <a16:colId xmlns:a16="http://schemas.microsoft.com/office/drawing/2014/main" val="320325919"/>
                    </a:ext>
                  </a:extLst>
                </a:gridCol>
                <a:gridCol w="1412448">
                  <a:extLst>
                    <a:ext uri="{9D8B030D-6E8A-4147-A177-3AD203B41FA5}">
                      <a16:colId xmlns:a16="http://schemas.microsoft.com/office/drawing/2014/main" val="2232350313"/>
                    </a:ext>
                  </a:extLst>
                </a:gridCol>
                <a:gridCol w="2074350">
                  <a:extLst>
                    <a:ext uri="{9D8B030D-6E8A-4147-A177-3AD203B41FA5}">
                      <a16:colId xmlns:a16="http://schemas.microsoft.com/office/drawing/2014/main" val="1528178082"/>
                    </a:ext>
                  </a:extLst>
                </a:gridCol>
                <a:gridCol w="1530646">
                  <a:extLst>
                    <a:ext uri="{9D8B030D-6E8A-4147-A177-3AD203B41FA5}">
                      <a16:colId xmlns:a16="http://schemas.microsoft.com/office/drawing/2014/main" val="2140614673"/>
                    </a:ext>
                  </a:extLst>
                </a:gridCol>
                <a:gridCol w="1199696">
                  <a:extLst>
                    <a:ext uri="{9D8B030D-6E8A-4147-A177-3AD203B41FA5}">
                      <a16:colId xmlns:a16="http://schemas.microsoft.com/office/drawing/2014/main" val="1531714732"/>
                    </a:ext>
                  </a:extLst>
                </a:gridCol>
              </a:tblGrid>
              <a:tr h="108192">
                <a:tc gridSpan="3">
                  <a:txBody>
                    <a:bodyPr/>
                    <a:lstStyle/>
                    <a:p>
                      <a:pPr algn="l" fontAlgn="b">
                        <a:buNone/>
                      </a:pPr>
                      <a:r>
                        <a:rPr lang="en-GB" sz="500" b="1" u="none" strike="noStrike">
                          <a:solidFill>
                            <a:schemeClr val="bg1"/>
                          </a:solidFill>
                          <a:effectLst/>
                        </a:rPr>
                        <a:t>Export Control Classification</a:t>
                      </a:r>
                      <a:endParaRPr lang="en-GB" sz="500" b="1" i="0" u="none" strike="noStrike">
                        <a:solidFill>
                          <a:schemeClr val="bg1"/>
                        </a:solidFill>
                        <a:effectLst/>
                        <a:latin typeface="Arial" panose="020B0604020202020204" pitchFamily="34" charset="0"/>
                      </a:endParaRPr>
                    </a:p>
                  </a:txBody>
                  <a:tcPr marL="0" marR="0" marT="0" marB="0" anchor="b">
                    <a:noFill/>
                  </a:tcPr>
                </a:tc>
                <a:tc hMerge="1">
                  <a:txBody>
                    <a:bodyPr/>
                    <a:lstStyle/>
                    <a:p>
                      <a:endParaRPr lang="en-GB"/>
                    </a:p>
                  </a:txBody>
                  <a:tcPr/>
                </a:tc>
                <a:tc hMerge="1">
                  <a:txBody>
                    <a:bodyPr/>
                    <a:lstStyle/>
                    <a:p>
                      <a:endParaRPr lang="en-GB"/>
                    </a:p>
                  </a:txBody>
                  <a:tcPr/>
                </a:tc>
                <a:tc gridSpan="6">
                  <a:txBody>
                    <a:bodyPr/>
                    <a:lstStyle/>
                    <a:p>
                      <a:pPr algn="ctr" fontAlgn="b">
                        <a:buNone/>
                      </a:pPr>
                      <a:r>
                        <a:rPr lang="en-GB" sz="500" b="1" u="none" strike="noStrike">
                          <a:solidFill>
                            <a:schemeClr val="bg1"/>
                          </a:solidFill>
                          <a:effectLst/>
                        </a:rPr>
                        <a:t> </a:t>
                      </a:r>
                      <a:endParaRPr lang="en-GB" sz="500" b="1" i="0" u="none" strike="noStrike">
                        <a:solidFill>
                          <a:schemeClr val="bg1"/>
                        </a:solidFill>
                        <a:effectLst/>
                        <a:latin typeface="Arial" panose="020B0604020202020204" pitchFamily="34" charset="0"/>
                      </a:endParaRPr>
                    </a:p>
                  </a:txBody>
                  <a:tcPr marL="0" marR="0" marT="0" marB="0" anchor="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5895495"/>
                  </a:ext>
                </a:extLst>
              </a:tr>
              <a:tr h="108192">
                <a:tc gridSpan="3">
                  <a:txBody>
                    <a:bodyPr/>
                    <a:lstStyle/>
                    <a:p>
                      <a:pPr algn="l" fontAlgn="b">
                        <a:buNone/>
                      </a:pPr>
                      <a:r>
                        <a:rPr lang="en-GB" sz="500" b="1" u="none" strike="noStrike">
                          <a:solidFill>
                            <a:schemeClr val="bg1"/>
                          </a:solidFill>
                          <a:effectLst/>
                        </a:rPr>
                        <a:t>Other restrictions</a:t>
                      </a:r>
                      <a:endParaRPr lang="en-GB" sz="500" b="1" i="0" u="none" strike="noStrike">
                        <a:solidFill>
                          <a:schemeClr val="bg1"/>
                        </a:solidFill>
                        <a:effectLst/>
                        <a:latin typeface="Arial" panose="020B0604020202020204" pitchFamily="34" charset="0"/>
                      </a:endParaRPr>
                    </a:p>
                  </a:txBody>
                  <a:tcPr marL="0" marR="0" marT="0" marB="0" anchor="b">
                    <a:noFill/>
                  </a:tcPr>
                </a:tc>
                <a:tc hMerge="1">
                  <a:txBody>
                    <a:bodyPr/>
                    <a:lstStyle/>
                    <a:p>
                      <a:endParaRPr lang="en-GB"/>
                    </a:p>
                  </a:txBody>
                  <a:tcPr/>
                </a:tc>
                <a:tc hMerge="1">
                  <a:txBody>
                    <a:bodyPr/>
                    <a:lstStyle/>
                    <a:p>
                      <a:endParaRPr lang="en-GB"/>
                    </a:p>
                  </a:txBody>
                  <a:tcPr/>
                </a:tc>
                <a:tc gridSpan="6">
                  <a:txBody>
                    <a:bodyPr/>
                    <a:lstStyle/>
                    <a:p>
                      <a:pPr algn="ctr" fontAlgn="b">
                        <a:buNone/>
                      </a:pPr>
                      <a:r>
                        <a:rPr lang="en-GB" sz="500" b="1" u="none" strike="noStrike">
                          <a:solidFill>
                            <a:schemeClr val="bg1"/>
                          </a:solidFill>
                          <a:effectLst/>
                        </a:rPr>
                        <a:t> </a:t>
                      </a:r>
                      <a:endParaRPr lang="en-GB" sz="500" b="1" i="0" u="none" strike="noStrike">
                        <a:solidFill>
                          <a:schemeClr val="bg1"/>
                        </a:solidFill>
                        <a:effectLst/>
                        <a:latin typeface="Arial" panose="020B0604020202020204" pitchFamily="34" charset="0"/>
                      </a:endParaRPr>
                    </a:p>
                  </a:txBody>
                  <a:tcPr marL="0" marR="0" marT="0" marB="0" anchor="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25573787"/>
                  </a:ext>
                </a:extLst>
              </a:tr>
              <a:tr h="200928">
                <a:tc gridSpan="9">
                  <a:txBody>
                    <a:bodyPr/>
                    <a:lstStyle/>
                    <a:p>
                      <a:pPr algn="ctr" fontAlgn="ctr">
                        <a:buNone/>
                      </a:pPr>
                      <a:r>
                        <a:rPr lang="en-GB" sz="900" b="1" u="none" strike="noStrike">
                          <a:solidFill>
                            <a:schemeClr val="bg1"/>
                          </a:solidFill>
                          <a:effectLst/>
                        </a:rPr>
                        <a:t>PROCESS FLOW DIAGRAM</a:t>
                      </a:r>
                      <a:endParaRPr lang="en-GB" sz="900" b="1" i="0" u="none" strike="noStrike">
                        <a:solidFill>
                          <a:schemeClr val="bg1"/>
                        </a:solidFill>
                        <a:effectLst/>
                        <a:latin typeface="Times New Roman" panose="02020603050405020304" pitchFamily="18" charset="0"/>
                      </a:endParaRPr>
                    </a:p>
                  </a:txBody>
                  <a:tcPr marL="0" marR="0" marT="0" marB="0" anchor="c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17756765"/>
                  </a:ext>
                </a:extLst>
              </a:tr>
              <a:tr h="343247">
                <a:tc>
                  <a:txBody>
                    <a:bodyPr/>
                    <a:lstStyle/>
                    <a:p>
                      <a:pPr algn="ctr" fontAlgn="ctr">
                        <a:buNone/>
                      </a:pPr>
                      <a:r>
                        <a:rPr lang="en-GB" sz="900" b="1" u="none" strike="noStrike">
                          <a:solidFill>
                            <a:schemeClr val="bg1"/>
                          </a:solidFill>
                          <a:effectLst/>
                        </a:rPr>
                        <a:t>Process</a:t>
                      </a:r>
                      <a:endParaRPr lang="en-GB" sz="900" b="1" i="0" u="none" strike="noStrike">
                        <a:solidFill>
                          <a:schemeClr val="bg1"/>
                        </a:solidFill>
                        <a:effectLst/>
                        <a:latin typeface="Times New Roman" panose="02020603050405020304" pitchFamily="18" charset="0"/>
                      </a:endParaRPr>
                    </a:p>
                  </a:txBody>
                  <a:tcPr marL="0" marR="0" marT="0" marB="0" anchor="ctr">
                    <a:noFill/>
                  </a:tcPr>
                </a:tc>
                <a:tc gridSpan="5">
                  <a:txBody>
                    <a:bodyPr/>
                    <a:lstStyle/>
                    <a:p>
                      <a:pPr algn="ctr" fontAlgn="ctr">
                        <a:buNone/>
                      </a:pPr>
                      <a:r>
                        <a:rPr lang="en-GB" sz="900" b="1" u="none" strike="noStrike" dirty="0">
                          <a:solidFill>
                            <a:schemeClr val="bg1"/>
                          </a:solidFill>
                          <a:effectLst/>
                        </a:rPr>
                        <a:t> </a:t>
                      </a:r>
                      <a:endParaRPr lang="en-GB" sz="900" b="1" i="0" u="none" strike="noStrike" dirty="0">
                        <a:solidFill>
                          <a:schemeClr val="bg1"/>
                        </a:solidFill>
                        <a:effectLst/>
                        <a:latin typeface="Times New Roman" panose="02020603050405020304" pitchFamily="18" charset="0"/>
                      </a:endParaRPr>
                    </a:p>
                  </a:txBody>
                  <a:tcPr marL="0" marR="0" marT="0" marB="0" anchor="c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buNone/>
                      </a:pPr>
                      <a:endParaRPr lang="en-GB" sz="1100" b="1" i="0" u="none" strike="noStrike">
                        <a:solidFill>
                          <a:schemeClr val="bg1"/>
                        </a:solidFill>
                        <a:effectLst/>
                        <a:latin typeface="Times New Roman" panose="02020603050405020304" pitchFamily="18" charset="0"/>
                      </a:endParaRPr>
                    </a:p>
                  </a:txBody>
                  <a:tcPr marL="0" marR="0" marT="0" marB="0" anchor="ctr">
                    <a:noFill/>
                  </a:tcPr>
                </a:tc>
                <a:tc>
                  <a:txBody>
                    <a:bodyPr/>
                    <a:lstStyle/>
                    <a:p>
                      <a:pPr algn="ctr" fontAlgn="ctr">
                        <a:buNone/>
                      </a:pPr>
                      <a:endParaRPr lang="en-GB" sz="1100" b="1" i="0" u="none" strike="noStrike">
                        <a:solidFill>
                          <a:schemeClr val="bg1"/>
                        </a:solidFill>
                        <a:effectLst/>
                        <a:latin typeface="Times New Roman" panose="02020603050405020304" pitchFamily="18" charset="0"/>
                      </a:endParaRPr>
                    </a:p>
                  </a:txBody>
                  <a:tcPr marL="0" marR="0" marT="0" marB="0" anchor="ctr">
                    <a:noFill/>
                  </a:tcPr>
                </a:tc>
                <a:tc>
                  <a:txBody>
                    <a:bodyPr/>
                    <a:lstStyle/>
                    <a:p>
                      <a:pPr algn="ctr" fontAlgn="ctr">
                        <a:buNone/>
                      </a:pPr>
                      <a:r>
                        <a:rPr lang="en-GB" sz="1100" b="1" u="none" strike="noStrike">
                          <a:solidFill>
                            <a:schemeClr val="bg1"/>
                          </a:solidFill>
                          <a:effectLst/>
                        </a:rPr>
                        <a:t> </a:t>
                      </a:r>
                      <a:endParaRPr lang="en-GB" sz="1100" b="1" i="0" u="none" strike="noStrike">
                        <a:solidFill>
                          <a:schemeClr val="bg1"/>
                        </a:solidFill>
                        <a:effectLst/>
                        <a:latin typeface="Times New Roman" panose="02020603050405020304" pitchFamily="18" charset="0"/>
                      </a:endParaRPr>
                    </a:p>
                  </a:txBody>
                  <a:tcPr marL="0" marR="0" marT="0" marB="0" anchor="ctr">
                    <a:noFill/>
                  </a:tcPr>
                </a:tc>
                <a:extLst>
                  <a:ext uri="{0D108BD9-81ED-4DB2-BD59-A6C34878D82A}">
                    <a16:rowId xmlns:a16="http://schemas.microsoft.com/office/drawing/2014/main" val="1778669487"/>
                  </a:ext>
                </a:extLst>
              </a:tr>
              <a:tr h="712796">
                <a:tc>
                  <a:txBody>
                    <a:bodyPr/>
                    <a:lstStyle/>
                    <a:p>
                      <a:pPr algn="ctr" fontAlgn="ctr">
                        <a:buNone/>
                      </a:pPr>
                      <a:r>
                        <a:rPr lang="en-GB" sz="800" b="1" u="none" strike="noStrike">
                          <a:solidFill>
                            <a:schemeClr val="bg1"/>
                          </a:solidFill>
                          <a:effectLst/>
                        </a:rPr>
                        <a:t>Prototype -             Pre-Launch -                    Production - </a:t>
                      </a:r>
                      <a:endParaRPr lang="en-GB" sz="800" b="1" i="0" u="none" strike="noStrike">
                        <a:solidFill>
                          <a:schemeClr val="bg1"/>
                        </a:solidFill>
                        <a:effectLst/>
                        <a:latin typeface="Arial Narrow" panose="020B0606020202030204" pitchFamily="34" charset="0"/>
                      </a:endParaRPr>
                    </a:p>
                  </a:txBody>
                  <a:tcPr marL="0" marR="0" marT="0" marB="0" anchor="ctr">
                    <a:noFill/>
                  </a:tcPr>
                </a:tc>
                <a:tc>
                  <a:txBody>
                    <a:bodyPr/>
                    <a:lstStyle/>
                    <a:p>
                      <a:pPr algn="ctr" fontAlgn="ctr">
                        <a:buNone/>
                      </a:pPr>
                      <a:r>
                        <a:rPr lang="en-GB" sz="800" b="1" u="none" strike="noStrike" dirty="0">
                          <a:solidFill>
                            <a:schemeClr val="bg1"/>
                          </a:solidFill>
                          <a:effectLst/>
                        </a:rPr>
                        <a:t> </a:t>
                      </a:r>
                      <a:endParaRPr lang="en-GB" sz="800" b="1" i="0" u="none" strike="noStrike" dirty="0">
                        <a:solidFill>
                          <a:schemeClr val="bg1"/>
                        </a:solidFill>
                        <a:effectLst/>
                        <a:latin typeface="Arial Narrow" panose="020B060602020203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Narrow" panose="020B060602020203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Narrow" panose="020B060602020203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Narrow" panose="020B060602020203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Narrow" panose="020B0606020202030204" pitchFamily="34" charset="0"/>
                      </a:endParaRPr>
                    </a:p>
                  </a:txBody>
                  <a:tcPr marL="0" marR="0" marT="0" marB="0" anchor="ctr">
                    <a:noFill/>
                  </a:tcPr>
                </a:tc>
                <a:tc>
                  <a:txBody>
                    <a:bodyPr/>
                    <a:lstStyle/>
                    <a:p>
                      <a:pPr algn="l" fontAlgn="t">
                        <a:buNone/>
                      </a:pPr>
                      <a:endParaRPr lang="en-GB" sz="400" b="1" i="0" u="none" strike="noStrike">
                        <a:solidFill>
                          <a:schemeClr val="bg1"/>
                        </a:solidFill>
                        <a:effectLst/>
                        <a:latin typeface="Arial Narrow" panose="020B0606020202030204" pitchFamily="34" charset="0"/>
                      </a:endParaRPr>
                    </a:p>
                  </a:txBody>
                  <a:tcPr marL="0" marR="0" marT="0" marB="0">
                    <a:noFill/>
                  </a:tcPr>
                </a:tc>
                <a:tc>
                  <a:txBody>
                    <a:bodyPr/>
                    <a:lstStyle/>
                    <a:p>
                      <a:pPr algn="r" fontAlgn="ctr">
                        <a:buNone/>
                      </a:pPr>
                      <a:r>
                        <a:rPr lang="en-GB" sz="600" b="1" u="none" strike="noStrike">
                          <a:solidFill>
                            <a:schemeClr val="bg1"/>
                          </a:solidFill>
                          <a:effectLst/>
                        </a:rPr>
                        <a:t>Date (Orig.)</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chor="ctr">
                    <a:noFill/>
                  </a:tcPr>
                </a:tc>
                <a:extLst>
                  <a:ext uri="{0D108BD9-81ED-4DB2-BD59-A6C34878D82A}">
                    <a16:rowId xmlns:a16="http://schemas.microsoft.com/office/drawing/2014/main" val="3823209393"/>
                  </a:ext>
                </a:extLst>
              </a:tr>
              <a:tr h="159713">
                <a:tc>
                  <a:txBody>
                    <a:bodyPr/>
                    <a:lstStyle/>
                    <a:p>
                      <a:pPr algn="ctr" fontAlgn="ctr">
                        <a:buNone/>
                      </a:pPr>
                      <a:r>
                        <a:rPr lang="en-GB" sz="500" b="1" u="none" strike="noStrike">
                          <a:solidFill>
                            <a:schemeClr val="bg1"/>
                          </a:solidFill>
                          <a:effectLst/>
                        </a:rPr>
                        <a:t> </a:t>
                      </a:r>
                      <a:endParaRPr lang="en-GB" sz="500" b="1" i="0" u="none" strike="noStrike">
                        <a:solidFill>
                          <a:schemeClr val="bg1"/>
                        </a:solidFill>
                        <a:effectLst/>
                        <a:latin typeface="Arial Narrow" panose="020B0606020202030204" pitchFamily="34" charset="0"/>
                      </a:endParaRPr>
                    </a:p>
                  </a:txBody>
                  <a:tcPr marL="0" marR="0" marT="0" marB="0" anchor="ctr">
                    <a:noFill/>
                  </a:tcPr>
                </a:tc>
                <a:tc>
                  <a:txBody>
                    <a:bodyPr/>
                    <a:lstStyle/>
                    <a:p>
                      <a:pPr algn="ctr" fontAlgn="ctr">
                        <a:buNone/>
                      </a:pPr>
                      <a:endParaRPr lang="en-GB" sz="500" b="1" i="0" u="none" strike="noStrike">
                        <a:solidFill>
                          <a:schemeClr val="bg1"/>
                        </a:solidFill>
                        <a:effectLst/>
                        <a:latin typeface="Arial Narrow" panose="020B0606020202030204" pitchFamily="34" charset="0"/>
                      </a:endParaRPr>
                    </a:p>
                  </a:txBody>
                  <a:tcPr marL="0" marR="0" marT="0" marB="0" anchor="ctr">
                    <a:noFill/>
                  </a:tcPr>
                </a:tc>
                <a:tc>
                  <a:txBody>
                    <a:bodyPr/>
                    <a:lstStyle/>
                    <a:p>
                      <a:pPr algn="ctr" fontAlgn="ctr">
                        <a:buNone/>
                      </a:pPr>
                      <a:endParaRPr lang="en-GB" sz="500" b="1" i="0" u="none" strike="noStrike">
                        <a:solidFill>
                          <a:schemeClr val="bg1"/>
                        </a:solidFill>
                        <a:effectLst/>
                        <a:latin typeface="Arial Narrow" panose="020B0606020202030204" pitchFamily="34" charset="0"/>
                      </a:endParaRPr>
                    </a:p>
                  </a:txBody>
                  <a:tcPr marL="0" marR="0" marT="0" marB="0" anchor="ctr">
                    <a:noFill/>
                  </a:tcPr>
                </a:tc>
                <a:tc>
                  <a:txBody>
                    <a:bodyPr/>
                    <a:lstStyle/>
                    <a:p>
                      <a:pPr algn="l" fontAlgn="ctr">
                        <a:buNone/>
                      </a:pPr>
                      <a:endParaRPr lang="en-GB" sz="500" b="1" i="0" u="none" strike="noStrike">
                        <a:solidFill>
                          <a:schemeClr val="bg1"/>
                        </a:solidFill>
                        <a:effectLst/>
                        <a:latin typeface="Arial Narrow" panose="020B0606020202030204" pitchFamily="34" charset="0"/>
                      </a:endParaRPr>
                    </a:p>
                  </a:txBody>
                  <a:tcPr marL="0" marR="0" marT="0" marB="0" anchor="ctr">
                    <a:noFill/>
                  </a:tcPr>
                </a:tc>
                <a:tc>
                  <a:txBody>
                    <a:bodyPr/>
                    <a:lstStyle/>
                    <a:p>
                      <a:pPr algn="l" fontAlgn="ctr">
                        <a:buNone/>
                      </a:pPr>
                      <a:endParaRPr lang="en-GB" sz="500" b="1" i="0" u="none" strike="noStrike">
                        <a:solidFill>
                          <a:schemeClr val="bg1"/>
                        </a:solidFill>
                        <a:effectLst/>
                        <a:latin typeface="Arial Narrow" panose="020B0606020202030204" pitchFamily="34" charset="0"/>
                      </a:endParaRPr>
                    </a:p>
                  </a:txBody>
                  <a:tcPr marL="0" marR="0" marT="0" marB="0" anchor="ctr">
                    <a:noFill/>
                  </a:tcPr>
                </a:tc>
                <a:tc>
                  <a:txBody>
                    <a:bodyPr/>
                    <a:lstStyle/>
                    <a:p>
                      <a:pPr algn="l" fontAlgn="ctr">
                        <a:buNone/>
                      </a:pPr>
                      <a:endParaRPr lang="en-GB" sz="500" b="1" i="0" u="none" strike="noStrike">
                        <a:solidFill>
                          <a:schemeClr val="bg1"/>
                        </a:solidFill>
                        <a:effectLst/>
                        <a:latin typeface="Arial Narrow" panose="020B0606020202030204" pitchFamily="34" charset="0"/>
                      </a:endParaRPr>
                    </a:p>
                  </a:txBody>
                  <a:tcPr marL="0" marR="0" marT="0" marB="0" anchor="ctr">
                    <a:noFill/>
                  </a:tcPr>
                </a:tc>
                <a:tc>
                  <a:txBody>
                    <a:bodyPr/>
                    <a:lstStyle/>
                    <a:p>
                      <a:pPr algn="l" fontAlgn="t">
                        <a:buNone/>
                      </a:pPr>
                      <a:endParaRPr lang="en-GB" sz="400" b="1" i="0" u="none" strike="noStrike">
                        <a:solidFill>
                          <a:schemeClr val="bg1"/>
                        </a:solidFill>
                        <a:effectLst/>
                        <a:latin typeface="Arial Narrow" panose="020B0606020202030204" pitchFamily="34" charset="0"/>
                      </a:endParaRPr>
                    </a:p>
                  </a:txBody>
                  <a:tcPr marL="0" marR="0" marT="0" marB="0">
                    <a:noFill/>
                  </a:tcPr>
                </a:tc>
                <a:tc>
                  <a:txBody>
                    <a:bodyPr/>
                    <a:lstStyle/>
                    <a:p>
                      <a:pPr algn="r" fontAlgn="ctr">
                        <a:buNone/>
                      </a:pPr>
                      <a:endParaRPr lang="en-GB" sz="600" b="1" i="0" u="none" strike="noStrike">
                        <a:solidFill>
                          <a:schemeClr val="bg1"/>
                        </a:solidFill>
                        <a:effectLst/>
                        <a:latin typeface="Arial Narrow" panose="020B0606020202030204" pitchFamily="34" charset="0"/>
                      </a:endParaRPr>
                    </a:p>
                  </a:txBody>
                  <a:tcPr marL="0" marR="0" marT="0" marB="0" anchor="ctr">
                    <a:noFill/>
                  </a:tcPr>
                </a:tc>
                <a:tc>
                  <a:txBody>
                    <a:bodyPr/>
                    <a:lstStyle/>
                    <a:p>
                      <a:pPr algn="ctr" fontAlgn="ctr">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chor="ctr">
                    <a:noFill/>
                  </a:tcPr>
                </a:tc>
                <a:extLst>
                  <a:ext uri="{0D108BD9-81ED-4DB2-BD59-A6C34878D82A}">
                    <a16:rowId xmlns:a16="http://schemas.microsoft.com/office/drawing/2014/main" val="550152370"/>
                  </a:ext>
                </a:extLst>
              </a:tr>
              <a:tr h="228831">
                <a:tc>
                  <a:txBody>
                    <a:bodyPr/>
                    <a:lstStyle/>
                    <a:p>
                      <a:pPr algn="ctr" fontAlgn="ctr">
                        <a:buNone/>
                      </a:pPr>
                      <a:r>
                        <a:rPr lang="en-GB" sz="600" b="1" u="none" strike="noStrike">
                          <a:solidFill>
                            <a:schemeClr val="bg1"/>
                          </a:solidFill>
                          <a:effectLst/>
                        </a:rPr>
                        <a:t>Key Contact</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Narrow" panose="020B060602020203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Core Team </a:t>
                      </a:r>
                      <a:endParaRPr lang="en-GB" sz="600" b="1" i="0" u="none" strike="noStrike">
                        <a:solidFill>
                          <a:schemeClr val="bg1"/>
                        </a:solidFill>
                        <a:effectLst/>
                        <a:latin typeface="Arial" panose="020B0604020202020204" pitchFamily="34" charset="0"/>
                      </a:endParaRPr>
                    </a:p>
                  </a:txBody>
                  <a:tcPr marL="0" marR="0" marT="0" marB="0" anchor="ctr">
                    <a:noFill/>
                  </a:tcPr>
                </a:tc>
                <a:tc gridSpan="4">
                  <a:txBody>
                    <a:bodyPr/>
                    <a:lstStyle/>
                    <a:p>
                      <a:pPr algn="ctr" fontAlgn="ctr">
                        <a:buNone/>
                      </a:pPr>
                      <a:r>
                        <a:rPr lang="en-GB" sz="600" b="1" u="none" strike="noStrike" dirty="0">
                          <a:solidFill>
                            <a:schemeClr val="bg1"/>
                          </a:solidFill>
                          <a:effectLst/>
                        </a:rPr>
                        <a:t> </a:t>
                      </a:r>
                      <a:endParaRPr lang="en-GB" sz="600" b="1" i="0" u="none" strike="noStrike" dirty="0">
                        <a:solidFill>
                          <a:schemeClr val="bg1"/>
                        </a:solidFill>
                        <a:effectLst/>
                        <a:latin typeface="Arial Narrow" panose="020B0606020202030204" pitchFamily="34" charset="0"/>
                      </a:endParaRPr>
                    </a:p>
                  </a:txBody>
                  <a:tcPr marL="0" marR="0" marT="0" marB="0" anchor="ctr">
                    <a:no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r" fontAlgn="ctr">
                        <a:buNone/>
                      </a:pPr>
                      <a:r>
                        <a:rPr lang="en-GB" sz="600" b="1" u="none" strike="noStrike">
                          <a:solidFill>
                            <a:schemeClr val="bg1"/>
                          </a:solidFill>
                          <a:effectLst/>
                        </a:rPr>
                        <a:t>Date (Rev.)</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chor="ctr">
                    <a:noFill/>
                  </a:tcPr>
                </a:tc>
                <a:extLst>
                  <a:ext uri="{0D108BD9-81ED-4DB2-BD59-A6C34878D82A}">
                    <a16:rowId xmlns:a16="http://schemas.microsoft.com/office/drawing/2014/main" val="845647614"/>
                  </a:ext>
                </a:extLst>
              </a:tr>
              <a:tr h="175168">
                <a:tc>
                  <a:txBody>
                    <a:bodyPr/>
                    <a:lstStyle/>
                    <a:p>
                      <a:pPr algn="l" fontAlgn="t">
                        <a:buNone/>
                      </a:pPr>
                      <a:r>
                        <a:rPr lang="en-GB" sz="400" b="1" u="none" strike="noStrike">
                          <a:solidFill>
                            <a:schemeClr val="bg1"/>
                          </a:solidFill>
                          <a:effectLst/>
                        </a:rPr>
                        <a:t> </a:t>
                      </a:r>
                      <a:endParaRPr lang="en-GB" sz="4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t">
                        <a:buNone/>
                      </a:pPr>
                      <a:endParaRPr lang="en-GB" sz="5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t">
                        <a:buNone/>
                      </a:pPr>
                      <a:endParaRPr lang="en-GB" sz="5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t">
                        <a:buNone/>
                      </a:pPr>
                      <a:r>
                        <a:rPr lang="en-GB" sz="800" b="1" u="none" strike="noStrike">
                          <a:solidFill>
                            <a:schemeClr val="bg1"/>
                          </a:solidFill>
                          <a:effectLst/>
                        </a:rPr>
                        <a:t> </a:t>
                      </a:r>
                      <a:endParaRPr lang="en-GB" sz="8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t">
                        <a:buNone/>
                      </a:pPr>
                      <a:endParaRPr lang="en-GB" sz="8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t">
                        <a:buNone/>
                      </a:pPr>
                      <a:endParaRPr lang="en-GB" sz="8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t">
                        <a:buNone/>
                      </a:pPr>
                      <a:endParaRPr lang="en-GB" sz="800" b="1" i="0" u="none" strike="noStrike">
                        <a:solidFill>
                          <a:schemeClr val="bg1"/>
                        </a:solidFill>
                        <a:effectLst/>
                        <a:latin typeface="Arial Narrow" panose="020B0606020202030204" pitchFamily="34" charset="0"/>
                      </a:endParaRPr>
                    </a:p>
                  </a:txBody>
                  <a:tcPr marL="0" marR="0" marT="0" marB="0">
                    <a:noFill/>
                  </a:tcPr>
                </a:tc>
                <a:tc>
                  <a:txBody>
                    <a:bodyPr/>
                    <a:lstStyle/>
                    <a:p>
                      <a:pPr algn="r" fontAlgn="ctr">
                        <a:buNone/>
                      </a:pPr>
                      <a:endParaRPr lang="en-GB" sz="600" b="1" i="0" u="none" strike="noStrike">
                        <a:solidFill>
                          <a:schemeClr val="bg1"/>
                        </a:solidFill>
                        <a:effectLst/>
                        <a:latin typeface="Arial Narrow" panose="020B0606020202030204" pitchFamily="34" charset="0"/>
                      </a:endParaRPr>
                    </a:p>
                  </a:txBody>
                  <a:tcPr marL="0" marR="0" marT="0" marB="0" anchor="ctr">
                    <a:noFill/>
                  </a:tcPr>
                </a:tc>
                <a:tc>
                  <a:txBody>
                    <a:bodyPr/>
                    <a:lstStyle/>
                    <a:p>
                      <a:pPr algn="ctr" fontAlgn="ctr">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chor="ctr">
                    <a:noFill/>
                  </a:tcPr>
                </a:tc>
                <a:extLst>
                  <a:ext uri="{0D108BD9-81ED-4DB2-BD59-A6C34878D82A}">
                    <a16:rowId xmlns:a16="http://schemas.microsoft.com/office/drawing/2014/main" val="580034095"/>
                  </a:ext>
                </a:extLst>
              </a:tr>
              <a:tr h="278208">
                <a:tc>
                  <a:txBody>
                    <a:bodyPr/>
                    <a:lstStyle/>
                    <a:p>
                      <a:pPr algn="ctr" fontAlgn="t">
                        <a:buNone/>
                      </a:pPr>
                      <a:r>
                        <a:rPr lang="en-GB" sz="500" b="1" u="none" strike="noStrike">
                          <a:solidFill>
                            <a:schemeClr val="bg1"/>
                          </a:solidFill>
                          <a:effectLst/>
                        </a:rPr>
                        <a:t> </a:t>
                      </a:r>
                      <a:endParaRPr lang="en-GB" sz="5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t">
                        <a:buNone/>
                      </a:pPr>
                      <a:endParaRPr lang="en-GB" sz="5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t">
                        <a:buNone/>
                      </a:pPr>
                      <a:endParaRPr lang="en-GB" sz="5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t">
                        <a:buNone/>
                      </a:pPr>
                      <a:r>
                        <a:rPr lang="en-GB" sz="800" b="1" u="none" strike="noStrike">
                          <a:solidFill>
                            <a:schemeClr val="bg1"/>
                          </a:solidFill>
                          <a:effectLst/>
                        </a:rPr>
                        <a:t> </a:t>
                      </a:r>
                      <a:endParaRPr lang="en-GB" sz="8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t">
                        <a:buNone/>
                      </a:pPr>
                      <a:endParaRPr lang="en-GB" sz="8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t">
                        <a:buNone/>
                      </a:pPr>
                      <a:endParaRPr lang="en-GB" sz="8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ctr">
                        <a:buNone/>
                      </a:pPr>
                      <a:endParaRPr lang="en-GB" sz="400" b="1" i="0" u="none" strike="noStrike">
                        <a:solidFill>
                          <a:schemeClr val="bg1"/>
                        </a:solidFill>
                        <a:effectLst/>
                        <a:latin typeface="Times New Roman" panose="02020603050405020304" pitchFamily="18" charset="0"/>
                      </a:endParaRPr>
                    </a:p>
                  </a:txBody>
                  <a:tcPr marL="0" marR="0" marT="0" marB="0" anchor="ctr">
                    <a:noFill/>
                  </a:tcPr>
                </a:tc>
                <a:tc>
                  <a:txBody>
                    <a:bodyPr/>
                    <a:lstStyle/>
                    <a:p>
                      <a:pPr algn="r" fontAlgn="ctr">
                        <a:buNone/>
                      </a:pPr>
                      <a:r>
                        <a:rPr lang="en-GB" sz="600" b="1" u="none" strike="noStrike">
                          <a:solidFill>
                            <a:schemeClr val="bg1"/>
                          </a:solidFill>
                          <a:effectLst/>
                        </a:rPr>
                        <a:t>Customer Approval Date</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chor="ctr">
                    <a:noFill/>
                  </a:tcPr>
                </a:tc>
                <a:extLst>
                  <a:ext uri="{0D108BD9-81ED-4DB2-BD59-A6C34878D82A}">
                    <a16:rowId xmlns:a16="http://schemas.microsoft.com/office/drawing/2014/main" val="4192656434"/>
                  </a:ext>
                </a:extLst>
              </a:tr>
              <a:tr h="175168">
                <a:tc>
                  <a:txBody>
                    <a:bodyPr/>
                    <a:lstStyle/>
                    <a:p>
                      <a:pPr algn="ctr" fontAlgn="t">
                        <a:buNone/>
                      </a:pPr>
                      <a:r>
                        <a:rPr lang="en-GB" sz="500" b="1" u="none" strike="noStrike">
                          <a:solidFill>
                            <a:schemeClr val="bg1"/>
                          </a:solidFill>
                          <a:effectLst/>
                        </a:rPr>
                        <a:t> </a:t>
                      </a:r>
                      <a:endParaRPr lang="en-GB" sz="5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t">
                        <a:buNone/>
                      </a:pPr>
                      <a:endParaRPr lang="en-GB" sz="5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t">
                        <a:buNone/>
                      </a:pPr>
                      <a:endParaRPr lang="en-GB" sz="500" b="1" i="0" u="none" strike="noStrike">
                        <a:solidFill>
                          <a:schemeClr val="bg1"/>
                        </a:solidFill>
                        <a:effectLst/>
                        <a:latin typeface="Arial Narrow" panose="020B0606020202030204" pitchFamily="34" charset="0"/>
                      </a:endParaRPr>
                    </a:p>
                  </a:txBody>
                  <a:tcPr marL="0" marR="0" marT="0" marB="0">
                    <a:noFill/>
                  </a:tcPr>
                </a:tc>
                <a:tc>
                  <a:txBody>
                    <a:bodyPr/>
                    <a:lstStyle/>
                    <a:p>
                      <a:pPr algn="l" fontAlgn="t">
                        <a:buNone/>
                      </a:pPr>
                      <a:r>
                        <a:rPr lang="en-GB" sz="800" b="1" u="none" strike="noStrike">
                          <a:solidFill>
                            <a:schemeClr val="bg1"/>
                          </a:solidFill>
                          <a:effectLst/>
                        </a:rPr>
                        <a:t> </a:t>
                      </a:r>
                      <a:endParaRPr lang="en-GB" sz="800" b="1" i="0" u="none" strike="noStrike">
                        <a:solidFill>
                          <a:schemeClr val="bg1"/>
                        </a:solidFill>
                        <a:effectLst/>
                        <a:latin typeface="Arial Narrow" panose="020B0606020202030204" pitchFamily="34" charset="0"/>
                      </a:endParaRPr>
                    </a:p>
                  </a:txBody>
                  <a:tcPr marL="0" marR="0" marT="0" marB="0">
                    <a:noFill/>
                  </a:tcPr>
                </a:tc>
                <a:tc>
                  <a:txBody>
                    <a:bodyPr/>
                    <a:lstStyle/>
                    <a:p>
                      <a:pPr algn="l" fontAlgn="t">
                        <a:buNone/>
                      </a:pPr>
                      <a:endParaRPr lang="en-GB" sz="800" b="1" i="0" u="none" strike="noStrike">
                        <a:solidFill>
                          <a:schemeClr val="bg1"/>
                        </a:solidFill>
                        <a:effectLst/>
                        <a:latin typeface="Arial Narrow" panose="020B0606020202030204" pitchFamily="34" charset="0"/>
                      </a:endParaRPr>
                    </a:p>
                  </a:txBody>
                  <a:tcPr marL="0" marR="0" marT="0" marB="0">
                    <a:noFill/>
                  </a:tcPr>
                </a:tc>
                <a:tc>
                  <a:txBody>
                    <a:bodyPr/>
                    <a:lstStyle/>
                    <a:p>
                      <a:pPr algn="l" fontAlgn="t">
                        <a:buNone/>
                      </a:pPr>
                      <a:endParaRPr lang="en-GB" sz="800" b="1" i="0" u="none" strike="noStrike">
                        <a:solidFill>
                          <a:schemeClr val="bg1"/>
                        </a:solidFill>
                        <a:effectLst/>
                        <a:latin typeface="Arial Narrow" panose="020B0606020202030204" pitchFamily="34" charset="0"/>
                      </a:endParaRPr>
                    </a:p>
                  </a:txBody>
                  <a:tcPr marL="0" marR="0" marT="0" marB="0">
                    <a:noFill/>
                  </a:tcPr>
                </a:tc>
                <a:tc>
                  <a:txBody>
                    <a:bodyPr/>
                    <a:lstStyle/>
                    <a:p>
                      <a:pPr algn="l" fontAlgn="t">
                        <a:buNone/>
                      </a:pPr>
                      <a:endParaRPr lang="en-GB" sz="800" b="1" i="0" u="none" strike="noStrike">
                        <a:solidFill>
                          <a:schemeClr val="bg1"/>
                        </a:solidFill>
                        <a:effectLst/>
                        <a:latin typeface="Arial Narrow" panose="020B0606020202030204" pitchFamily="34" charset="0"/>
                      </a:endParaRPr>
                    </a:p>
                  </a:txBody>
                  <a:tcPr marL="0" marR="0" marT="0" marB="0">
                    <a:noFill/>
                  </a:tcPr>
                </a:tc>
                <a:tc>
                  <a:txBody>
                    <a:bodyPr/>
                    <a:lstStyle/>
                    <a:p>
                      <a:pPr algn="l" fontAlgn="t">
                        <a:buNone/>
                      </a:pPr>
                      <a:endParaRPr lang="en-GB" sz="400" b="1" i="0" u="none" strike="noStrike">
                        <a:solidFill>
                          <a:schemeClr val="bg1"/>
                        </a:solidFill>
                        <a:effectLst/>
                        <a:latin typeface="Arial Narrow" panose="020B0606020202030204" pitchFamily="34" charset="0"/>
                      </a:endParaRPr>
                    </a:p>
                  </a:txBody>
                  <a:tcPr marL="0" marR="0" marT="0" marB="0">
                    <a:noFill/>
                  </a:tcPr>
                </a:tc>
                <a:tc>
                  <a:txBody>
                    <a:bodyPr/>
                    <a:lstStyle/>
                    <a:p>
                      <a:pPr algn="l" fontAlgn="b">
                        <a:buNone/>
                      </a:pPr>
                      <a:r>
                        <a:rPr lang="en-GB" sz="500" b="1" u="none" strike="noStrike">
                          <a:solidFill>
                            <a:schemeClr val="bg1"/>
                          </a:solidFill>
                          <a:effectLst/>
                        </a:rPr>
                        <a:t> </a:t>
                      </a:r>
                      <a:endParaRPr lang="en-GB" sz="500" b="1" i="0" u="none" strike="noStrike">
                        <a:solidFill>
                          <a:schemeClr val="bg1"/>
                        </a:solidFill>
                        <a:effectLst/>
                        <a:latin typeface="Arial Narrow" panose="020B0606020202030204" pitchFamily="34" charset="0"/>
                      </a:endParaRPr>
                    </a:p>
                  </a:txBody>
                  <a:tcPr marL="0" marR="0" marT="0" marB="0" anchor="b">
                    <a:noFill/>
                  </a:tcPr>
                </a:tc>
                <a:extLst>
                  <a:ext uri="{0D108BD9-81ED-4DB2-BD59-A6C34878D82A}">
                    <a16:rowId xmlns:a16="http://schemas.microsoft.com/office/drawing/2014/main" val="3824680952"/>
                  </a:ext>
                </a:extLst>
              </a:tr>
              <a:tr h="533939">
                <a:tc>
                  <a:txBody>
                    <a:bodyPr/>
                    <a:lstStyle/>
                    <a:p>
                      <a:pPr algn="ctr" fontAlgn="ctr">
                        <a:buNone/>
                      </a:pPr>
                      <a:r>
                        <a:rPr lang="en-GB" sz="700" b="1" u="none" strike="noStrike">
                          <a:solidFill>
                            <a:schemeClr val="bg1"/>
                          </a:solidFill>
                          <a:effectLst/>
                        </a:rPr>
                        <a:t>PROCESS DESCRIPTION</a:t>
                      </a:r>
                      <a:endParaRPr lang="en-GB" sz="700" b="1" i="0" u="none" strike="noStrike">
                        <a:solidFill>
                          <a:schemeClr val="bg1"/>
                        </a:solidFill>
                        <a:effectLst/>
                        <a:latin typeface="Times New Roman" panose="02020603050405020304" pitchFamily="18" charset="0"/>
                      </a:endParaRPr>
                    </a:p>
                  </a:txBody>
                  <a:tcPr marL="0" marR="0" marT="0" marB="0" anchor="ctr">
                    <a:noFill/>
                  </a:tcPr>
                </a:tc>
                <a:tc>
                  <a:txBody>
                    <a:bodyPr/>
                    <a:lstStyle/>
                    <a:p>
                      <a:pPr algn="ctr" fontAlgn="ctr">
                        <a:buNone/>
                      </a:pPr>
                      <a:r>
                        <a:rPr lang="en-GB" sz="700" b="1" u="none" strike="noStrike">
                          <a:solidFill>
                            <a:schemeClr val="bg1"/>
                          </a:solidFill>
                          <a:effectLst/>
                        </a:rPr>
                        <a:t>OPERATION</a:t>
                      </a:r>
                      <a:endParaRPr lang="en-GB" sz="700" b="1" i="0" u="none" strike="noStrike">
                        <a:solidFill>
                          <a:schemeClr val="bg1"/>
                        </a:solidFill>
                        <a:effectLst/>
                        <a:latin typeface="Times New Roman" panose="02020603050405020304" pitchFamily="18" charset="0"/>
                      </a:endParaRPr>
                    </a:p>
                  </a:txBody>
                  <a:tcPr marL="0" marR="0" marT="0" marB="0" anchor="ctr">
                    <a:noFill/>
                  </a:tcPr>
                </a:tc>
                <a:tc>
                  <a:txBody>
                    <a:bodyPr/>
                    <a:lstStyle/>
                    <a:p>
                      <a:pPr algn="ctr" fontAlgn="ctr">
                        <a:buNone/>
                      </a:pPr>
                      <a:r>
                        <a:rPr lang="en-GB" sz="700" b="1" u="none" strike="noStrike">
                          <a:solidFill>
                            <a:schemeClr val="bg1"/>
                          </a:solidFill>
                          <a:effectLst/>
                        </a:rPr>
                        <a:t>STEP</a:t>
                      </a:r>
                      <a:endParaRPr lang="en-GB" sz="700" b="1" i="0" u="none" strike="noStrike">
                        <a:solidFill>
                          <a:schemeClr val="bg1"/>
                        </a:solidFill>
                        <a:effectLst/>
                        <a:latin typeface="Times New Roman" panose="02020603050405020304" pitchFamily="18" charset="0"/>
                      </a:endParaRPr>
                    </a:p>
                  </a:txBody>
                  <a:tcPr marL="0" marR="0" marT="0" marB="0" anchor="ctr">
                    <a:noFill/>
                  </a:tcPr>
                </a:tc>
                <a:tc>
                  <a:txBody>
                    <a:bodyPr/>
                    <a:lstStyle/>
                    <a:p>
                      <a:pPr algn="ctr" fontAlgn="ctr">
                        <a:buNone/>
                      </a:pPr>
                      <a:r>
                        <a:rPr lang="en-GB" sz="700" b="1" u="none" strike="noStrike">
                          <a:solidFill>
                            <a:schemeClr val="bg1"/>
                          </a:solidFill>
                          <a:effectLst/>
                        </a:rPr>
                        <a:t>INPUTS</a:t>
                      </a:r>
                      <a:endParaRPr lang="en-GB" sz="700" b="1" i="0" u="none" strike="noStrike">
                        <a:solidFill>
                          <a:schemeClr val="bg1"/>
                        </a:solidFill>
                        <a:effectLst/>
                        <a:latin typeface="Times New Roman" panose="02020603050405020304" pitchFamily="18" charset="0"/>
                      </a:endParaRPr>
                    </a:p>
                  </a:txBody>
                  <a:tcPr marL="0" marR="0" marT="0" marB="0" anchor="ctr">
                    <a:noFill/>
                  </a:tcPr>
                </a:tc>
                <a:tc>
                  <a:txBody>
                    <a:bodyPr/>
                    <a:lstStyle/>
                    <a:p>
                      <a:pPr algn="ctr" fontAlgn="ctr">
                        <a:buNone/>
                      </a:pPr>
                      <a:r>
                        <a:rPr lang="en-GB" sz="700" b="1" u="none" strike="noStrike">
                          <a:solidFill>
                            <a:schemeClr val="bg1"/>
                          </a:solidFill>
                          <a:effectLst/>
                        </a:rPr>
                        <a:t>CLASSIFICATION</a:t>
                      </a:r>
                      <a:endParaRPr lang="en-GB" sz="700" b="1" i="0" u="none" strike="noStrike">
                        <a:solidFill>
                          <a:schemeClr val="bg1"/>
                        </a:solidFill>
                        <a:effectLst/>
                        <a:latin typeface="Times New Roman" panose="02020603050405020304" pitchFamily="18" charset="0"/>
                      </a:endParaRPr>
                    </a:p>
                  </a:txBody>
                  <a:tcPr marL="0" marR="0" marT="0" marB="0" anchor="ctr">
                    <a:noFill/>
                  </a:tcPr>
                </a:tc>
                <a:tc>
                  <a:txBody>
                    <a:bodyPr/>
                    <a:lstStyle/>
                    <a:p>
                      <a:pPr algn="ctr" fontAlgn="ctr">
                        <a:buNone/>
                      </a:pPr>
                      <a:r>
                        <a:rPr lang="en-GB" sz="700" b="1" u="none" strike="noStrike">
                          <a:solidFill>
                            <a:schemeClr val="bg1"/>
                          </a:solidFill>
                          <a:effectLst/>
                        </a:rPr>
                        <a:t>OUTPUTS</a:t>
                      </a:r>
                      <a:endParaRPr lang="en-GB" sz="700" b="1" i="0" u="none" strike="noStrike">
                        <a:solidFill>
                          <a:schemeClr val="bg1"/>
                        </a:solidFill>
                        <a:effectLst/>
                        <a:latin typeface="Times New Roman" panose="02020603050405020304" pitchFamily="18" charset="0"/>
                      </a:endParaRPr>
                    </a:p>
                  </a:txBody>
                  <a:tcPr marL="0" marR="0" marT="0" marB="0" anchor="ctr">
                    <a:noFill/>
                  </a:tcPr>
                </a:tc>
                <a:tc>
                  <a:txBody>
                    <a:bodyPr/>
                    <a:lstStyle/>
                    <a:p>
                      <a:pPr algn="ctr" fontAlgn="ctr">
                        <a:buNone/>
                      </a:pPr>
                      <a:r>
                        <a:rPr lang="en-GB" sz="700" b="1" u="none" strike="noStrike">
                          <a:solidFill>
                            <a:schemeClr val="bg1"/>
                          </a:solidFill>
                          <a:effectLst/>
                        </a:rPr>
                        <a:t>CONTROLS </a:t>
                      </a:r>
                      <a:endParaRPr lang="en-GB" sz="700" b="1" i="0" u="none" strike="noStrike">
                        <a:solidFill>
                          <a:schemeClr val="bg1"/>
                        </a:solidFill>
                        <a:effectLst/>
                        <a:latin typeface="Times New Roman" panose="02020603050405020304" pitchFamily="18" charset="0"/>
                      </a:endParaRPr>
                    </a:p>
                  </a:txBody>
                  <a:tcPr marL="0" marR="0" marT="0" marB="0" anchor="ctr">
                    <a:noFill/>
                  </a:tcPr>
                </a:tc>
                <a:tc>
                  <a:txBody>
                    <a:bodyPr/>
                    <a:lstStyle/>
                    <a:p>
                      <a:pPr algn="ctr" fontAlgn="ctr">
                        <a:buNone/>
                      </a:pPr>
                      <a:r>
                        <a:rPr lang="en-GB" sz="700" b="1" u="none" strike="noStrike">
                          <a:solidFill>
                            <a:schemeClr val="bg1"/>
                          </a:solidFill>
                          <a:effectLst/>
                        </a:rPr>
                        <a:t>MISTAKE PROOFING</a:t>
                      </a:r>
                      <a:endParaRPr lang="en-GB" sz="700" b="1" i="0" u="none" strike="noStrike">
                        <a:solidFill>
                          <a:schemeClr val="bg1"/>
                        </a:solidFill>
                        <a:effectLst/>
                        <a:latin typeface="Times New Roman" panose="02020603050405020304" pitchFamily="18" charset="0"/>
                      </a:endParaRPr>
                    </a:p>
                  </a:txBody>
                  <a:tcPr marL="0" marR="0" marT="0" marB="0" anchor="ctr">
                    <a:noFill/>
                  </a:tcPr>
                </a:tc>
                <a:tc>
                  <a:txBody>
                    <a:bodyPr/>
                    <a:lstStyle/>
                    <a:p>
                      <a:pPr algn="ctr" fontAlgn="ctr">
                        <a:buNone/>
                      </a:pPr>
                      <a:r>
                        <a:rPr lang="en-GB" sz="700" b="1" u="none" strike="noStrike">
                          <a:solidFill>
                            <a:schemeClr val="bg1"/>
                          </a:solidFill>
                          <a:effectLst/>
                        </a:rPr>
                        <a:t>REMARKS</a:t>
                      </a:r>
                      <a:endParaRPr lang="en-GB" sz="700" b="1" i="0" u="none" strike="noStrike">
                        <a:solidFill>
                          <a:schemeClr val="bg1"/>
                        </a:solidFill>
                        <a:effectLst/>
                        <a:latin typeface="Times New Roman" panose="02020603050405020304" pitchFamily="18" charset="0"/>
                      </a:endParaRPr>
                    </a:p>
                  </a:txBody>
                  <a:tcPr marL="0" marR="0" marT="0" marB="0" anchor="ctr">
                    <a:noFill/>
                  </a:tcPr>
                </a:tc>
                <a:extLst>
                  <a:ext uri="{0D108BD9-81ED-4DB2-BD59-A6C34878D82A}">
                    <a16:rowId xmlns:a16="http://schemas.microsoft.com/office/drawing/2014/main" val="2483877507"/>
                  </a:ext>
                </a:extLst>
              </a:tr>
              <a:tr h="139104">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400" b="1" u="none" strike="noStrike">
                          <a:solidFill>
                            <a:schemeClr val="bg1"/>
                          </a:solidFill>
                          <a:effectLst/>
                        </a:rPr>
                        <a:t> </a:t>
                      </a:r>
                      <a:endParaRPr lang="en-GB" sz="4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1347998962"/>
                  </a:ext>
                </a:extLst>
              </a:tr>
              <a:tr h="125502">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1462676067"/>
                  </a:ext>
                </a:extLst>
              </a:tr>
              <a:tr h="139104">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1095942210"/>
                  </a:ext>
                </a:extLst>
              </a:tr>
              <a:tr h="139104">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2786476333"/>
                  </a:ext>
                </a:extLst>
              </a:tr>
              <a:tr h="139104">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3178073378"/>
                  </a:ext>
                </a:extLst>
              </a:tr>
              <a:tr h="139104">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1381821263"/>
                  </a:ext>
                </a:extLst>
              </a:tr>
              <a:tr h="139104">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3816757649"/>
                  </a:ext>
                </a:extLst>
              </a:tr>
              <a:tr h="139104">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1282572673"/>
                  </a:ext>
                </a:extLst>
              </a:tr>
              <a:tr h="139104">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1021913166"/>
                  </a:ext>
                </a:extLst>
              </a:tr>
              <a:tr h="139104">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2781688643"/>
                  </a:ext>
                </a:extLst>
              </a:tr>
              <a:tr h="139104">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dirty="0">
                          <a:solidFill>
                            <a:schemeClr val="bg1"/>
                          </a:solidFill>
                          <a:effectLst/>
                        </a:rPr>
                        <a:t> </a:t>
                      </a:r>
                      <a:endParaRPr lang="en-GB" sz="600" b="1" i="0" u="none" strike="noStrike" dirty="0">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1076955838"/>
                  </a:ext>
                </a:extLst>
              </a:tr>
              <a:tr h="143809">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ctr">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a:solidFill>
                            <a:schemeClr val="bg1"/>
                          </a:solidFill>
                          <a:effectLst/>
                        </a:rPr>
                        <a:t> </a:t>
                      </a:r>
                      <a:endParaRPr lang="en-GB" sz="6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600" b="1" u="none" strike="noStrike" dirty="0">
                          <a:solidFill>
                            <a:schemeClr val="bg1"/>
                          </a:solidFill>
                          <a:effectLst/>
                        </a:rPr>
                        <a:t> </a:t>
                      </a:r>
                      <a:endParaRPr lang="en-GB" sz="600" b="1" i="0" u="none" strike="noStrike" dirty="0">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1062203588"/>
                  </a:ext>
                </a:extLst>
              </a:tr>
              <a:tr h="104584">
                <a:tc gridSpan="7">
                  <a:txBody>
                    <a:bodyPr/>
                    <a:lstStyle/>
                    <a:p>
                      <a:pPr algn="ctr" fontAlgn="ctr">
                        <a:buNone/>
                      </a:pPr>
                      <a:r>
                        <a:rPr lang="en-GB" sz="500" u="none" strike="noStrike" dirty="0">
                          <a:effectLst/>
                        </a:rPr>
                        <a:t> </a:t>
                      </a:r>
                      <a:endParaRPr lang="en-GB" sz="500" b="0" i="0" u="none" strike="noStrike" dirty="0">
                        <a:solidFill>
                          <a:srgbClr val="000000"/>
                        </a:solidFill>
                        <a:effectLst/>
                        <a:latin typeface="Arial" panose="020B0604020202020204" pitchFamily="34" charset="0"/>
                      </a:endParaRPr>
                    </a:p>
                  </a:txBody>
                  <a:tcPr marL="0" marR="0" marT="0" marB="0" anchor="c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fontAlgn="ctr">
                        <a:buNone/>
                      </a:pPr>
                      <a:r>
                        <a:rPr lang="en-GB" sz="500" u="none" strike="noStrike" dirty="0">
                          <a:effectLst/>
                        </a:rPr>
                        <a:t>Rev -</a:t>
                      </a:r>
                      <a:endParaRPr lang="en-GB" sz="500" b="0" i="0" u="none" strike="noStrike" dirty="0">
                        <a:solidFill>
                          <a:srgbClr val="000000"/>
                        </a:solidFill>
                        <a:effectLst/>
                        <a:latin typeface="Arial" panose="020B0604020202020204" pitchFamily="34" charset="0"/>
                      </a:endParaRPr>
                    </a:p>
                  </a:txBody>
                  <a:tcPr marL="0" marR="0" marT="0" marB="0" anchor="ctr">
                    <a:noFill/>
                  </a:tcPr>
                </a:tc>
                <a:tc hMerge="1">
                  <a:txBody>
                    <a:bodyPr/>
                    <a:lstStyle/>
                    <a:p>
                      <a:endParaRPr lang="en-GB"/>
                    </a:p>
                  </a:txBody>
                  <a:tcPr/>
                </a:tc>
                <a:extLst>
                  <a:ext uri="{0D108BD9-81ED-4DB2-BD59-A6C34878D82A}">
                    <a16:rowId xmlns:a16="http://schemas.microsoft.com/office/drawing/2014/main" val="317089714"/>
                  </a:ext>
                </a:extLst>
              </a:tr>
            </a:tbl>
          </a:graphicData>
        </a:graphic>
      </p:graphicFrame>
    </p:spTree>
    <p:extLst>
      <p:ext uri="{BB962C8B-B14F-4D97-AF65-F5344CB8AC3E}">
        <p14:creationId xmlns:p14="http://schemas.microsoft.com/office/powerpoint/2010/main" val="172542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4BDE5-771D-B51B-CF92-49EF1744850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393CF0C-4421-D1A4-7B71-C8A26CFBFFDC}"/>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800" dirty="0">
              <a:solidFill>
                <a:schemeClr val="bg1"/>
              </a:solidFill>
            </a:endParaRPr>
          </a:p>
        </p:txBody>
      </p:sp>
      <p:sp>
        <p:nvSpPr>
          <p:cNvPr id="3" name="Title 2">
            <a:extLst>
              <a:ext uri="{FF2B5EF4-FFF2-40B4-BE49-F238E27FC236}">
                <a16:creationId xmlns:a16="http://schemas.microsoft.com/office/drawing/2014/main" id="{CFA669AC-E465-CC7D-7BF6-87695E710AA4}"/>
              </a:ext>
            </a:extLst>
          </p:cNvPr>
          <p:cNvSpPr txBox="1">
            <a:spLocks/>
          </p:cNvSpPr>
          <p:nvPr/>
        </p:nvSpPr>
        <p:spPr>
          <a:xfrm>
            <a:off x="0" y="0"/>
            <a:ext cx="12192000" cy="537455"/>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Example PFMEA Form</a:t>
            </a:r>
          </a:p>
        </p:txBody>
      </p:sp>
      <p:graphicFrame>
        <p:nvGraphicFramePr>
          <p:cNvPr id="4" name="Table 3">
            <a:extLst>
              <a:ext uri="{FF2B5EF4-FFF2-40B4-BE49-F238E27FC236}">
                <a16:creationId xmlns:a16="http://schemas.microsoft.com/office/drawing/2014/main" id="{04B100D9-46FA-B1EE-5D6B-073DF1E51BF9}"/>
              </a:ext>
            </a:extLst>
          </p:cNvPr>
          <p:cNvGraphicFramePr>
            <a:graphicFrameLocks noGrp="1"/>
          </p:cNvGraphicFramePr>
          <p:nvPr>
            <p:extLst>
              <p:ext uri="{D42A27DB-BD31-4B8C-83A1-F6EECF244321}">
                <p14:modId xmlns:p14="http://schemas.microsoft.com/office/powerpoint/2010/main" val="1219818216"/>
              </p:ext>
            </p:extLst>
          </p:nvPr>
        </p:nvGraphicFramePr>
        <p:xfrm>
          <a:off x="396689" y="934572"/>
          <a:ext cx="11349313" cy="5082992"/>
        </p:xfrm>
        <a:graphic>
          <a:graphicData uri="http://schemas.openxmlformats.org/drawingml/2006/table">
            <a:tbl>
              <a:tblPr>
                <a:tableStyleId>{5C22544A-7EE6-4342-B048-85BDC9FD1C3A}</a:tableStyleId>
              </a:tblPr>
              <a:tblGrid>
                <a:gridCol w="620078">
                  <a:extLst>
                    <a:ext uri="{9D8B030D-6E8A-4147-A177-3AD203B41FA5}">
                      <a16:colId xmlns:a16="http://schemas.microsoft.com/office/drawing/2014/main" val="2471142331"/>
                    </a:ext>
                  </a:extLst>
                </a:gridCol>
                <a:gridCol w="253669">
                  <a:extLst>
                    <a:ext uri="{9D8B030D-6E8A-4147-A177-3AD203B41FA5}">
                      <a16:colId xmlns:a16="http://schemas.microsoft.com/office/drawing/2014/main" val="4068462368"/>
                    </a:ext>
                  </a:extLst>
                </a:gridCol>
                <a:gridCol w="883142">
                  <a:extLst>
                    <a:ext uri="{9D8B030D-6E8A-4147-A177-3AD203B41FA5}">
                      <a16:colId xmlns:a16="http://schemas.microsoft.com/office/drawing/2014/main" val="4132504248"/>
                    </a:ext>
                  </a:extLst>
                </a:gridCol>
                <a:gridCol w="1094532">
                  <a:extLst>
                    <a:ext uri="{9D8B030D-6E8A-4147-A177-3AD203B41FA5}">
                      <a16:colId xmlns:a16="http://schemas.microsoft.com/office/drawing/2014/main" val="2673156372"/>
                    </a:ext>
                  </a:extLst>
                </a:gridCol>
                <a:gridCol w="546091">
                  <a:extLst>
                    <a:ext uri="{9D8B030D-6E8A-4147-A177-3AD203B41FA5}">
                      <a16:colId xmlns:a16="http://schemas.microsoft.com/office/drawing/2014/main" val="4181411715"/>
                    </a:ext>
                  </a:extLst>
                </a:gridCol>
                <a:gridCol w="1197880">
                  <a:extLst>
                    <a:ext uri="{9D8B030D-6E8A-4147-A177-3AD203B41FA5}">
                      <a16:colId xmlns:a16="http://schemas.microsoft.com/office/drawing/2014/main" val="1564206905"/>
                    </a:ext>
                  </a:extLst>
                </a:gridCol>
                <a:gridCol w="140927">
                  <a:extLst>
                    <a:ext uri="{9D8B030D-6E8A-4147-A177-3AD203B41FA5}">
                      <a16:colId xmlns:a16="http://schemas.microsoft.com/office/drawing/2014/main" val="3494731030"/>
                    </a:ext>
                  </a:extLst>
                </a:gridCol>
                <a:gridCol w="140927">
                  <a:extLst>
                    <a:ext uri="{9D8B030D-6E8A-4147-A177-3AD203B41FA5}">
                      <a16:colId xmlns:a16="http://schemas.microsoft.com/office/drawing/2014/main" val="2431422414"/>
                    </a:ext>
                  </a:extLst>
                </a:gridCol>
                <a:gridCol w="503813">
                  <a:extLst>
                    <a:ext uri="{9D8B030D-6E8A-4147-A177-3AD203B41FA5}">
                      <a16:colId xmlns:a16="http://schemas.microsoft.com/office/drawing/2014/main" val="4191881217"/>
                    </a:ext>
                  </a:extLst>
                </a:gridCol>
                <a:gridCol w="620078">
                  <a:extLst>
                    <a:ext uri="{9D8B030D-6E8A-4147-A177-3AD203B41FA5}">
                      <a16:colId xmlns:a16="http://schemas.microsoft.com/office/drawing/2014/main" val="3993892764"/>
                    </a:ext>
                  </a:extLst>
                </a:gridCol>
                <a:gridCol w="620078">
                  <a:extLst>
                    <a:ext uri="{9D8B030D-6E8A-4147-A177-3AD203B41FA5}">
                      <a16:colId xmlns:a16="http://schemas.microsoft.com/office/drawing/2014/main" val="332294084"/>
                    </a:ext>
                  </a:extLst>
                </a:gridCol>
                <a:gridCol w="620078">
                  <a:extLst>
                    <a:ext uri="{9D8B030D-6E8A-4147-A177-3AD203B41FA5}">
                      <a16:colId xmlns:a16="http://schemas.microsoft.com/office/drawing/2014/main" val="1693238981"/>
                    </a:ext>
                  </a:extLst>
                </a:gridCol>
                <a:gridCol w="718728">
                  <a:extLst>
                    <a:ext uri="{9D8B030D-6E8A-4147-A177-3AD203B41FA5}">
                      <a16:colId xmlns:a16="http://schemas.microsoft.com/office/drawing/2014/main" val="2848748511"/>
                    </a:ext>
                  </a:extLst>
                </a:gridCol>
                <a:gridCol w="225483">
                  <a:extLst>
                    <a:ext uri="{9D8B030D-6E8A-4147-A177-3AD203B41FA5}">
                      <a16:colId xmlns:a16="http://schemas.microsoft.com/office/drawing/2014/main" val="3282745114"/>
                    </a:ext>
                  </a:extLst>
                </a:gridCol>
                <a:gridCol w="1166170">
                  <a:extLst>
                    <a:ext uri="{9D8B030D-6E8A-4147-A177-3AD203B41FA5}">
                      <a16:colId xmlns:a16="http://schemas.microsoft.com/office/drawing/2014/main" val="3220987281"/>
                    </a:ext>
                  </a:extLst>
                </a:gridCol>
                <a:gridCol w="546091">
                  <a:extLst>
                    <a:ext uri="{9D8B030D-6E8A-4147-A177-3AD203B41FA5}">
                      <a16:colId xmlns:a16="http://schemas.microsoft.com/office/drawing/2014/main" val="2095440289"/>
                    </a:ext>
                  </a:extLst>
                </a:gridCol>
                <a:gridCol w="718728">
                  <a:extLst>
                    <a:ext uri="{9D8B030D-6E8A-4147-A177-3AD203B41FA5}">
                      <a16:colId xmlns:a16="http://schemas.microsoft.com/office/drawing/2014/main" val="3371209326"/>
                    </a:ext>
                  </a:extLst>
                </a:gridCol>
                <a:gridCol w="140927">
                  <a:extLst>
                    <a:ext uri="{9D8B030D-6E8A-4147-A177-3AD203B41FA5}">
                      <a16:colId xmlns:a16="http://schemas.microsoft.com/office/drawing/2014/main" val="1830158179"/>
                    </a:ext>
                  </a:extLst>
                </a:gridCol>
                <a:gridCol w="140927">
                  <a:extLst>
                    <a:ext uri="{9D8B030D-6E8A-4147-A177-3AD203B41FA5}">
                      <a16:colId xmlns:a16="http://schemas.microsoft.com/office/drawing/2014/main" val="1310040243"/>
                    </a:ext>
                  </a:extLst>
                </a:gridCol>
                <a:gridCol w="225483">
                  <a:extLst>
                    <a:ext uri="{9D8B030D-6E8A-4147-A177-3AD203B41FA5}">
                      <a16:colId xmlns:a16="http://schemas.microsoft.com/office/drawing/2014/main" val="745746185"/>
                    </a:ext>
                  </a:extLst>
                </a:gridCol>
                <a:gridCol w="225483">
                  <a:extLst>
                    <a:ext uri="{9D8B030D-6E8A-4147-A177-3AD203B41FA5}">
                      <a16:colId xmlns:a16="http://schemas.microsoft.com/office/drawing/2014/main" val="3537309306"/>
                    </a:ext>
                  </a:extLst>
                </a:gridCol>
              </a:tblGrid>
              <a:tr h="116571">
                <a:tc gridSpan="3">
                  <a:txBody>
                    <a:bodyPr/>
                    <a:lstStyle/>
                    <a:p>
                      <a:pPr algn="l" fontAlgn="b">
                        <a:buNone/>
                      </a:pPr>
                      <a:r>
                        <a:rPr lang="en-GB" sz="400" b="1" u="none" strike="noStrike" dirty="0">
                          <a:solidFill>
                            <a:schemeClr val="bg1"/>
                          </a:solidFill>
                          <a:effectLst/>
                        </a:rPr>
                        <a:t>Export Control Classification</a:t>
                      </a:r>
                      <a:endParaRPr lang="en-GB" sz="400" b="1" i="0" u="none" strike="noStrike" dirty="0">
                        <a:solidFill>
                          <a:schemeClr val="bg1"/>
                        </a:solidFill>
                        <a:effectLst/>
                        <a:latin typeface="Arial" panose="020B0604020202020204" pitchFamily="34" charset="0"/>
                      </a:endParaRPr>
                    </a:p>
                  </a:txBody>
                  <a:tcPr marL="0" marR="0" marT="0" marB="0" anchor="b">
                    <a:noFill/>
                  </a:tcPr>
                </a:tc>
                <a:tc hMerge="1">
                  <a:txBody>
                    <a:bodyPr/>
                    <a:lstStyle/>
                    <a:p>
                      <a:endParaRPr lang="en-GB"/>
                    </a:p>
                  </a:txBody>
                  <a:tcPr/>
                </a:tc>
                <a:tc hMerge="1">
                  <a:txBody>
                    <a:bodyPr/>
                    <a:lstStyle/>
                    <a:p>
                      <a:endParaRPr lang="en-GB"/>
                    </a:p>
                  </a:txBody>
                  <a:tcPr/>
                </a:tc>
                <a:tc gridSpan="18">
                  <a:txBody>
                    <a:bodyPr/>
                    <a:lstStyle/>
                    <a:p>
                      <a:pPr algn="ctr" fontAlgn="b">
                        <a:buNone/>
                      </a:pPr>
                      <a:r>
                        <a:rPr lang="en-GB" sz="400" b="1" u="none" strike="noStrike">
                          <a:solidFill>
                            <a:schemeClr val="bg1"/>
                          </a:solidFill>
                          <a:effectLst/>
                        </a:rPr>
                        <a:t> </a:t>
                      </a:r>
                      <a:endParaRPr lang="en-GB" sz="400" b="1" i="0" u="none" strike="noStrike">
                        <a:solidFill>
                          <a:schemeClr val="bg1"/>
                        </a:solidFill>
                        <a:effectLst/>
                        <a:latin typeface="Arial" panose="020B0604020202020204" pitchFamily="34" charset="0"/>
                      </a:endParaRPr>
                    </a:p>
                  </a:txBody>
                  <a:tcPr marL="0" marR="0" marT="0" marB="0" anchor="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16874263"/>
                  </a:ext>
                </a:extLst>
              </a:tr>
              <a:tr h="116571">
                <a:tc gridSpan="3">
                  <a:txBody>
                    <a:bodyPr/>
                    <a:lstStyle/>
                    <a:p>
                      <a:pPr algn="l" fontAlgn="b">
                        <a:buNone/>
                      </a:pPr>
                      <a:r>
                        <a:rPr lang="en-GB" sz="400" b="1" u="none" strike="noStrike">
                          <a:solidFill>
                            <a:schemeClr val="bg1"/>
                          </a:solidFill>
                          <a:effectLst/>
                        </a:rPr>
                        <a:t>Other restrictions</a:t>
                      </a:r>
                      <a:endParaRPr lang="en-GB" sz="400" b="1" i="0" u="none" strike="noStrike">
                        <a:solidFill>
                          <a:schemeClr val="bg1"/>
                        </a:solidFill>
                        <a:effectLst/>
                        <a:latin typeface="Arial" panose="020B0604020202020204" pitchFamily="34" charset="0"/>
                      </a:endParaRPr>
                    </a:p>
                  </a:txBody>
                  <a:tcPr marL="0" marR="0" marT="0" marB="0" anchor="b">
                    <a:noFill/>
                  </a:tcPr>
                </a:tc>
                <a:tc hMerge="1">
                  <a:txBody>
                    <a:bodyPr/>
                    <a:lstStyle/>
                    <a:p>
                      <a:endParaRPr lang="en-GB"/>
                    </a:p>
                  </a:txBody>
                  <a:tcPr/>
                </a:tc>
                <a:tc hMerge="1">
                  <a:txBody>
                    <a:bodyPr/>
                    <a:lstStyle/>
                    <a:p>
                      <a:endParaRPr lang="en-GB"/>
                    </a:p>
                  </a:txBody>
                  <a:tcPr/>
                </a:tc>
                <a:tc gridSpan="18">
                  <a:txBody>
                    <a:bodyPr/>
                    <a:lstStyle/>
                    <a:p>
                      <a:pPr algn="ctr" fontAlgn="b">
                        <a:buNone/>
                      </a:pPr>
                      <a:r>
                        <a:rPr lang="en-GB" sz="400" b="1" u="none" strike="noStrike">
                          <a:solidFill>
                            <a:schemeClr val="bg1"/>
                          </a:solidFill>
                          <a:effectLst/>
                        </a:rPr>
                        <a:t> </a:t>
                      </a:r>
                      <a:endParaRPr lang="en-GB" sz="400" b="1" i="0" u="none" strike="noStrike">
                        <a:solidFill>
                          <a:schemeClr val="bg1"/>
                        </a:solidFill>
                        <a:effectLst/>
                        <a:latin typeface="Arial" panose="020B0604020202020204" pitchFamily="34" charset="0"/>
                      </a:endParaRPr>
                    </a:p>
                  </a:txBody>
                  <a:tcPr marL="0" marR="0" marT="0" marB="0" anchor="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32421198"/>
                  </a:ext>
                </a:extLst>
              </a:tr>
              <a:tr h="223594">
                <a:tc gridSpan="21">
                  <a:txBody>
                    <a:bodyPr/>
                    <a:lstStyle/>
                    <a:p>
                      <a:pPr algn="ctr" fontAlgn="ctr">
                        <a:buNone/>
                      </a:pPr>
                      <a:r>
                        <a:rPr lang="en-GB" sz="800" b="1" u="none" strike="noStrike" dirty="0">
                          <a:solidFill>
                            <a:schemeClr val="bg1"/>
                          </a:solidFill>
                          <a:effectLst/>
                        </a:rPr>
                        <a:t>Process Failure Mode and Effects Analysis (PFMEA)</a:t>
                      </a:r>
                      <a:endParaRPr lang="en-GB" sz="800" b="1" i="0" u="none" strike="noStrike" dirty="0">
                        <a:solidFill>
                          <a:schemeClr val="bg1"/>
                        </a:solidFill>
                        <a:effectLst/>
                        <a:latin typeface="Arial" panose="020B0604020202020204" pitchFamily="34" charset="0"/>
                      </a:endParaRPr>
                    </a:p>
                  </a:txBody>
                  <a:tcPr marL="0" marR="0" marT="0" marB="0" anchor="c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71903373"/>
                  </a:ext>
                </a:extLst>
              </a:tr>
              <a:tr h="223594">
                <a:tc gridSpan="5">
                  <a:txBody>
                    <a:bodyPr/>
                    <a:lstStyle/>
                    <a:p>
                      <a:pPr algn="ctr" fontAlgn="ctr">
                        <a:buNone/>
                      </a:pPr>
                      <a:r>
                        <a:rPr lang="en-GB" sz="500" b="1" u="none" strike="noStrike" dirty="0">
                          <a:solidFill>
                            <a:schemeClr val="bg1"/>
                          </a:solidFill>
                          <a:effectLst/>
                        </a:rPr>
                        <a:t>Prototype -     Pre-Launch-       Production -  </a:t>
                      </a:r>
                      <a:endParaRPr lang="en-GB" sz="500" b="1" i="0" u="none" strike="noStrike" dirty="0">
                        <a:solidFill>
                          <a:schemeClr val="bg1"/>
                        </a:solidFill>
                        <a:effectLst/>
                        <a:latin typeface="Arial Narrow" panose="020B0606020202030204" pitchFamily="34" charset="0"/>
                      </a:endParaRPr>
                    </a:p>
                  </a:txBody>
                  <a:tcPr marL="0" marR="0" marT="0" marB="0" anchor="c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t">
                        <a:buNone/>
                      </a:pPr>
                      <a:r>
                        <a:rPr lang="en-GB" sz="400" b="1" u="none" strike="noStrike">
                          <a:solidFill>
                            <a:schemeClr val="bg1"/>
                          </a:solidFill>
                          <a:effectLst/>
                        </a:rPr>
                        <a:t>Key Contact / Phone</a:t>
                      </a:r>
                      <a:endParaRPr lang="en-GB" sz="400" b="1" i="0" u="none" strike="noStrike">
                        <a:solidFill>
                          <a:schemeClr val="bg1"/>
                        </a:solidFill>
                        <a:effectLst/>
                        <a:latin typeface="Arial Narrow" panose="020B0606020202030204" pitchFamily="34" charset="0"/>
                      </a:endParaRPr>
                    </a:p>
                  </a:txBody>
                  <a:tcPr marL="0" marR="0" marT="0" marB="0">
                    <a:noFill/>
                  </a:tcPr>
                </a:tc>
                <a:tc gridSpan="5">
                  <a:txBody>
                    <a:bodyPr/>
                    <a:lstStyle/>
                    <a:p>
                      <a:pPr algn="ctr" fontAlgn="ctr">
                        <a:buNone/>
                      </a:pPr>
                      <a:r>
                        <a:rPr lang="en-GB" sz="400" b="1" u="none" strike="noStrike">
                          <a:solidFill>
                            <a:schemeClr val="bg1"/>
                          </a:solidFill>
                          <a:effectLst/>
                        </a:rPr>
                        <a:t> </a:t>
                      </a:r>
                      <a:endParaRPr lang="en-GB" sz="400" b="1" i="0" u="none" strike="noStrike">
                        <a:solidFill>
                          <a:schemeClr val="bg1"/>
                        </a:solidFill>
                        <a:effectLst/>
                        <a:latin typeface="Arial Narrow" panose="020B0606020202030204" pitchFamily="34" charset="0"/>
                      </a:endParaRPr>
                    </a:p>
                  </a:txBody>
                  <a:tcPr marL="0" marR="0" marT="0" marB="0" anchor="c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buNone/>
                      </a:pPr>
                      <a:r>
                        <a:rPr lang="en-GB" sz="400" b="1" u="none" strike="noStrike">
                          <a:solidFill>
                            <a:schemeClr val="bg1"/>
                          </a:solidFill>
                          <a:effectLst/>
                        </a:rPr>
                        <a:t>Date (Orig.)</a:t>
                      </a:r>
                      <a:endParaRPr lang="en-GB" sz="400" b="1" i="0" u="none" strike="noStrike">
                        <a:solidFill>
                          <a:schemeClr val="bg1"/>
                        </a:solidFill>
                        <a:effectLst/>
                        <a:latin typeface="Arial" panose="020B0604020202020204" pitchFamily="34" charset="0"/>
                      </a:endParaRPr>
                    </a:p>
                  </a:txBody>
                  <a:tcPr marL="0" marR="0" marT="0" marB="0" anchor="ctr">
                    <a:noFill/>
                  </a:tcPr>
                </a:tc>
                <a:tc gridSpan="2">
                  <a:txBody>
                    <a:bodyPr/>
                    <a:lstStyle/>
                    <a:p>
                      <a:pPr algn="ctr" fontAlgn="ctr">
                        <a:buNone/>
                      </a:pPr>
                      <a:r>
                        <a:rPr lang="en-GB" sz="400" b="1" u="none" strike="noStrike">
                          <a:solidFill>
                            <a:schemeClr val="bg1"/>
                          </a:solidFill>
                          <a:effectLst/>
                        </a:rPr>
                        <a:t> </a:t>
                      </a:r>
                      <a:endParaRPr lang="en-GB" sz="400" b="1" i="0" u="none" strike="noStrike">
                        <a:solidFill>
                          <a:schemeClr val="bg1"/>
                        </a:solidFill>
                        <a:effectLst/>
                        <a:latin typeface="Arial Narrow" panose="020B0606020202030204" pitchFamily="34" charset="0"/>
                      </a:endParaRPr>
                    </a:p>
                  </a:txBody>
                  <a:tcPr marL="0" marR="0" marT="0" marB="0" anchor="ctr">
                    <a:noFill/>
                  </a:tcPr>
                </a:tc>
                <a:tc hMerge="1">
                  <a:txBody>
                    <a:bodyPr/>
                    <a:lstStyle/>
                    <a:p>
                      <a:endParaRPr lang="en-GB"/>
                    </a:p>
                  </a:txBody>
                  <a:tcPr/>
                </a:tc>
                <a:tc>
                  <a:txBody>
                    <a:bodyPr/>
                    <a:lstStyle/>
                    <a:p>
                      <a:pPr algn="ctr" fontAlgn="ctr">
                        <a:buNone/>
                      </a:pPr>
                      <a:r>
                        <a:rPr lang="en-GB" sz="400" b="1" u="none" strike="noStrike">
                          <a:solidFill>
                            <a:schemeClr val="bg1"/>
                          </a:solidFill>
                          <a:effectLst/>
                        </a:rPr>
                        <a:t>Date (Rev.)</a:t>
                      </a:r>
                      <a:endParaRPr lang="en-GB" sz="4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400" b="1" u="none" strike="noStrike">
                          <a:solidFill>
                            <a:schemeClr val="bg1"/>
                          </a:solidFill>
                          <a:effectLst/>
                        </a:rPr>
                        <a:t> </a:t>
                      </a:r>
                      <a:endParaRPr lang="en-GB" sz="400" b="1" i="0" u="none" strike="noStrike">
                        <a:solidFill>
                          <a:schemeClr val="bg1"/>
                        </a:solidFill>
                        <a:effectLst/>
                        <a:latin typeface="Arial Narrow" panose="020B0606020202030204" pitchFamily="34" charset="0"/>
                      </a:endParaRPr>
                    </a:p>
                  </a:txBody>
                  <a:tcPr marL="0" marR="0" marT="0" marB="0" anchor="ctr">
                    <a:noFill/>
                  </a:tcPr>
                </a:tc>
                <a:tc>
                  <a:txBody>
                    <a:bodyPr/>
                    <a:lstStyle/>
                    <a:p>
                      <a:pPr algn="l" fontAlgn="b">
                        <a:buNone/>
                      </a:pPr>
                      <a:r>
                        <a:rPr lang="en-GB" sz="300" b="1" u="none" strike="noStrike">
                          <a:solidFill>
                            <a:schemeClr val="bg1"/>
                          </a:solidFill>
                          <a:effectLst/>
                        </a:rPr>
                        <a:t> </a:t>
                      </a:r>
                      <a:endParaRPr lang="en-GB" sz="300" b="1" i="0" u="none" strike="noStrike">
                        <a:solidFill>
                          <a:schemeClr val="bg1"/>
                        </a:solidFill>
                        <a:effectLst/>
                        <a:latin typeface="Arial" panose="020B0604020202020204" pitchFamily="34" charset="0"/>
                      </a:endParaRPr>
                    </a:p>
                  </a:txBody>
                  <a:tcPr marL="0" marR="0" marT="0" marB="0" anchor="b">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dirty="0">
                          <a:solidFill>
                            <a:schemeClr val="bg1"/>
                          </a:solidFill>
                          <a:effectLst/>
                        </a:rPr>
                        <a:t> </a:t>
                      </a:r>
                      <a:endParaRPr lang="en-GB" sz="800" b="1" i="0" u="none" strike="noStrike" dirty="0">
                        <a:solidFill>
                          <a:schemeClr val="bg1"/>
                        </a:solidFill>
                        <a:effectLst/>
                        <a:latin typeface="Arial" panose="020B0604020202020204" pitchFamily="34" charset="0"/>
                      </a:endParaRPr>
                    </a:p>
                  </a:txBody>
                  <a:tcPr marL="0" marR="0" marT="0" marB="0" anchor="ctr">
                    <a:noFill/>
                  </a:tcPr>
                </a:tc>
                <a:extLst>
                  <a:ext uri="{0D108BD9-81ED-4DB2-BD59-A6C34878D82A}">
                    <a16:rowId xmlns:a16="http://schemas.microsoft.com/office/drawing/2014/main" val="3458345302"/>
                  </a:ext>
                </a:extLst>
              </a:tr>
              <a:tr h="238691">
                <a:tc gridSpan="3">
                  <a:txBody>
                    <a:bodyPr/>
                    <a:lstStyle/>
                    <a:p>
                      <a:pPr algn="ctr" fontAlgn="ctr">
                        <a:buNone/>
                      </a:pPr>
                      <a:r>
                        <a:rPr lang="en-GB" sz="600" b="1" u="none" strike="noStrike" dirty="0">
                          <a:solidFill>
                            <a:schemeClr val="bg1"/>
                          </a:solidFill>
                          <a:effectLst/>
                        </a:rPr>
                        <a:t>Part Number</a:t>
                      </a:r>
                      <a:endParaRPr lang="en-GB" sz="600" b="1" i="0" u="none" strike="noStrike" dirty="0">
                        <a:solidFill>
                          <a:schemeClr val="bg1"/>
                        </a:solidFill>
                        <a:effectLst/>
                        <a:latin typeface="Arial Narrow" panose="020B0606020202030204" pitchFamily="34" charset="0"/>
                      </a:endParaRPr>
                    </a:p>
                  </a:txBody>
                  <a:tcPr marL="0" marR="0" marT="0" marB="0" anchor="ctr">
                    <a:noFill/>
                  </a:tcPr>
                </a:tc>
                <a:tc hMerge="1">
                  <a:txBody>
                    <a:bodyPr/>
                    <a:lstStyle/>
                    <a:p>
                      <a:endParaRPr lang="en-GB"/>
                    </a:p>
                  </a:txBody>
                  <a:tcPr/>
                </a:tc>
                <a:tc hMerge="1">
                  <a:txBody>
                    <a:bodyPr/>
                    <a:lstStyle/>
                    <a:p>
                      <a:endParaRPr lang="en-GB"/>
                    </a:p>
                  </a:txBody>
                  <a:tcPr/>
                </a:tc>
                <a:tc gridSpan="2">
                  <a:txBody>
                    <a:bodyPr/>
                    <a:lstStyle/>
                    <a:p>
                      <a:pPr algn="ctr" fontAlgn="ctr">
                        <a:buNone/>
                      </a:pPr>
                      <a:r>
                        <a:rPr lang="en-GB" sz="500" b="1" u="none" strike="noStrike">
                          <a:solidFill>
                            <a:schemeClr val="bg1"/>
                          </a:solidFill>
                          <a:effectLst/>
                        </a:rPr>
                        <a:t> </a:t>
                      </a:r>
                      <a:endParaRPr lang="en-GB" sz="500" b="1" i="0" u="none" strike="noStrike">
                        <a:solidFill>
                          <a:schemeClr val="bg1"/>
                        </a:solidFill>
                        <a:effectLst/>
                        <a:latin typeface="Arial Narrow" panose="020B0606020202030204" pitchFamily="34" charset="0"/>
                      </a:endParaRPr>
                    </a:p>
                  </a:txBody>
                  <a:tcPr marL="0" marR="0" marT="0" marB="0" anchor="ctr">
                    <a:noFill/>
                  </a:tcPr>
                </a:tc>
                <a:tc hMerge="1">
                  <a:txBody>
                    <a:bodyPr/>
                    <a:lstStyle/>
                    <a:p>
                      <a:endParaRPr lang="en-GB"/>
                    </a:p>
                  </a:txBody>
                  <a:tcPr/>
                </a:tc>
                <a:tc>
                  <a:txBody>
                    <a:bodyPr/>
                    <a:lstStyle/>
                    <a:p>
                      <a:pPr algn="ctr" fontAlgn="ctr">
                        <a:buNone/>
                      </a:pPr>
                      <a:r>
                        <a:rPr lang="en-GB" sz="400" b="1" u="none" strike="noStrike" dirty="0">
                          <a:solidFill>
                            <a:schemeClr val="bg1"/>
                          </a:solidFill>
                          <a:effectLst/>
                        </a:rPr>
                        <a:t>Core Team </a:t>
                      </a:r>
                      <a:endParaRPr lang="en-GB" sz="400" b="1" i="0" u="none" strike="noStrike" dirty="0">
                        <a:solidFill>
                          <a:schemeClr val="bg1"/>
                        </a:solidFill>
                        <a:effectLst/>
                        <a:latin typeface="Arial Narrow" panose="020B0606020202030204" pitchFamily="34" charset="0"/>
                      </a:endParaRPr>
                    </a:p>
                  </a:txBody>
                  <a:tcPr marL="0" marR="0" marT="0" marB="0" anchor="ctr">
                    <a:noFill/>
                  </a:tcPr>
                </a:tc>
                <a:tc gridSpan="5">
                  <a:txBody>
                    <a:bodyPr/>
                    <a:lstStyle/>
                    <a:p>
                      <a:pPr algn="ctr" fontAlgn="ctr">
                        <a:buNone/>
                      </a:pPr>
                      <a:r>
                        <a:rPr lang="en-GB" sz="400" b="1" u="none" strike="noStrike" dirty="0">
                          <a:solidFill>
                            <a:schemeClr val="bg1"/>
                          </a:solidFill>
                          <a:effectLst/>
                        </a:rPr>
                        <a:t> </a:t>
                      </a:r>
                      <a:endParaRPr lang="en-GB" sz="400" b="1" i="0" u="none" strike="noStrike" dirty="0">
                        <a:solidFill>
                          <a:schemeClr val="bg1"/>
                        </a:solidFill>
                        <a:effectLst/>
                        <a:latin typeface="Arial Narrow" panose="020B0606020202030204" pitchFamily="34" charset="0"/>
                      </a:endParaRPr>
                    </a:p>
                  </a:txBody>
                  <a:tcPr marL="0" marR="0" marT="0" marB="0" anchor="c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buNone/>
                      </a:pPr>
                      <a:r>
                        <a:rPr lang="en-GB" sz="400" b="1" u="none" strike="noStrike" dirty="0">
                          <a:solidFill>
                            <a:schemeClr val="bg1"/>
                          </a:solidFill>
                          <a:effectLst/>
                        </a:rPr>
                        <a:t>Customer Approval Date</a:t>
                      </a:r>
                      <a:endParaRPr lang="en-GB" sz="400" b="1" i="0" u="none" strike="noStrike" dirty="0">
                        <a:solidFill>
                          <a:schemeClr val="bg1"/>
                        </a:solidFill>
                        <a:effectLst/>
                        <a:latin typeface="Arial" panose="020B0604020202020204" pitchFamily="34" charset="0"/>
                      </a:endParaRPr>
                    </a:p>
                  </a:txBody>
                  <a:tcPr marL="0" marR="0" marT="0" marB="0" anchor="ctr">
                    <a:noFill/>
                  </a:tcPr>
                </a:tc>
                <a:tc gridSpan="2">
                  <a:txBody>
                    <a:bodyPr/>
                    <a:lstStyle/>
                    <a:p>
                      <a:pPr algn="ctr" fontAlgn="ctr">
                        <a:buNone/>
                      </a:pPr>
                      <a:r>
                        <a:rPr lang="en-GB" sz="400" b="1" u="none" strike="noStrike" dirty="0">
                          <a:solidFill>
                            <a:schemeClr val="bg1"/>
                          </a:solidFill>
                          <a:effectLst/>
                        </a:rPr>
                        <a:t> </a:t>
                      </a:r>
                      <a:endParaRPr lang="en-GB" sz="400" b="1" i="0" u="none" strike="noStrike" dirty="0">
                        <a:solidFill>
                          <a:schemeClr val="bg1"/>
                        </a:solidFill>
                        <a:effectLst/>
                        <a:latin typeface="Arial Narrow" panose="020B0606020202030204" pitchFamily="34" charset="0"/>
                      </a:endParaRPr>
                    </a:p>
                  </a:txBody>
                  <a:tcPr marL="0" marR="0" marT="0" marB="0" anchor="ctr">
                    <a:noFill/>
                  </a:tcPr>
                </a:tc>
                <a:tc hMerge="1">
                  <a:txBody>
                    <a:bodyPr/>
                    <a:lstStyle/>
                    <a:p>
                      <a:endParaRPr lang="en-GB"/>
                    </a:p>
                  </a:txBody>
                  <a:tcPr/>
                </a:tc>
                <a:tc>
                  <a:txBody>
                    <a:bodyPr/>
                    <a:lstStyle/>
                    <a:p>
                      <a:pPr algn="ctr" fontAlgn="ctr">
                        <a:buNone/>
                      </a:pPr>
                      <a:r>
                        <a:rPr lang="en-GB" sz="800" b="1" u="none" strike="noStrike" dirty="0">
                          <a:solidFill>
                            <a:schemeClr val="bg1"/>
                          </a:solidFill>
                          <a:effectLst/>
                        </a:rPr>
                        <a:t> </a:t>
                      </a:r>
                      <a:endParaRPr lang="en-GB" sz="800" b="1" i="0" u="none" strike="noStrike" dirty="0">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extLst>
                  <a:ext uri="{0D108BD9-81ED-4DB2-BD59-A6C34878D82A}">
                    <a16:rowId xmlns:a16="http://schemas.microsoft.com/office/drawing/2014/main" val="759398953"/>
                  </a:ext>
                </a:extLst>
              </a:tr>
              <a:tr h="122121">
                <a:tc rowSpan="2">
                  <a:txBody>
                    <a:bodyPr/>
                    <a:lstStyle/>
                    <a:p>
                      <a:pPr algn="ctr" fontAlgn="ctr">
                        <a:buNone/>
                      </a:pPr>
                      <a:r>
                        <a:rPr lang="en-GB" sz="400" b="1" u="none" strike="noStrike" dirty="0">
                          <a:solidFill>
                            <a:schemeClr val="bg1"/>
                          </a:solidFill>
                          <a:effectLst/>
                        </a:rPr>
                        <a:t>Operation</a:t>
                      </a:r>
                      <a:endParaRPr lang="en-GB" sz="400" b="1" i="0" u="none" strike="noStrike" dirty="0">
                        <a:solidFill>
                          <a:schemeClr val="bg1"/>
                        </a:solidFill>
                        <a:effectLst/>
                        <a:latin typeface="Arial" panose="020B0604020202020204" pitchFamily="34" charset="0"/>
                      </a:endParaRPr>
                    </a:p>
                  </a:txBody>
                  <a:tcPr marL="0" marR="0" marT="0" marB="0" anchor="ctr">
                    <a:noFill/>
                  </a:tcPr>
                </a:tc>
                <a:tc rowSpan="2">
                  <a:txBody>
                    <a:bodyPr/>
                    <a:lstStyle/>
                    <a:p>
                      <a:pPr algn="ctr" fontAlgn="ctr">
                        <a:buNone/>
                      </a:pPr>
                      <a:r>
                        <a:rPr lang="en-GB" sz="400" b="1" u="none" strike="noStrike">
                          <a:solidFill>
                            <a:schemeClr val="bg1"/>
                          </a:solidFill>
                          <a:effectLst/>
                        </a:rPr>
                        <a:t>Step</a:t>
                      </a:r>
                      <a:endParaRPr lang="en-GB" sz="400" b="1" i="0" u="none" strike="noStrike">
                        <a:solidFill>
                          <a:schemeClr val="bg1"/>
                        </a:solidFill>
                        <a:effectLst/>
                        <a:latin typeface="Arial" panose="020B0604020202020204" pitchFamily="34" charset="0"/>
                      </a:endParaRPr>
                    </a:p>
                  </a:txBody>
                  <a:tcPr marL="0" marR="0" marT="0" marB="0" anchor="ctr">
                    <a:noFill/>
                  </a:tcPr>
                </a:tc>
                <a:tc rowSpan="2">
                  <a:txBody>
                    <a:bodyPr/>
                    <a:lstStyle/>
                    <a:p>
                      <a:pPr algn="ctr" fontAlgn="ctr">
                        <a:buNone/>
                      </a:pPr>
                      <a:r>
                        <a:rPr lang="en-GB" sz="400" b="1" u="none" strike="noStrike" dirty="0">
                          <a:solidFill>
                            <a:schemeClr val="bg1"/>
                          </a:solidFill>
                          <a:effectLst/>
                        </a:rPr>
                        <a:t>Process Function/</a:t>
                      </a:r>
                      <a:br>
                        <a:rPr lang="en-GB" sz="400" b="1" u="none" strike="noStrike" dirty="0">
                          <a:solidFill>
                            <a:schemeClr val="bg1"/>
                          </a:solidFill>
                          <a:effectLst/>
                        </a:rPr>
                      </a:br>
                      <a:r>
                        <a:rPr lang="en-GB" sz="400" b="1" u="none" strike="noStrike" dirty="0">
                          <a:solidFill>
                            <a:schemeClr val="bg1"/>
                          </a:solidFill>
                          <a:effectLst/>
                        </a:rPr>
                        <a:t>Description</a:t>
                      </a:r>
                      <a:endParaRPr lang="en-GB" sz="400" b="1" i="0" u="none" strike="noStrike" dirty="0">
                        <a:solidFill>
                          <a:schemeClr val="bg1"/>
                        </a:solidFill>
                        <a:effectLst/>
                        <a:latin typeface="Arial" panose="020B0604020202020204" pitchFamily="34" charset="0"/>
                      </a:endParaRPr>
                    </a:p>
                  </a:txBody>
                  <a:tcPr marL="0" marR="0" marT="0" marB="0" anchor="ctr">
                    <a:noFill/>
                  </a:tcPr>
                </a:tc>
                <a:tc rowSpan="2">
                  <a:txBody>
                    <a:bodyPr/>
                    <a:lstStyle/>
                    <a:p>
                      <a:pPr algn="ctr" fontAlgn="ctr">
                        <a:buNone/>
                      </a:pPr>
                      <a:r>
                        <a:rPr lang="en-GB" sz="400" b="1" u="none" strike="noStrike" dirty="0">
                          <a:solidFill>
                            <a:schemeClr val="bg1"/>
                          </a:solidFill>
                          <a:effectLst/>
                        </a:rPr>
                        <a:t>Requirements</a:t>
                      </a:r>
                      <a:endParaRPr lang="en-GB" sz="400" b="1" i="0" u="none" strike="noStrike" dirty="0">
                        <a:solidFill>
                          <a:schemeClr val="bg1"/>
                        </a:solidFill>
                        <a:effectLst/>
                        <a:latin typeface="Arial" panose="020B0604020202020204" pitchFamily="34" charset="0"/>
                      </a:endParaRPr>
                    </a:p>
                  </a:txBody>
                  <a:tcPr marL="0" marR="0" marT="0" marB="0" anchor="ctr">
                    <a:noFill/>
                  </a:tcPr>
                </a:tc>
                <a:tc rowSpan="2">
                  <a:txBody>
                    <a:bodyPr/>
                    <a:lstStyle/>
                    <a:p>
                      <a:pPr algn="ctr" fontAlgn="ctr">
                        <a:buNone/>
                      </a:pPr>
                      <a:r>
                        <a:rPr lang="en-GB" sz="400" b="1" u="none" strike="noStrike">
                          <a:solidFill>
                            <a:schemeClr val="bg1"/>
                          </a:solidFill>
                          <a:effectLst/>
                        </a:rPr>
                        <a:t>Potential Failure Mode</a:t>
                      </a:r>
                      <a:endParaRPr lang="en-GB" sz="400" b="1" i="0" u="none" strike="noStrike">
                        <a:solidFill>
                          <a:schemeClr val="bg1"/>
                        </a:solidFill>
                        <a:effectLst/>
                        <a:latin typeface="Arial" panose="020B0604020202020204" pitchFamily="34" charset="0"/>
                      </a:endParaRPr>
                    </a:p>
                  </a:txBody>
                  <a:tcPr marL="0" marR="0" marT="0" marB="0" anchor="ctr">
                    <a:noFill/>
                  </a:tcPr>
                </a:tc>
                <a:tc rowSpan="2">
                  <a:txBody>
                    <a:bodyPr/>
                    <a:lstStyle/>
                    <a:p>
                      <a:pPr algn="ctr" fontAlgn="ctr">
                        <a:buNone/>
                      </a:pPr>
                      <a:r>
                        <a:rPr lang="en-GB" sz="400" b="1" u="none" strike="noStrike" dirty="0">
                          <a:solidFill>
                            <a:schemeClr val="bg1"/>
                          </a:solidFill>
                          <a:effectLst/>
                        </a:rPr>
                        <a:t>Potential Effect(s) of Failure</a:t>
                      </a:r>
                      <a:br>
                        <a:rPr lang="en-GB" sz="400" b="1" u="none" strike="noStrike" dirty="0">
                          <a:solidFill>
                            <a:schemeClr val="bg1"/>
                          </a:solidFill>
                          <a:effectLst/>
                        </a:rPr>
                      </a:br>
                      <a:endParaRPr lang="en-GB" sz="400" b="1" i="0" u="none" strike="noStrike" dirty="0">
                        <a:solidFill>
                          <a:schemeClr val="bg1"/>
                        </a:solidFill>
                        <a:effectLst/>
                        <a:latin typeface="Arial" panose="020B0604020202020204" pitchFamily="34" charset="0"/>
                      </a:endParaRPr>
                    </a:p>
                  </a:txBody>
                  <a:tcPr marL="0" marR="0" marT="0" marB="0" anchor="ctr">
                    <a:noFill/>
                  </a:tcPr>
                </a:tc>
                <a:tc rowSpan="2">
                  <a:txBody>
                    <a:bodyPr/>
                    <a:lstStyle/>
                    <a:p>
                      <a:pPr algn="ctr" fontAlgn="ctr">
                        <a:buNone/>
                      </a:pPr>
                      <a:r>
                        <a:rPr lang="en-GB" sz="400" b="1" u="none" strike="noStrike">
                          <a:solidFill>
                            <a:schemeClr val="bg1"/>
                          </a:solidFill>
                          <a:effectLst/>
                        </a:rPr>
                        <a:t>Severity</a:t>
                      </a:r>
                      <a:endParaRPr lang="en-GB" sz="400" b="1" i="0" u="none" strike="noStrike">
                        <a:solidFill>
                          <a:schemeClr val="bg1"/>
                        </a:solidFill>
                        <a:effectLst/>
                        <a:latin typeface="Arial" panose="020B0604020202020204" pitchFamily="34" charset="0"/>
                      </a:endParaRPr>
                    </a:p>
                  </a:txBody>
                  <a:tcPr marL="0" marR="0" marT="0" marB="0" vert="vert270" anchor="ctr">
                    <a:noFill/>
                  </a:tcPr>
                </a:tc>
                <a:tc rowSpan="2">
                  <a:txBody>
                    <a:bodyPr/>
                    <a:lstStyle/>
                    <a:p>
                      <a:pPr algn="ctr" fontAlgn="ctr">
                        <a:buNone/>
                      </a:pPr>
                      <a:r>
                        <a:rPr lang="en-GB" sz="400" b="1" u="none" strike="noStrike">
                          <a:solidFill>
                            <a:schemeClr val="bg1"/>
                          </a:solidFill>
                          <a:effectLst/>
                        </a:rPr>
                        <a:t>Classification</a:t>
                      </a:r>
                      <a:endParaRPr lang="en-GB" sz="400" b="1" i="0" u="none" strike="noStrike">
                        <a:solidFill>
                          <a:schemeClr val="bg1"/>
                        </a:solidFill>
                        <a:effectLst/>
                        <a:latin typeface="Arial" panose="020B0604020202020204" pitchFamily="34" charset="0"/>
                      </a:endParaRPr>
                    </a:p>
                  </a:txBody>
                  <a:tcPr marL="0" marR="0" marT="0" marB="0" vert="vert270" anchor="ctr">
                    <a:noFill/>
                  </a:tcPr>
                </a:tc>
                <a:tc rowSpan="2">
                  <a:txBody>
                    <a:bodyPr/>
                    <a:lstStyle/>
                    <a:p>
                      <a:pPr algn="ctr" fontAlgn="ctr">
                        <a:buNone/>
                      </a:pPr>
                      <a:r>
                        <a:rPr lang="en-GB" sz="400" b="1" u="none" strike="noStrike">
                          <a:solidFill>
                            <a:schemeClr val="bg1"/>
                          </a:solidFill>
                          <a:effectLst/>
                        </a:rPr>
                        <a:t>Potential Cause(s) of Failure</a:t>
                      </a:r>
                      <a:endParaRPr lang="en-GB" sz="400" b="1" i="0" u="none" strike="noStrike">
                        <a:solidFill>
                          <a:schemeClr val="bg1"/>
                        </a:solidFill>
                        <a:effectLst/>
                        <a:latin typeface="Arial" panose="020B0604020202020204" pitchFamily="34" charset="0"/>
                      </a:endParaRPr>
                    </a:p>
                  </a:txBody>
                  <a:tcPr marL="0" marR="0" marT="0" marB="0" anchor="ctr">
                    <a:noFill/>
                  </a:tcPr>
                </a:tc>
                <a:tc gridSpan="4">
                  <a:txBody>
                    <a:bodyPr/>
                    <a:lstStyle/>
                    <a:p>
                      <a:pPr algn="ctr" fontAlgn="ctr">
                        <a:buNone/>
                      </a:pPr>
                      <a:r>
                        <a:rPr lang="en-GB" sz="400" b="1" u="none" strike="noStrike">
                          <a:solidFill>
                            <a:schemeClr val="bg1"/>
                          </a:solidFill>
                          <a:effectLst/>
                        </a:rPr>
                        <a:t>Current Process</a:t>
                      </a:r>
                      <a:endParaRPr lang="en-GB" sz="400" b="1" i="0" u="none" strike="noStrike">
                        <a:solidFill>
                          <a:schemeClr val="bg1"/>
                        </a:solidFill>
                        <a:effectLst/>
                        <a:latin typeface="Arial" panose="020B0604020202020204" pitchFamily="34" charset="0"/>
                      </a:endParaRPr>
                    </a:p>
                  </a:txBody>
                  <a:tcPr marL="0" marR="0" marT="0" marB="0" anchor="ctr">
                    <a:no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buNone/>
                      </a:pPr>
                      <a:r>
                        <a:rPr lang="en-GB" sz="400" b="1" u="none" strike="noStrike">
                          <a:solidFill>
                            <a:schemeClr val="bg1"/>
                          </a:solidFill>
                          <a:effectLst/>
                        </a:rPr>
                        <a:t>RPN</a:t>
                      </a:r>
                      <a:endParaRPr lang="en-GB" sz="400" b="1" i="0" u="none" strike="noStrike">
                        <a:solidFill>
                          <a:schemeClr val="bg1"/>
                        </a:solidFill>
                        <a:effectLst/>
                        <a:latin typeface="Arial" panose="020B0604020202020204" pitchFamily="34" charset="0"/>
                      </a:endParaRPr>
                    </a:p>
                  </a:txBody>
                  <a:tcPr marL="0" marR="0" marT="0" marB="0" anchor="ctr">
                    <a:noFill/>
                  </a:tcPr>
                </a:tc>
                <a:tc rowSpan="2">
                  <a:txBody>
                    <a:bodyPr/>
                    <a:lstStyle/>
                    <a:p>
                      <a:pPr algn="ctr" fontAlgn="ctr">
                        <a:buNone/>
                      </a:pPr>
                      <a:r>
                        <a:rPr lang="en-GB" sz="400" b="1" u="none" strike="noStrike" dirty="0">
                          <a:solidFill>
                            <a:schemeClr val="bg1"/>
                          </a:solidFill>
                          <a:effectLst/>
                        </a:rPr>
                        <a:t>Recommended Action</a:t>
                      </a:r>
                      <a:endParaRPr lang="en-GB" sz="400" b="1" i="0" u="none" strike="noStrike" dirty="0">
                        <a:solidFill>
                          <a:schemeClr val="bg1"/>
                        </a:solidFill>
                        <a:effectLst/>
                        <a:latin typeface="Arial" panose="020B0604020202020204" pitchFamily="34" charset="0"/>
                      </a:endParaRPr>
                    </a:p>
                  </a:txBody>
                  <a:tcPr marL="0" marR="0" marT="0" marB="0" anchor="ctr">
                    <a:noFill/>
                  </a:tcPr>
                </a:tc>
                <a:tc rowSpan="2">
                  <a:txBody>
                    <a:bodyPr/>
                    <a:lstStyle/>
                    <a:p>
                      <a:pPr algn="ctr" fontAlgn="ctr">
                        <a:buNone/>
                      </a:pPr>
                      <a:r>
                        <a:rPr lang="en-GB" sz="400" b="1" u="none" strike="noStrike" dirty="0">
                          <a:solidFill>
                            <a:schemeClr val="bg1"/>
                          </a:solidFill>
                          <a:effectLst/>
                        </a:rPr>
                        <a:t>Responsibility</a:t>
                      </a:r>
                      <a:br>
                        <a:rPr lang="en-GB" sz="400" b="1" u="none" strike="noStrike" dirty="0">
                          <a:solidFill>
                            <a:schemeClr val="bg1"/>
                          </a:solidFill>
                          <a:effectLst/>
                        </a:rPr>
                      </a:br>
                      <a:r>
                        <a:rPr lang="en-GB" sz="400" b="1" u="none" strike="noStrike" dirty="0">
                          <a:solidFill>
                            <a:schemeClr val="bg1"/>
                          </a:solidFill>
                          <a:effectLst/>
                        </a:rPr>
                        <a:t>&amp; Target Completion Date</a:t>
                      </a:r>
                      <a:endParaRPr lang="en-GB" sz="400" b="1" i="0" u="none" strike="noStrike" dirty="0">
                        <a:solidFill>
                          <a:schemeClr val="bg1"/>
                        </a:solidFill>
                        <a:effectLst/>
                        <a:latin typeface="Arial" panose="020B0604020202020204" pitchFamily="34" charset="0"/>
                      </a:endParaRPr>
                    </a:p>
                  </a:txBody>
                  <a:tcPr marL="0" marR="0" marT="0" marB="0" anchor="ctr">
                    <a:noFill/>
                  </a:tcPr>
                </a:tc>
                <a:tc gridSpan="5">
                  <a:txBody>
                    <a:bodyPr/>
                    <a:lstStyle/>
                    <a:p>
                      <a:pPr algn="ctr" fontAlgn="ctr">
                        <a:buNone/>
                      </a:pPr>
                      <a:r>
                        <a:rPr lang="en-GB" sz="400" b="1" u="none" strike="noStrike">
                          <a:solidFill>
                            <a:schemeClr val="bg1"/>
                          </a:solidFill>
                          <a:effectLst/>
                        </a:rPr>
                        <a:t>Action Results</a:t>
                      </a:r>
                      <a:endParaRPr lang="en-GB" sz="400" b="1" i="0" u="none" strike="noStrike">
                        <a:solidFill>
                          <a:schemeClr val="bg1"/>
                        </a:solidFill>
                        <a:effectLst/>
                        <a:latin typeface="Arial" panose="020B0604020202020204" pitchFamily="34" charset="0"/>
                      </a:endParaRPr>
                    </a:p>
                  </a:txBody>
                  <a:tcPr marL="0" marR="0" marT="0" marB="0" anchor="c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3411917"/>
                  </a:ext>
                </a:extLst>
              </a:tr>
              <a:tr h="73827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buNone/>
                      </a:pPr>
                      <a:r>
                        <a:rPr lang="en-GB" sz="400" b="1" u="none" strike="noStrike" dirty="0">
                          <a:solidFill>
                            <a:schemeClr val="bg1"/>
                          </a:solidFill>
                          <a:effectLst/>
                        </a:rPr>
                        <a:t>Prevention</a:t>
                      </a:r>
                      <a:br>
                        <a:rPr lang="en-GB" sz="400" b="1" u="none" strike="noStrike" dirty="0">
                          <a:solidFill>
                            <a:schemeClr val="bg1"/>
                          </a:solidFill>
                          <a:effectLst/>
                        </a:rPr>
                      </a:br>
                      <a:r>
                        <a:rPr lang="en-GB" sz="400" b="1" u="none" strike="noStrike" dirty="0">
                          <a:solidFill>
                            <a:schemeClr val="bg1"/>
                          </a:solidFill>
                          <a:effectLst/>
                        </a:rPr>
                        <a:t>Controls</a:t>
                      </a:r>
                      <a:endParaRPr lang="en-GB" sz="400" b="1" i="0" u="none" strike="noStrike" dirty="0">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400" b="1" u="none" strike="noStrike" dirty="0">
                          <a:solidFill>
                            <a:schemeClr val="bg1"/>
                          </a:solidFill>
                          <a:effectLst/>
                        </a:rPr>
                        <a:t>Occurrence</a:t>
                      </a:r>
                      <a:endParaRPr lang="en-GB" sz="400" b="1" i="0" u="none" strike="noStrike" dirty="0">
                        <a:solidFill>
                          <a:schemeClr val="bg1"/>
                        </a:solidFill>
                        <a:effectLst/>
                        <a:latin typeface="Arial" panose="020B0604020202020204" pitchFamily="34" charset="0"/>
                      </a:endParaRPr>
                    </a:p>
                  </a:txBody>
                  <a:tcPr marL="0" marR="0" marT="0" marB="0" vert="vert270" anchor="ctr">
                    <a:noFill/>
                  </a:tcPr>
                </a:tc>
                <a:tc>
                  <a:txBody>
                    <a:bodyPr/>
                    <a:lstStyle/>
                    <a:p>
                      <a:pPr algn="ctr" fontAlgn="ctr">
                        <a:buNone/>
                      </a:pPr>
                      <a:r>
                        <a:rPr lang="en-GB" sz="400" b="1" u="none" strike="noStrike">
                          <a:solidFill>
                            <a:schemeClr val="bg1"/>
                          </a:solidFill>
                          <a:effectLst/>
                        </a:rPr>
                        <a:t>Detection</a:t>
                      </a:r>
                      <a:br>
                        <a:rPr lang="en-GB" sz="400" b="1" u="none" strike="noStrike">
                          <a:solidFill>
                            <a:schemeClr val="bg1"/>
                          </a:solidFill>
                          <a:effectLst/>
                        </a:rPr>
                      </a:br>
                      <a:r>
                        <a:rPr lang="en-GB" sz="400" b="1" u="none" strike="noStrike">
                          <a:solidFill>
                            <a:schemeClr val="bg1"/>
                          </a:solidFill>
                          <a:effectLst/>
                        </a:rPr>
                        <a:t>Controls</a:t>
                      </a:r>
                      <a:endParaRPr lang="en-GB" sz="4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400" b="1" u="none" strike="noStrike" dirty="0">
                          <a:solidFill>
                            <a:schemeClr val="bg1"/>
                          </a:solidFill>
                          <a:effectLst/>
                        </a:rPr>
                        <a:t>Detection</a:t>
                      </a:r>
                      <a:endParaRPr lang="en-GB" sz="400" b="1" i="0" u="none" strike="noStrike" dirty="0">
                        <a:solidFill>
                          <a:schemeClr val="bg1"/>
                        </a:solidFill>
                        <a:effectLst/>
                        <a:latin typeface="Arial" panose="020B0604020202020204" pitchFamily="34" charset="0"/>
                      </a:endParaRPr>
                    </a:p>
                  </a:txBody>
                  <a:tcPr marL="0" marR="0" marT="0" marB="0" vert="vert270" anchor="ctr">
                    <a:no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buNone/>
                      </a:pPr>
                      <a:r>
                        <a:rPr lang="en-GB" sz="400" b="1" u="none" strike="noStrike" dirty="0">
                          <a:solidFill>
                            <a:schemeClr val="bg1"/>
                          </a:solidFill>
                          <a:effectLst/>
                        </a:rPr>
                        <a:t>Actions Taken</a:t>
                      </a:r>
                      <a:br>
                        <a:rPr lang="en-GB" sz="400" b="1" u="none" strike="noStrike" dirty="0">
                          <a:solidFill>
                            <a:schemeClr val="bg1"/>
                          </a:solidFill>
                          <a:effectLst/>
                        </a:rPr>
                      </a:br>
                      <a:br>
                        <a:rPr lang="en-GB" sz="400" b="1" u="none" strike="noStrike" dirty="0">
                          <a:solidFill>
                            <a:schemeClr val="bg1"/>
                          </a:solidFill>
                          <a:effectLst/>
                        </a:rPr>
                      </a:br>
                      <a:r>
                        <a:rPr lang="en-GB" sz="400" b="1" u="none" strike="noStrike" dirty="0">
                          <a:solidFill>
                            <a:schemeClr val="bg1"/>
                          </a:solidFill>
                          <a:effectLst/>
                        </a:rPr>
                        <a:t>Completion Date</a:t>
                      </a:r>
                      <a:endParaRPr lang="en-GB" sz="400" b="1" i="0" u="none" strike="noStrike" dirty="0">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400" b="1" u="none" strike="noStrike">
                          <a:solidFill>
                            <a:schemeClr val="bg1"/>
                          </a:solidFill>
                          <a:effectLst/>
                        </a:rPr>
                        <a:t>Severity</a:t>
                      </a:r>
                      <a:endParaRPr lang="en-GB" sz="400" b="1" i="0" u="none" strike="noStrike">
                        <a:solidFill>
                          <a:schemeClr val="bg1"/>
                        </a:solidFill>
                        <a:effectLst/>
                        <a:latin typeface="Arial" panose="020B0604020202020204" pitchFamily="34" charset="0"/>
                      </a:endParaRPr>
                    </a:p>
                  </a:txBody>
                  <a:tcPr marL="0" marR="0" marT="0" marB="0" vert="vert270" anchor="ctr">
                    <a:noFill/>
                  </a:tcPr>
                </a:tc>
                <a:tc>
                  <a:txBody>
                    <a:bodyPr/>
                    <a:lstStyle/>
                    <a:p>
                      <a:pPr algn="ctr" fontAlgn="ctr">
                        <a:buNone/>
                      </a:pPr>
                      <a:r>
                        <a:rPr lang="en-GB" sz="400" b="1" u="none" strike="noStrike" dirty="0">
                          <a:solidFill>
                            <a:schemeClr val="bg1"/>
                          </a:solidFill>
                          <a:effectLst/>
                        </a:rPr>
                        <a:t>Occurrence</a:t>
                      </a:r>
                      <a:endParaRPr lang="en-GB" sz="400" b="1" i="0" u="none" strike="noStrike" dirty="0">
                        <a:solidFill>
                          <a:schemeClr val="bg1"/>
                        </a:solidFill>
                        <a:effectLst/>
                        <a:latin typeface="Arial" panose="020B0604020202020204" pitchFamily="34" charset="0"/>
                      </a:endParaRPr>
                    </a:p>
                  </a:txBody>
                  <a:tcPr marL="0" marR="0" marT="0" marB="0" vert="vert270" anchor="ctr">
                    <a:noFill/>
                  </a:tcPr>
                </a:tc>
                <a:tc>
                  <a:txBody>
                    <a:bodyPr/>
                    <a:lstStyle/>
                    <a:p>
                      <a:pPr algn="ctr" fontAlgn="ctr">
                        <a:buNone/>
                      </a:pPr>
                      <a:r>
                        <a:rPr lang="en-GB" sz="400" b="1" u="none" strike="noStrike" dirty="0">
                          <a:solidFill>
                            <a:schemeClr val="bg1"/>
                          </a:solidFill>
                          <a:effectLst/>
                        </a:rPr>
                        <a:t>Detection</a:t>
                      </a:r>
                      <a:endParaRPr lang="en-GB" sz="400" b="1" i="0" u="none" strike="noStrike" dirty="0">
                        <a:solidFill>
                          <a:schemeClr val="bg1"/>
                        </a:solidFill>
                        <a:effectLst/>
                        <a:latin typeface="Arial" panose="020B0604020202020204" pitchFamily="34" charset="0"/>
                      </a:endParaRPr>
                    </a:p>
                  </a:txBody>
                  <a:tcPr marL="0" marR="0" marT="0" marB="0" vert="vert270" anchor="ctr">
                    <a:noFill/>
                  </a:tcPr>
                </a:tc>
                <a:tc>
                  <a:txBody>
                    <a:bodyPr/>
                    <a:lstStyle/>
                    <a:p>
                      <a:pPr algn="ctr" fontAlgn="ctr">
                        <a:buNone/>
                      </a:pPr>
                      <a:r>
                        <a:rPr lang="en-GB" sz="400" b="1" u="none" strike="noStrike" dirty="0">
                          <a:solidFill>
                            <a:schemeClr val="bg1"/>
                          </a:solidFill>
                          <a:effectLst/>
                        </a:rPr>
                        <a:t>RPN</a:t>
                      </a:r>
                      <a:endParaRPr lang="en-GB" sz="400" b="1" i="0" u="none" strike="noStrike" dirty="0">
                        <a:solidFill>
                          <a:schemeClr val="bg1"/>
                        </a:solidFill>
                        <a:effectLst/>
                        <a:latin typeface="Arial" panose="020B0604020202020204" pitchFamily="34" charset="0"/>
                      </a:endParaRPr>
                    </a:p>
                  </a:txBody>
                  <a:tcPr marL="0" marR="0" marT="0" marB="0" anchor="ctr">
                    <a:noFill/>
                  </a:tcPr>
                </a:tc>
                <a:extLst>
                  <a:ext uri="{0D108BD9-81ED-4DB2-BD59-A6C34878D82A}">
                    <a16:rowId xmlns:a16="http://schemas.microsoft.com/office/drawing/2014/main" val="2979766583"/>
                  </a:ext>
                </a:extLst>
              </a:tr>
              <a:tr h="138773">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3186528304"/>
                  </a:ext>
                </a:extLst>
              </a:tr>
              <a:tr h="138773">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281269291"/>
                  </a:ext>
                </a:extLst>
              </a:tr>
              <a:tr h="138773">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1016535727"/>
                  </a:ext>
                </a:extLst>
              </a:tr>
              <a:tr h="138773">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1757935484"/>
                  </a:ext>
                </a:extLst>
              </a:tr>
              <a:tr h="138773">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819622020"/>
                  </a:ext>
                </a:extLst>
              </a:tr>
              <a:tr h="138773">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637835213"/>
                  </a:ext>
                </a:extLst>
              </a:tr>
              <a:tr h="138773">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3368833550"/>
                  </a:ext>
                </a:extLst>
              </a:tr>
              <a:tr h="138773">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2964969146"/>
                  </a:ext>
                </a:extLst>
              </a:tr>
              <a:tr h="138773">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1812677449"/>
                  </a:ext>
                </a:extLst>
              </a:tr>
              <a:tr h="138773">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1121546328"/>
                  </a:ext>
                </a:extLst>
              </a:tr>
              <a:tr h="138773">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29983596"/>
                  </a:ext>
                </a:extLst>
              </a:tr>
              <a:tr h="138773">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2916325059"/>
                  </a:ext>
                </a:extLst>
              </a:tr>
              <a:tr h="138773">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2267628875"/>
                  </a:ext>
                </a:extLst>
              </a:tr>
              <a:tr h="138773">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559211743"/>
                  </a:ext>
                </a:extLst>
              </a:tr>
              <a:tr h="138773">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660537531"/>
                  </a:ext>
                </a:extLst>
              </a:tr>
              <a:tr h="138773">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3774215010"/>
                  </a:ext>
                </a:extLst>
              </a:tr>
              <a:tr h="138773">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4116920161"/>
                  </a:ext>
                </a:extLst>
              </a:tr>
              <a:tr h="138773">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3878713805"/>
                  </a:ext>
                </a:extLst>
              </a:tr>
              <a:tr h="138773">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4232566862"/>
                  </a:ext>
                </a:extLst>
              </a:tr>
              <a:tr h="138773">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3607461986"/>
                  </a:ext>
                </a:extLst>
              </a:tr>
              <a:tr h="138773">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3381967437"/>
                  </a:ext>
                </a:extLst>
              </a:tr>
              <a:tr h="138773">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dirty="0">
                          <a:solidFill>
                            <a:schemeClr val="bg1"/>
                          </a:solidFill>
                          <a:effectLst/>
                        </a:rPr>
                        <a:t> </a:t>
                      </a:r>
                      <a:endParaRPr lang="en-GB" sz="400" b="0" i="0" u="none" strike="noStrike" dirty="0">
                        <a:solidFill>
                          <a:schemeClr val="bg1"/>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903823161"/>
                  </a:ext>
                </a:extLst>
              </a:tr>
              <a:tr h="138773">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tc>
                  <a:txBody>
                    <a:bodyPr/>
                    <a:lstStyle/>
                    <a:p>
                      <a:pPr algn="ctr" fontAlgn="ctr">
                        <a:buNone/>
                      </a:pPr>
                      <a:r>
                        <a:rPr lang="en-GB" sz="400" u="none" strike="noStrike">
                          <a:solidFill>
                            <a:schemeClr val="bg1"/>
                          </a:solidFill>
                          <a:effectLst/>
                        </a:rPr>
                        <a:t> </a:t>
                      </a:r>
                      <a:endParaRPr lang="en-GB" sz="400" b="0" i="0" u="none" strike="noStrike">
                        <a:solidFill>
                          <a:schemeClr val="bg1"/>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4192007276"/>
                  </a:ext>
                </a:extLst>
              </a:tr>
              <a:tr h="111796">
                <a:tc gridSpan="16">
                  <a:txBody>
                    <a:bodyPr/>
                    <a:lstStyle/>
                    <a:p>
                      <a:pPr algn="ctr" fontAlgn="ctr">
                        <a:buNone/>
                      </a:pPr>
                      <a:r>
                        <a:rPr lang="en-GB" sz="400" u="none" strike="noStrike">
                          <a:effectLst/>
                        </a:rPr>
                        <a:t> </a:t>
                      </a:r>
                      <a:endParaRPr lang="en-GB" sz="400" b="0" i="0" u="none" strike="noStrike">
                        <a:solidFill>
                          <a:srgbClr val="000000"/>
                        </a:solidFill>
                        <a:effectLst/>
                        <a:latin typeface="Arial" panose="020B0604020202020204" pitchFamily="34" charset="0"/>
                      </a:endParaRPr>
                    </a:p>
                  </a:txBody>
                  <a:tcPr marL="0" marR="0" marT="0" marB="0" anchor="c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buNone/>
                      </a:pPr>
                      <a:r>
                        <a:rPr lang="en-GB" sz="400" u="none" strike="noStrike" dirty="0">
                          <a:effectLst/>
                        </a:rPr>
                        <a:t>Rev - </a:t>
                      </a:r>
                      <a:endParaRPr lang="en-GB" sz="400" b="0" i="0" u="none" strike="noStrike" dirty="0">
                        <a:solidFill>
                          <a:srgbClr val="000000"/>
                        </a:solidFill>
                        <a:effectLst/>
                        <a:latin typeface="Arial" panose="020B0604020202020204" pitchFamily="34" charset="0"/>
                      </a:endParaRPr>
                    </a:p>
                  </a:txBody>
                  <a:tcPr marL="0" marR="0" marT="0" marB="0" anchor="c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80357715"/>
                  </a:ext>
                </a:extLst>
              </a:tr>
            </a:tbl>
          </a:graphicData>
        </a:graphic>
      </p:graphicFrame>
    </p:spTree>
    <p:extLst>
      <p:ext uri="{BB962C8B-B14F-4D97-AF65-F5344CB8AC3E}">
        <p14:creationId xmlns:p14="http://schemas.microsoft.com/office/powerpoint/2010/main" val="1599151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BB5B7-376B-F841-4CF0-0CA1BDF11A3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1213501-97B5-A552-2F66-E7823891E7EA}"/>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800" dirty="0">
              <a:solidFill>
                <a:schemeClr val="bg1"/>
              </a:solidFill>
            </a:endParaRPr>
          </a:p>
        </p:txBody>
      </p:sp>
      <p:sp>
        <p:nvSpPr>
          <p:cNvPr id="3" name="Title 2">
            <a:extLst>
              <a:ext uri="{FF2B5EF4-FFF2-40B4-BE49-F238E27FC236}">
                <a16:creationId xmlns:a16="http://schemas.microsoft.com/office/drawing/2014/main" id="{C5A5E8C0-65FD-A9E0-16E4-9EBC42874C95}"/>
              </a:ext>
            </a:extLst>
          </p:cNvPr>
          <p:cNvSpPr txBox="1">
            <a:spLocks/>
          </p:cNvSpPr>
          <p:nvPr/>
        </p:nvSpPr>
        <p:spPr>
          <a:xfrm>
            <a:off x="0" y="0"/>
            <a:ext cx="12192000" cy="537455"/>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Example Control Plan Form</a:t>
            </a:r>
          </a:p>
        </p:txBody>
      </p:sp>
      <p:graphicFrame>
        <p:nvGraphicFramePr>
          <p:cNvPr id="5" name="Table 4">
            <a:extLst>
              <a:ext uri="{FF2B5EF4-FFF2-40B4-BE49-F238E27FC236}">
                <a16:creationId xmlns:a16="http://schemas.microsoft.com/office/drawing/2014/main" id="{01E83F79-DC4D-430C-E324-909271BD9763}"/>
              </a:ext>
            </a:extLst>
          </p:cNvPr>
          <p:cNvGraphicFramePr>
            <a:graphicFrameLocks noGrp="1"/>
          </p:cNvGraphicFramePr>
          <p:nvPr>
            <p:extLst>
              <p:ext uri="{D42A27DB-BD31-4B8C-83A1-F6EECF244321}">
                <p14:modId xmlns:p14="http://schemas.microsoft.com/office/powerpoint/2010/main" val="545550254"/>
              </p:ext>
            </p:extLst>
          </p:nvPr>
        </p:nvGraphicFramePr>
        <p:xfrm>
          <a:off x="253252" y="779027"/>
          <a:ext cx="11600331" cy="5104065"/>
        </p:xfrm>
        <a:graphic>
          <a:graphicData uri="http://schemas.openxmlformats.org/drawingml/2006/table">
            <a:tbl>
              <a:tblPr>
                <a:tableStyleId>{5C22544A-7EE6-4342-B048-85BDC9FD1C3A}</a:tableStyleId>
              </a:tblPr>
              <a:tblGrid>
                <a:gridCol w="723033">
                  <a:extLst>
                    <a:ext uri="{9D8B030D-6E8A-4147-A177-3AD203B41FA5}">
                      <a16:colId xmlns:a16="http://schemas.microsoft.com/office/drawing/2014/main" val="1806056266"/>
                    </a:ext>
                  </a:extLst>
                </a:gridCol>
                <a:gridCol w="421770">
                  <a:extLst>
                    <a:ext uri="{9D8B030D-6E8A-4147-A177-3AD203B41FA5}">
                      <a16:colId xmlns:a16="http://schemas.microsoft.com/office/drawing/2014/main" val="3274038010"/>
                    </a:ext>
                  </a:extLst>
                </a:gridCol>
                <a:gridCol w="657759">
                  <a:extLst>
                    <a:ext uri="{9D8B030D-6E8A-4147-A177-3AD203B41FA5}">
                      <a16:colId xmlns:a16="http://schemas.microsoft.com/office/drawing/2014/main" val="3798673458"/>
                    </a:ext>
                  </a:extLst>
                </a:gridCol>
                <a:gridCol w="595832">
                  <a:extLst>
                    <a:ext uri="{9D8B030D-6E8A-4147-A177-3AD203B41FA5}">
                      <a16:colId xmlns:a16="http://schemas.microsoft.com/office/drawing/2014/main" val="11324707"/>
                    </a:ext>
                  </a:extLst>
                </a:gridCol>
                <a:gridCol w="636002">
                  <a:extLst>
                    <a:ext uri="{9D8B030D-6E8A-4147-A177-3AD203B41FA5}">
                      <a16:colId xmlns:a16="http://schemas.microsoft.com/office/drawing/2014/main" val="1082435978"/>
                    </a:ext>
                  </a:extLst>
                </a:gridCol>
                <a:gridCol w="637675">
                  <a:extLst>
                    <a:ext uri="{9D8B030D-6E8A-4147-A177-3AD203B41FA5}">
                      <a16:colId xmlns:a16="http://schemas.microsoft.com/office/drawing/2014/main" val="1694850894"/>
                    </a:ext>
                  </a:extLst>
                </a:gridCol>
                <a:gridCol w="1513014">
                  <a:extLst>
                    <a:ext uri="{9D8B030D-6E8A-4147-A177-3AD203B41FA5}">
                      <a16:colId xmlns:a16="http://schemas.microsoft.com/office/drawing/2014/main" val="1471072872"/>
                    </a:ext>
                  </a:extLst>
                </a:gridCol>
                <a:gridCol w="348127">
                  <a:extLst>
                    <a:ext uri="{9D8B030D-6E8A-4147-A177-3AD203B41FA5}">
                      <a16:colId xmlns:a16="http://schemas.microsoft.com/office/drawing/2014/main" val="203654616"/>
                    </a:ext>
                  </a:extLst>
                </a:gridCol>
                <a:gridCol w="1513014">
                  <a:extLst>
                    <a:ext uri="{9D8B030D-6E8A-4147-A177-3AD203B41FA5}">
                      <a16:colId xmlns:a16="http://schemas.microsoft.com/office/drawing/2014/main" val="1189811811"/>
                    </a:ext>
                  </a:extLst>
                </a:gridCol>
                <a:gridCol w="1171581">
                  <a:extLst>
                    <a:ext uri="{9D8B030D-6E8A-4147-A177-3AD203B41FA5}">
                      <a16:colId xmlns:a16="http://schemas.microsoft.com/office/drawing/2014/main" val="3233301523"/>
                    </a:ext>
                  </a:extLst>
                </a:gridCol>
                <a:gridCol w="716339">
                  <a:extLst>
                    <a:ext uri="{9D8B030D-6E8A-4147-A177-3AD203B41FA5}">
                      <a16:colId xmlns:a16="http://schemas.microsoft.com/office/drawing/2014/main" val="1601593964"/>
                    </a:ext>
                  </a:extLst>
                </a:gridCol>
                <a:gridCol w="408380">
                  <a:extLst>
                    <a:ext uri="{9D8B030D-6E8A-4147-A177-3AD203B41FA5}">
                      <a16:colId xmlns:a16="http://schemas.microsoft.com/office/drawing/2014/main" val="3169872991"/>
                    </a:ext>
                  </a:extLst>
                </a:gridCol>
                <a:gridCol w="718012">
                  <a:extLst>
                    <a:ext uri="{9D8B030D-6E8A-4147-A177-3AD203B41FA5}">
                      <a16:colId xmlns:a16="http://schemas.microsoft.com/office/drawing/2014/main" val="2179109118"/>
                    </a:ext>
                  </a:extLst>
                </a:gridCol>
                <a:gridCol w="1539793">
                  <a:extLst>
                    <a:ext uri="{9D8B030D-6E8A-4147-A177-3AD203B41FA5}">
                      <a16:colId xmlns:a16="http://schemas.microsoft.com/office/drawing/2014/main" val="1446667945"/>
                    </a:ext>
                  </a:extLst>
                </a:gridCol>
              </a:tblGrid>
              <a:tr h="181992">
                <a:tc gridSpan="3">
                  <a:txBody>
                    <a:bodyPr/>
                    <a:lstStyle/>
                    <a:p>
                      <a:pPr algn="l" fontAlgn="b">
                        <a:buNone/>
                      </a:pPr>
                      <a:r>
                        <a:rPr lang="en-GB" sz="700" b="1" u="none" strike="noStrike" dirty="0">
                          <a:solidFill>
                            <a:schemeClr val="bg1"/>
                          </a:solidFill>
                          <a:effectLst/>
                        </a:rPr>
                        <a:t>Export Control Classification</a:t>
                      </a:r>
                      <a:endParaRPr lang="en-GB" sz="700" b="1" i="0" u="none" strike="noStrike" dirty="0">
                        <a:solidFill>
                          <a:schemeClr val="bg1"/>
                        </a:solidFill>
                        <a:effectLst/>
                        <a:latin typeface="Arial" panose="020B0604020202020204" pitchFamily="34" charset="0"/>
                      </a:endParaRPr>
                    </a:p>
                  </a:txBody>
                  <a:tcPr marL="0" marR="0" marT="0" marB="0" anchor="b">
                    <a:noFill/>
                  </a:tcPr>
                </a:tc>
                <a:tc hMerge="1">
                  <a:txBody>
                    <a:bodyPr/>
                    <a:lstStyle/>
                    <a:p>
                      <a:endParaRPr lang="en-GB"/>
                    </a:p>
                  </a:txBody>
                  <a:tcPr/>
                </a:tc>
                <a:tc hMerge="1">
                  <a:txBody>
                    <a:bodyPr/>
                    <a:lstStyle/>
                    <a:p>
                      <a:endParaRPr lang="en-GB"/>
                    </a:p>
                  </a:txBody>
                  <a:tcPr/>
                </a:tc>
                <a:tc gridSpan="11">
                  <a:txBody>
                    <a:bodyPr/>
                    <a:lstStyle/>
                    <a:p>
                      <a:pPr algn="ctr" fontAlgn="b">
                        <a:buNone/>
                      </a:pPr>
                      <a:r>
                        <a:rPr lang="en-GB" sz="700" b="1" u="none" strike="noStrike">
                          <a:solidFill>
                            <a:schemeClr val="bg1"/>
                          </a:solidFill>
                          <a:effectLst/>
                        </a:rPr>
                        <a:t> </a:t>
                      </a:r>
                      <a:endParaRPr lang="en-GB" sz="700" b="1" i="0" u="none" strike="noStrike">
                        <a:solidFill>
                          <a:schemeClr val="bg1"/>
                        </a:solidFill>
                        <a:effectLst/>
                        <a:latin typeface="Calibri" panose="020F0502020204030204" pitchFamily="34" charset="0"/>
                      </a:endParaRPr>
                    </a:p>
                  </a:txBody>
                  <a:tcPr marL="0" marR="0" marT="0" marB="0" anchor="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98428854"/>
                  </a:ext>
                </a:extLst>
              </a:tr>
              <a:tr h="181992">
                <a:tc gridSpan="3">
                  <a:txBody>
                    <a:bodyPr/>
                    <a:lstStyle/>
                    <a:p>
                      <a:pPr algn="l" fontAlgn="b">
                        <a:buNone/>
                      </a:pPr>
                      <a:r>
                        <a:rPr lang="en-GB" sz="700" b="1" u="none" strike="noStrike" dirty="0">
                          <a:solidFill>
                            <a:schemeClr val="bg1"/>
                          </a:solidFill>
                          <a:effectLst/>
                        </a:rPr>
                        <a:t>Other restrictions</a:t>
                      </a:r>
                      <a:endParaRPr lang="en-GB" sz="700" b="1" i="0" u="none" strike="noStrike" dirty="0">
                        <a:solidFill>
                          <a:schemeClr val="bg1"/>
                        </a:solidFill>
                        <a:effectLst/>
                        <a:latin typeface="Arial" panose="020B0604020202020204" pitchFamily="34" charset="0"/>
                      </a:endParaRPr>
                    </a:p>
                  </a:txBody>
                  <a:tcPr marL="0" marR="0" marT="0" marB="0" anchor="b">
                    <a:noFill/>
                  </a:tcPr>
                </a:tc>
                <a:tc hMerge="1">
                  <a:txBody>
                    <a:bodyPr/>
                    <a:lstStyle/>
                    <a:p>
                      <a:endParaRPr lang="en-GB"/>
                    </a:p>
                  </a:txBody>
                  <a:tcPr/>
                </a:tc>
                <a:tc hMerge="1">
                  <a:txBody>
                    <a:bodyPr/>
                    <a:lstStyle/>
                    <a:p>
                      <a:endParaRPr lang="en-GB"/>
                    </a:p>
                  </a:txBody>
                  <a:tcPr/>
                </a:tc>
                <a:tc gridSpan="11">
                  <a:txBody>
                    <a:bodyPr/>
                    <a:lstStyle/>
                    <a:p>
                      <a:pPr algn="ctr" fontAlgn="b">
                        <a:buNone/>
                      </a:pPr>
                      <a:r>
                        <a:rPr lang="en-GB" sz="700" b="1" u="none" strike="noStrike">
                          <a:solidFill>
                            <a:schemeClr val="bg1"/>
                          </a:solidFill>
                          <a:effectLst/>
                        </a:rPr>
                        <a:t> </a:t>
                      </a:r>
                      <a:endParaRPr lang="en-GB" sz="700" b="1" i="0" u="none" strike="noStrike">
                        <a:solidFill>
                          <a:schemeClr val="bg1"/>
                        </a:solidFill>
                        <a:effectLst/>
                        <a:latin typeface="Calibri" panose="020F0502020204030204" pitchFamily="34" charset="0"/>
                      </a:endParaRPr>
                    </a:p>
                  </a:txBody>
                  <a:tcPr marL="0" marR="0" marT="0" marB="0" anchor="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04687684"/>
                  </a:ext>
                </a:extLst>
              </a:tr>
              <a:tr h="339167">
                <a:tc gridSpan="14">
                  <a:txBody>
                    <a:bodyPr/>
                    <a:lstStyle/>
                    <a:p>
                      <a:pPr algn="ctr" fontAlgn="b">
                        <a:buNone/>
                      </a:pPr>
                      <a:r>
                        <a:rPr lang="en-GB" sz="1300" b="1" u="none" strike="noStrike" dirty="0">
                          <a:solidFill>
                            <a:schemeClr val="bg1"/>
                          </a:solidFill>
                          <a:effectLst/>
                        </a:rPr>
                        <a:t>Control Plan</a:t>
                      </a:r>
                      <a:endParaRPr lang="en-GB" sz="1300" b="1" i="0" u="none" strike="noStrike" dirty="0">
                        <a:solidFill>
                          <a:schemeClr val="bg1"/>
                        </a:solidFill>
                        <a:effectLst/>
                        <a:latin typeface="Arial" panose="020B0604020202020204" pitchFamily="34" charset="0"/>
                      </a:endParaRPr>
                    </a:p>
                  </a:txBody>
                  <a:tcPr marL="0" marR="0" marT="0" marB="0" anchor="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98430297"/>
                  </a:ext>
                </a:extLst>
              </a:tr>
              <a:tr h="347440">
                <a:tc gridSpan="5">
                  <a:txBody>
                    <a:bodyPr/>
                    <a:lstStyle/>
                    <a:p>
                      <a:pPr algn="ctr" fontAlgn="ctr">
                        <a:buNone/>
                      </a:pPr>
                      <a:r>
                        <a:rPr lang="en-GB" sz="900" b="1" u="none" strike="noStrike">
                          <a:solidFill>
                            <a:schemeClr val="bg1"/>
                          </a:solidFill>
                          <a:effectLst/>
                        </a:rPr>
                        <a:t>Prototype -     Pre-Launch-       Production -  </a:t>
                      </a:r>
                      <a:endParaRPr lang="en-GB" sz="900" b="1" i="0" u="none" strike="noStrike">
                        <a:solidFill>
                          <a:schemeClr val="bg1"/>
                        </a:solidFill>
                        <a:effectLst/>
                        <a:latin typeface="Arial Narrow" panose="020B0606020202030204" pitchFamily="34" charset="0"/>
                      </a:endParaRPr>
                    </a:p>
                  </a:txBody>
                  <a:tcPr marL="0" marR="0" marT="0" marB="0" anchor="c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t">
                        <a:buNone/>
                      </a:pPr>
                      <a:r>
                        <a:rPr lang="en-GB" sz="700" b="1" u="none" strike="noStrike" dirty="0">
                          <a:solidFill>
                            <a:schemeClr val="bg1"/>
                          </a:solidFill>
                          <a:effectLst/>
                        </a:rPr>
                        <a:t>Key Contact / Phone</a:t>
                      </a:r>
                      <a:endParaRPr lang="en-GB" sz="700" b="1" i="0" u="none" strike="noStrike" dirty="0">
                        <a:solidFill>
                          <a:schemeClr val="bg1"/>
                        </a:solidFill>
                        <a:effectLst/>
                        <a:latin typeface="Arial Narrow" panose="020B0606020202030204" pitchFamily="34" charset="0"/>
                      </a:endParaRPr>
                    </a:p>
                  </a:txBody>
                  <a:tcPr marL="0" marR="0" marT="0" marB="0">
                    <a:noFill/>
                  </a:tcPr>
                </a:tc>
                <a:tc gridSpan="3">
                  <a:txBody>
                    <a:bodyPr/>
                    <a:lstStyle/>
                    <a:p>
                      <a:pPr algn="ctr" fontAlgn="t">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oFill/>
                  </a:tcPr>
                </a:tc>
                <a:tc hMerge="1">
                  <a:txBody>
                    <a:bodyPr/>
                    <a:lstStyle/>
                    <a:p>
                      <a:endParaRPr lang="en-GB"/>
                    </a:p>
                  </a:txBody>
                  <a:tcPr/>
                </a:tc>
                <a:tc hMerge="1">
                  <a:txBody>
                    <a:bodyPr/>
                    <a:lstStyle/>
                    <a:p>
                      <a:endParaRPr lang="en-GB"/>
                    </a:p>
                  </a:txBody>
                  <a:tcPr/>
                </a:tc>
                <a:tc rowSpan="2">
                  <a:txBody>
                    <a:bodyPr/>
                    <a:lstStyle/>
                    <a:p>
                      <a:pPr algn="l" fontAlgn="t">
                        <a:buNone/>
                      </a:pPr>
                      <a:r>
                        <a:rPr lang="en-GB" sz="700" b="1" u="none" strike="noStrike">
                          <a:solidFill>
                            <a:schemeClr val="bg1"/>
                          </a:solidFill>
                          <a:effectLst/>
                        </a:rPr>
                        <a:t>Date (Orig.)</a:t>
                      </a:r>
                      <a:endParaRPr lang="en-GB" sz="700" b="1" i="0" u="none" strike="noStrike">
                        <a:solidFill>
                          <a:schemeClr val="bg1"/>
                        </a:solidFill>
                        <a:effectLst/>
                        <a:latin typeface="Arial" panose="020B0604020202020204" pitchFamily="34" charset="0"/>
                      </a:endParaRPr>
                    </a:p>
                  </a:txBody>
                  <a:tcPr marL="0" marR="0" marT="0" marB="0">
                    <a:noFill/>
                  </a:tcPr>
                </a:tc>
                <a:tc>
                  <a:txBody>
                    <a:bodyPr/>
                    <a:lstStyle/>
                    <a:p>
                      <a:pPr algn="l" fontAlgn="b">
                        <a:buNone/>
                      </a:pPr>
                      <a:r>
                        <a:rPr lang="en-GB" sz="700" b="1" u="none" strike="noStrike">
                          <a:solidFill>
                            <a:schemeClr val="bg1"/>
                          </a:solidFill>
                          <a:effectLst/>
                        </a:rPr>
                        <a:t> </a:t>
                      </a:r>
                      <a:endParaRPr lang="en-GB" sz="700" b="1" i="0" u="none" strike="noStrike">
                        <a:solidFill>
                          <a:schemeClr val="bg1"/>
                        </a:solidFill>
                        <a:effectLst/>
                        <a:latin typeface="Arial" panose="020B0604020202020204" pitchFamily="34" charset="0"/>
                      </a:endParaRPr>
                    </a:p>
                  </a:txBody>
                  <a:tcPr marL="0" marR="0" marT="0" marB="0" anchor="b">
                    <a:noFill/>
                  </a:tcPr>
                </a:tc>
                <a:tc gridSpan="2">
                  <a:txBody>
                    <a:bodyPr/>
                    <a:lstStyle/>
                    <a:p>
                      <a:pPr algn="l" fontAlgn="b">
                        <a:buNone/>
                      </a:pPr>
                      <a:r>
                        <a:rPr lang="en-GB" sz="700" b="1" u="none" strike="noStrike">
                          <a:solidFill>
                            <a:schemeClr val="bg1"/>
                          </a:solidFill>
                          <a:effectLst/>
                        </a:rPr>
                        <a:t>Date (Rev.)</a:t>
                      </a:r>
                      <a:endParaRPr lang="en-GB" sz="700" b="1" i="0" u="none" strike="noStrike">
                        <a:solidFill>
                          <a:schemeClr val="bg1"/>
                        </a:solidFill>
                        <a:effectLst/>
                        <a:latin typeface="Arial" panose="020B0604020202020204" pitchFamily="34" charset="0"/>
                      </a:endParaRPr>
                    </a:p>
                  </a:txBody>
                  <a:tcPr marL="0" marR="0" marT="0" marB="0" anchor="b">
                    <a:noFill/>
                  </a:tcPr>
                </a:tc>
                <a:tc hMerge="1">
                  <a:txBody>
                    <a:bodyPr/>
                    <a:lstStyle/>
                    <a:p>
                      <a:endParaRPr lang="en-GB"/>
                    </a:p>
                  </a:txBody>
                  <a:tcPr/>
                </a:tc>
                <a:tc>
                  <a:txBody>
                    <a:bodyPr/>
                    <a:lstStyle/>
                    <a:p>
                      <a:pPr algn="l" fontAlgn="b">
                        <a:buNone/>
                      </a:pPr>
                      <a:r>
                        <a:rPr lang="en-GB" sz="700" b="1" u="none" strike="noStrike">
                          <a:solidFill>
                            <a:schemeClr val="bg1"/>
                          </a:solidFill>
                          <a:effectLst/>
                        </a:rPr>
                        <a:t> </a:t>
                      </a:r>
                      <a:endParaRPr lang="en-GB" sz="7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3693896797"/>
                  </a:ext>
                </a:extLst>
              </a:tr>
              <a:tr h="223354">
                <a:tc>
                  <a:txBody>
                    <a:bodyPr/>
                    <a:lstStyle/>
                    <a:p>
                      <a:pPr algn="l" fontAlgn="ctr">
                        <a:buNone/>
                      </a:pPr>
                      <a:r>
                        <a:rPr lang="en-GB" sz="900" b="1" u="none" strike="noStrike">
                          <a:solidFill>
                            <a:schemeClr val="bg1"/>
                          </a:solidFill>
                          <a:effectLst/>
                        </a:rPr>
                        <a:t> </a:t>
                      </a:r>
                      <a:endParaRPr lang="en-GB" sz="900" b="1" i="0" u="none" strike="noStrike">
                        <a:solidFill>
                          <a:schemeClr val="bg1"/>
                        </a:solidFill>
                        <a:effectLst/>
                        <a:latin typeface="Arial Narrow" panose="020B0606020202030204" pitchFamily="34" charset="0"/>
                      </a:endParaRPr>
                    </a:p>
                  </a:txBody>
                  <a:tcPr marL="0" marR="0" marT="0" marB="0" anchor="ctr">
                    <a:noFill/>
                  </a:tcPr>
                </a:tc>
                <a:tc>
                  <a:txBody>
                    <a:bodyPr/>
                    <a:lstStyle/>
                    <a:p>
                      <a:pPr algn="l" fontAlgn="ctr">
                        <a:buNone/>
                      </a:pPr>
                      <a:r>
                        <a:rPr lang="en-GB" sz="900" b="1" u="none" strike="noStrike">
                          <a:solidFill>
                            <a:schemeClr val="bg1"/>
                          </a:solidFill>
                          <a:effectLst/>
                        </a:rPr>
                        <a:t> </a:t>
                      </a:r>
                      <a:endParaRPr lang="en-GB" sz="900" b="1" i="0" u="none" strike="noStrike">
                        <a:solidFill>
                          <a:schemeClr val="bg1"/>
                        </a:solidFill>
                        <a:effectLst/>
                        <a:latin typeface="Arial Narrow" panose="020B0606020202030204" pitchFamily="34" charset="0"/>
                      </a:endParaRPr>
                    </a:p>
                  </a:txBody>
                  <a:tcPr marL="0" marR="0" marT="0" marB="0" anchor="ctr">
                    <a:noFill/>
                  </a:tcPr>
                </a:tc>
                <a:tc>
                  <a:txBody>
                    <a:bodyPr/>
                    <a:lstStyle/>
                    <a:p>
                      <a:pPr algn="l" fontAlgn="ctr">
                        <a:buNone/>
                      </a:pPr>
                      <a:r>
                        <a:rPr lang="en-GB" sz="900" b="1" u="none" strike="noStrike">
                          <a:solidFill>
                            <a:schemeClr val="bg1"/>
                          </a:solidFill>
                          <a:effectLst/>
                        </a:rPr>
                        <a:t> </a:t>
                      </a:r>
                      <a:endParaRPr lang="en-GB" sz="900" b="1" i="0" u="none" strike="noStrike">
                        <a:solidFill>
                          <a:schemeClr val="bg1"/>
                        </a:solidFill>
                        <a:effectLst/>
                        <a:latin typeface="Arial Narrow" panose="020B0606020202030204" pitchFamily="34" charset="0"/>
                      </a:endParaRPr>
                    </a:p>
                  </a:txBody>
                  <a:tcPr marL="0" marR="0" marT="0" marB="0" anchor="ctr">
                    <a:noFill/>
                  </a:tcPr>
                </a:tc>
                <a:tc>
                  <a:txBody>
                    <a:bodyPr/>
                    <a:lstStyle/>
                    <a:p>
                      <a:pPr algn="l" fontAlgn="ctr">
                        <a:buNone/>
                      </a:pPr>
                      <a:r>
                        <a:rPr lang="en-GB" sz="900" b="1" u="none" strike="noStrike">
                          <a:solidFill>
                            <a:schemeClr val="bg1"/>
                          </a:solidFill>
                          <a:effectLst/>
                        </a:rPr>
                        <a:t> </a:t>
                      </a:r>
                      <a:endParaRPr lang="en-GB" sz="900" b="1" i="0" u="none" strike="noStrike">
                        <a:solidFill>
                          <a:schemeClr val="bg1"/>
                        </a:solidFill>
                        <a:effectLst/>
                        <a:latin typeface="Arial Narrow" panose="020B0606020202030204" pitchFamily="34" charset="0"/>
                      </a:endParaRPr>
                    </a:p>
                  </a:txBody>
                  <a:tcPr marL="0" marR="0" marT="0" marB="0" anchor="ctr">
                    <a:noFill/>
                  </a:tcPr>
                </a:tc>
                <a:tc>
                  <a:txBody>
                    <a:bodyPr/>
                    <a:lstStyle/>
                    <a:p>
                      <a:pPr algn="l" fontAlgn="ctr">
                        <a:buNone/>
                      </a:pPr>
                      <a:r>
                        <a:rPr lang="en-GB" sz="900" b="1" u="none" strike="noStrike">
                          <a:solidFill>
                            <a:schemeClr val="bg1"/>
                          </a:solidFill>
                          <a:effectLst/>
                        </a:rPr>
                        <a:t> </a:t>
                      </a:r>
                      <a:endParaRPr lang="en-GB" sz="900" b="1" i="0" u="none" strike="noStrike">
                        <a:solidFill>
                          <a:schemeClr val="bg1"/>
                        </a:solidFill>
                        <a:effectLst/>
                        <a:latin typeface="Arial Narrow" panose="020B0606020202030204" pitchFamily="34" charset="0"/>
                      </a:endParaRPr>
                    </a:p>
                  </a:txBody>
                  <a:tcPr marL="0" marR="0" marT="0" marB="0" anchor="ctr">
                    <a:noFill/>
                  </a:tcPr>
                </a:tc>
                <a:tc>
                  <a:txBody>
                    <a:bodyPr/>
                    <a:lstStyle/>
                    <a:p>
                      <a:pPr algn="l" fontAlgn="t">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oFill/>
                  </a:tcPr>
                </a:tc>
                <a:tc>
                  <a:txBody>
                    <a:bodyPr/>
                    <a:lstStyle/>
                    <a:p>
                      <a:pPr algn="l" fontAlgn="t">
                        <a:buNone/>
                      </a:pPr>
                      <a:r>
                        <a:rPr lang="en-GB" sz="700" b="1" u="none" strike="noStrike" dirty="0">
                          <a:solidFill>
                            <a:schemeClr val="bg1"/>
                          </a:solidFill>
                          <a:effectLst/>
                        </a:rPr>
                        <a:t> </a:t>
                      </a:r>
                      <a:endParaRPr lang="en-GB" sz="700" b="1" i="0" u="none" strike="noStrike" dirty="0">
                        <a:solidFill>
                          <a:schemeClr val="bg1"/>
                        </a:solidFill>
                        <a:effectLst/>
                        <a:latin typeface="Arial Narrow" panose="020B0606020202030204" pitchFamily="34" charset="0"/>
                      </a:endParaRPr>
                    </a:p>
                  </a:txBody>
                  <a:tcPr marL="0" marR="0" marT="0" marB="0">
                    <a:noFill/>
                  </a:tcPr>
                </a:tc>
                <a:tc>
                  <a:txBody>
                    <a:bodyPr/>
                    <a:lstStyle/>
                    <a:p>
                      <a:pPr algn="l" fontAlgn="t">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oFill/>
                  </a:tcPr>
                </a:tc>
                <a:tc>
                  <a:txBody>
                    <a:bodyPr/>
                    <a:lstStyle/>
                    <a:p>
                      <a:pPr algn="l" fontAlgn="t">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oFill/>
                  </a:tcPr>
                </a:tc>
                <a:tc vMerge="1">
                  <a:txBody>
                    <a:bodyPr/>
                    <a:lstStyle/>
                    <a:p>
                      <a:endParaRPr lang="en-GB"/>
                    </a:p>
                  </a:txBody>
                  <a:tcPr/>
                </a:tc>
                <a:tc>
                  <a:txBody>
                    <a:bodyPr/>
                    <a:lstStyle/>
                    <a:p>
                      <a:pPr algn="l" fontAlgn="ctr">
                        <a:buNone/>
                      </a:pPr>
                      <a:r>
                        <a:rPr lang="en-GB" sz="700" b="1" u="none" strike="noStrike">
                          <a:solidFill>
                            <a:schemeClr val="bg1"/>
                          </a:solidFill>
                          <a:effectLst/>
                        </a:rPr>
                        <a:t> </a:t>
                      </a:r>
                      <a:endParaRPr lang="en-GB" sz="700" b="1" i="0" u="none" strike="noStrike">
                        <a:solidFill>
                          <a:schemeClr val="bg1"/>
                        </a:solidFill>
                        <a:effectLst/>
                        <a:latin typeface="Arial" panose="020B0604020202020204" pitchFamily="34" charset="0"/>
                      </a:endParaRPr>
                    </a:p>
                  </a:txBody>
                  <a:tcPr marL="0" marR="0" marT="0" marB="0" anchor="ctr">
                    <a:noFill/>
                  </a:tcPr>
                </a:tc>
                <a:tc>
                  <a:txBody>
                    <a:bodyPr/>
                    <a:lstStyle/>
                    <a:p>
                      <a:pPr algn="l" fontAlgn="ctr">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chor="ctr">
                    <a:noFill/>
                  </a:tcPr>
                </a:tc>
                <a:tc>
                  <a:txBody>
                    <a:bodyPr/>
                    <a:lstStyle/>
                    <a:p>
                      <a:pPr algn="l" fontAlgn="ctr">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chor="ctr">
                    <a:noFill/>
                  </a:tcPr>
                </a:tc>
                <a:tc>
                  <a:txBody>
                    <a:bodyPr/>
                    <a:lstStyle/>
                    <a:p>
                      <a:pPr algn="l" fontAlgn="ctr">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chor="ctr">
                    <a:noFill/>
                  </a:tcPr>
                </a:tc>
                <a:extLst>
                  <a:ext uri="{0D108BD9-81ED-4DB2-BD59-A6C34878D82A}">
                    <a16:rowId xmlns:a16="http://schemas.microsoft.com/office/drawing/2014/main" val="2347390837"/>
                  </a:ext>
                </a:extLst>
              </a:tr>
              <a:tr h="281261">
                <a:tc gridSpan="5">
                  <a:txBody>
                    <a:bodyPr/>
                    <a:lstStyle/>
                    <a:p>
                      <a:pPr algn="ctr" fontAlgn="t">
                        <a:buNone/>
                      </a:pPr>
                      <a:r>
                        <a:rPr lang="en-GB" sz="1100" b="1" u="none" strike="noStrike">
                          <a:solidFill>
                            <a:schemeClr val="bg1"/>
                          </a:solidFill>
                          <a:effectLst/>
                        </a:rPr>
                        <a:t>Part Number</a:t>
                      </a:r>
                      <a:endParaRPr lang="en-GB" sz="1100" b="1" i="0" u="none" strike="noStrike">
                        <a:solidFill>
                          <a:schemeClr val="bg1"/>
                        </a:solidFill>
                        <a:effectLst/>
                        <a:latin typeface="Arial Narrow" panose="020B0606020202030204" pitchFamily="34" charset="0"/>
                      </a:endParaRPr>
                    </a:p>
                  </a:txBody>
                  <a:tcPr marL="0" marR="0" marT="0" marB="0">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t">
                        <a:buNone/>
                      </a:pPr>
                      <a:r>
                        <a:rPr lang="en-GB" sz="700" b="1" u="none" strike="noStrike">
                          <a:solidFill>
                            <a:schemeClr val="bg1"/>
                          </a:solidFill>
                          <a:effectLst/>
                        </a:rPr>
                        <a:t>Core Team</a:t>
                      </a:r>
                      <a:endParaRPr lang="en-GB" sz="700" b="1" i="0" u="none" strike="noStrike">
                        <a:solidFill>
                          <a:schemeClr val="bg1"/>
                        </a:solidFill>
                        <a:effectLst/>
                        <a:latin typeface="Arial Narrow" panose="020B0606020202030204" pitchFamily="34" charset="0"/>
                      </a:endParaRPr>
                    </a:p>
                  </a:txBody>
                  <a:tcPr marL="0" marR="0" marT="0" marB="0">
                    <a:noFill/>
                  </a:tcPr>
                </a:tc>
                <a:tc>
                  <a:txBody>
                    <a:bodyPr/>
                    <a:lstStyle/>
                    <a:p>
                      <a:pPr algn="l" fontAlgn="t">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oFill/>
                  </a:tcPr>
                </a:tc>
                <a:tc>
                  <a:txBody>
                    <a:bodyPr/>
                    <a:lstStyle/>
                    <a:p>
                      <a:pPr algn="l" fontAlgn="t">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oFill/>
                  </a:tcPr>
                </a:tc>
                <a:tc>
                  <a:txBody>
                    <a:bodyPr/>
                    <a:lstStyle/>
                    <a:p>
                      <a:pPr algn="l" fontAlgn="t">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oFill/>
                  </a:tcPr>
                </a:tc>
                <a:tc>
                  <a:txBody>
                    <a:bodyPr/>
                    <a:lstStyle/>
                    <a:p>
                      <a:pPr algn="l" fontAlgn="b">
                        <a:buNone/>
                      </a:pPr>
                      <a:r>
                        <a:rPr lang="en-GB" sz="700" b="1" u="none" strike="noStrike">
                          <a:solidFill>
                            <a:schemeClr val="bg1"/>
                          </a:solidFill>
                          <a:effectLst/>
                        </a:rPr>
                        <a:t>Customer Approval Date</a:t>
                      </a:r>
                      <a:endParaRPr lang="en-GB" sz="7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700" b="1" u="none" strike="noStrike">
                          <a:solidFill>
                            <a:schemeClr val="bg1"/>
                          </a:solidFill>
                          <a:effectLst/>
                        </a:rPr>
                        <a:t> </a:t>
                      </a:r>
                      <a:endParaRPr lang="en-GB" sz="7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700" b="1" u="none" strike="noStrike">
                          <a:solidFill>
                            <a:schemeClr val="bg1"/>
                          </a:solidFill>
                          <a:effectLst/>
                        </a:rPr>
                        <a:t> </a:t>
                      </a:r>
                      <a:endParaRPr lang="en-GB" sz="7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700" b="1" u="none" strike="noStrike">
                          <a:solidFill>
                            <a:schemeClr val="bg1"/>
                          </a:solidFill>
                          <a:effectLst/>
                        </a:rPr>
                        <a:t> </a:t>
                      </a:r>
                      <a:endParaRPr lang="en-GB" sz="7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700" b="1" u="none" strike="noStrike">
                          <a:solidFill>
                            <a:schemeClr val="bg1"/>
                          </a:solidFill>
                          <a:effectLst/>
                        </a:rPr>
                        <a:t> </a:t>
                      </a:r>
                      <a:endParaRPr lang="en-GB" sz="7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1626934672"/>
                  </a:ext>
                </a:extLst>
              </a:tr>
              <a:tr h="223354">
                <a:tc>
                  <a:txBody>
                    <a:bodyPr/>
                    <a:lstStyle/>
                    <a:p>
                      <a:pPr algn="ctr" fontAlgn="t">
                        <a:buNone/>
                      </a:pPr>
                      <a:r>
                        <a:rPr lang="en-GB" sz="900" b="1" u="none" strike="noStrike">
                          <a:solidFill>
                            <a:schemeClr val="bg1"/>
                          </a:solidFill>
                          <a:effectLst/>
                        </a:rPr>
                        <a:t> </a:t>
                      </a:r>
                      <a:endParaRPr lang="en-GB" sz="9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t">
                        <a:buNone/>
                      </a:pPr>
                      <a:r>
                        <a:rPr lang="en-GB" sz="900" b="1" u="none" strike="noStrike">
                          <a:solidFill>
                            <a:schemeClr val="bg1"/>
                          </a:solidFill>
                          <a:effectLst/>
                        </a:rPr>
                        <a:t> </a:t>
                      </a:r>
                      <a:endParaRPr lang="en-GB" sz="9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t">
                        <a:buNone/>
                      </a:pPr>
                      <a:r>
                        <a:rPr lang="en-GB" sz="900" b="1" u="none" strike="noStrike">
                          <a:solidFill>
                            <a:schemeClr val="bg1"/>
                          </a:solidFill>
                          <a:effectLst/>
                        </a:rPr>
                        <a:t> </a:t>
                      </a:r>
                      <a:endParaRPr lang="en-GB" sz="9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t">
                        <a:buNone/>
                      </a:pPr>
                      <a:r>
                        <a:rPr lang="en-GB" sz="900" b="1" u="none" strike="noStrike">
                          <a:solidFill>
                            <a:schemeClr val="bg1"/>
                          </a:solidFill>
                          <a:effectLst/>
                        </a:rPr>
                        <a:t> </a:t>
                      </a:r>
                      <a:endParaRPr lang="en-GB" sz="9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t">
                        <a:buNone/>
                      </a:pPr>
                      <a:r>
                        <a:rPr lang="en-GB" sz="900" b="1" u="none" strike="noStrike">
                          <a:solidFill>
                            <a:schemeClr val="bg1"/>
                          </a:solidFill>
                          <a:effectLst/>
                        </a:rPr>
                        <a:t> </a:t>
                      </a:r>
                      <a:endParaRPr lang="en-GB" sz="9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t">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t">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t">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t">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ctr">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chor="ctr">
                    <a:noFill/>
                  </a:tcPr>
                </a:tc>
                <a:tc>
                  <a:txBody>
                    <a:bodyPr/>
                    <a:lstStyle/>
                    <a:p>
                      <a:pPr algn="l" fontAlgn="b">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chor="b">
                    <a:noFill/>
                  </a:tcPr>
                </a:tc>
                <a:tc>
                  <a:txBody>
                    <a:bodyPr/>
                    <a:lstStyle/>
                    <a:p>
                      <a:pPr algn="l" fontAlgn="b">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chor="b">
                    <a:noFill/>
                  </a:tcPr>
                </a:tc>
                <a:tc>
                  <a:txBody>
                    <a:bodyPr/>
                    <a:lstStyle/>
                    <a:p>
                      <a:pPr algn="l" fontAlgn="b">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chor="b">
                    <a:noFill/>
                  </a:tcPr>
                </a:tc>
                <a:tc>
                  <a:txBody>
                    <a:bodyPr/>
                    <a:lstStyle/>
                    <a:p>
                      <a:pPr algn="l" fontAlgn="b">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chor="b">
                    <a:noFill/>
                  </a:tcPr>
                </a:tc>
                <a:extLst>
                  <a:ext uri="{0D108BD9-81ED-4DB2-BD59-A6C34878D82A}">
                    <a16:rowId xmlns:a16="http://schemas.microsoft.com/office/drawing/2014/main" val="3135932208"/>
                  </a:ext>
                </a:extLst>
              </a:tr>
              <a:tr h="281261">
                <a:tc gridSpan="5">
                  <a:txBody>
                    <a:bodyPr/>
                    <a:lstStyle/>
                    <a:p>
                      <a:pPr algn="ctr" fontAlgn="t">
                        <a:buNone/>
                      </a:pPr>
                      <a:r>
                        <a:rPr lang="en-GB" sz="1100" b="1" u="none" strike="noStrike">
                          <a:solidFill>
                            <a:schemeClr val="bg1"/>
                          </a:solidFill>
                          <a:effectLst/>
                        </a:rPr>
                        <a:t>Part Name / Description</a:t>
                      </a:r>
                      <a:endParaRPr lang="en-GB" sz="1100" b="1" i="0" u="none" strike="noStrike">
                        <a:solidFill>
                          <a:schemeClr val="bg1"/>
                        </a:solidFill>
                        <a:effectLst/>
                        <a:latin typeface="Arial Narrow" panose="020B0606020202030204" pitchFamily="34" charset="0"/>
                      </a:endParaRPr>
                    </a:p>
                  </a:txBody>
                  <a:tcPr marL="0" marR="0" marT="0" marB="0">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t">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oFill/>
                  </a:tcPr>
                </a:tc>
                <a:tc>
                  <a:txBody>
                    <a:bodyPr/>
                    <a:lstStyle/>
                    <a:p>
                      <a:pPr algn="l" fontAlgn="t">
                        <a:buNone/>
                      </a:pPr>
                      <a:r>
                        <a:rPr lang="en-GB" sz="700" b="1" u="none" strike="noStrike" dirty="0">
                          <a:solidFill>
                            <a:schemeClr val="bg1"/>
                          </a:solidFill>
                          <a:effectLst/>
                        </a:rPr>
                        <a:t> </a:t>
                      </a:r>
                      <a:endParaRPr lang="en-GB" sz="700" b="1" i="0" u="none" strike="noStrike" dirty="0">
                        <a:solidFill>
                          <a:schemeClr val="bg1"/>
                        </a:solidFill>
                        <a:effectLst/>
                        <a:latin typeface="Arial Narrow" panose="020B0606020202030204" pitchFamily="34" charset="0"/>
                      </a:endParaRPr>
                    </a:p>
                  </a:txBody>
                  <a:tcPr marL="0" marR="0" marT="0" marB="0">
                    <a:noFill/>
                  </a:tcPr>
                </a:tc>
                <a:tc>
                  <a:txBody>
                    <a:bodyPr/>
                    <a:lstStyle/>
                    <a:p>
                      <a:pPr algn="l" fontAlgn="t">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oFill/>
                  </a:tcPr>
                </a:tc>
                <a:tc>
                  <a:txBody>
                    <a:bodyPr/>
                    <a:lstStyle/>
                    <a:p>
                      <a:pPr algn="l" fontAlgn="t">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oFill/>
                  </a:tcPr>
                </a:tc>
                <a:tc>
                  <a:txBody>
                    <a:bodyPr/>
                    <a:lstStyle/>
                    <a:p>
                      <a:pPr algn="l" fontAlgn="t">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oFill/>
                  </a:tcPr>
                </a:tc>
                <a:tc>
                  <a:txBody>
                    <a:bodyPr/>
                    <a:lstStyle/>
                    <a:p>
                      <a:pPr algn="l" fontAlgn="t">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oFill/>
                  </a:tcPr>
                </a:tc>
                <a:tc>
                  <a:txBody>
                    <a:bodyPr/>
                    <a:lstStyle/>
                    <a:p>
                      <a:pPr algn="l" fontAlgn="t">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oFill/>
                  </a:tcPr>
                </a:tc>
                <a:tc>
                  <a:txBody>
                    <a:bodyPr/>
                    <a:lstStyle/>
                    <a:p>
                      <a:pPr algn="l" fontAlgn="t">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oFill/>
                  </a:tcPr>
                </a:tc>
                <a:tc>
                  <a:txBody>
                    <a:bodyPr/>
                    <a:lstStyle/>
                    <a:p>
                      <a:pPr algn="l" fontAlgn="t">
                        <a:buNone/>
                      </a:pPr>
                      <a:r>
                        <a:rPr lang="en-GB" sz="700" b="1" u="none" strike="noStrike">
                          <a:solidFill>
                            <a:schemeClr val="bg1"/>
                          </a:solidFill>
                          <a:effectLst/>
                        </a:rPr>
                        <a:t> </a:t>
                      </a:r>
                      <a:endParaRPr lang="en-GB" sz="700" b="1" i="0" u="none" strike="noStrike">
                        <a:solidFill>
                          <a:schemeClr val="bg1"/>
                        </a:solidFill>
                        <a:effectLst/>
                        <a:latin typeface="Arial Narrow" panose="020B0606020202030204" pitchFamily="34" charset="0"/>
                      </a:endParaRPr>
                    </a:p>
                  </a:txBody>
                  <a:tcPr marL="0" marR="0" marT="0" marB="0">
                    <a:noFill/>
                  </a:tcPr>
                </a:tc>
                <a:extLst>
                  <a:ext uri="{0D108BD9-81ED-4DB2-BD59-A6C34878D82A}">
                    <a16:rowId xmlns:a16="http://schemas.microsoft.com/office/drawing/2014/main" val="2772845164"/>
                  </a:ext>
                </a:extLst>
              </a:tr>
              <a:tr h="231627">
                <a:tc>
                  <a:txBody>
                    <a:bodyPr/>
                    <a:lstStyle/>
                    <a:p>
                      <a:pPr algn="ctr" fontAlgn="t">
                        <a:buNone/>
                      </a:pPr>
                      <a:r>
                        <a:rPr lang="en-GB" sz="900" b="1" u="none" strike="noStrike">
                          <a:solidFill>
                            <a:schemeClr val="bg1"/>
                          </a:solidFill>
                          <a:effectLst/>
                        </a:rPr>
                        <a:t> </a:t>
                      </a:r>
                      <a:endParaRPr lang="en-GB" sz="9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t">
                        <a:buNone/>
                      </a:pPr>
                      <a:r>
                        <a:rPr lang="en-GB" sz="900" b="1" u="none" strike="noStrike">
                          <a:solidFill>
                            <a:schemeClr val="bg1"/>
                          </a:solidFill>
                          <a:effectLst/>
                        </a:rPr>
                        <a:t> </a:t>
                      </a:r>
                      <a:endParaRPr lang="en-GB" sz="9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t">
                        <a:buNone/>
                      </a:pPr>
                      <a:r>
                        <a:rPr lang="en-GB" sz="900" b="1" u="none" strike="noStrike">
                          <a:solidFill>
                            <a:schemeClr val="bg1"/>
                          </a:solidFill>
                          <a:effectLst/>
                        </a:rPr>
                        <a:t> </a:t>
                      </a:r>
                      <a:endParaRPr lang="en-GB" sz="9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t">
                        <a:buNone/>
                      </a:pPr>
                      <a:r>
                        <a:rPr lang="en-GB" sz="900" b="1" u="none" strike="noStrike">
                          <a:solidFill>
                            <a:schemeClr val="bg1"/>
                          </a:solidFill>
                          <a:effectLst/>
                        </a:rPr>
                        <a:t> </a:t>
                      </a:r>
                      <a:endParaRPr lang="en-GB" sz="9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t">
                        <a:buNone/>
                      </a:pPr>
                      <a:r>
                        <a:rPr lang="en-GB" sz="900" b="1" u="none" strike="noStrike">
                          <a:solidFill>
                            <a:schemeClr val="bg1"/>
                          </a:solidFill>
                          <a:effectLst/>
                        </a:rPr>
                        <a:t> </a:t>
                      </a:r>
                      <a:endParaRPr lang="en-GB" sz="900" b="1" i="0" u="none" strike="noStrike">
                        <a:solidFill>
                          <a:schemeClr val="bg1"/>
                        </a:solidFill>
                        <a:effectLst/>
                        <a:latin typeface="Arial Narrow" panose="020B0606020202030204" pitchFamily="34" charset="0"/>
                      </a:endParaRPr>
                    </a:p>
                  </a:txBody>
                  <a:tcPr marL="0" marR="0" marT="0" marB="0">
                    <a:noFill/>
                  </a:tcPr>
                </a:tc>
                <a:tc>
                  <a:txBody>
                    <a:bodyPr/>
                    <a:lstStyle/>
                    <a:p>
                      <a:pPr algn="l" fontAlgn="ctr">
                        <a:buNone/>
                      </a:pPr>
                      <a:r>
                        <a:rPr lang="en-GB" sz="500" b="1" u="none" strike="noStrike">
                          <a:solidFill>
                            <a:schemeClr val="bg1"/>
                          </a:solidFill>
                          <a:effectLst/>
                        </a:rPr>
                        <a:t> </a:t>
                      </a:r>
                      <a:endParaRPr lang="en-GB" sz="500" b="1" i="0" u="none" strike="noStrike">
                        <a:solidFill>
                          <a:schemeClr val="bg1"/>
                        </a:solidFill>
                        <a:effectLst/>
                        <a:latin typeface="Arial Narrow" panose="020B0606020202030204" pitchFamily="34" charset="0"/>
                      </a:endParaRPr>
                    </a:p>
                  </a:txBody>
                  <a:tcPr marL="0" marR="0" marT="0" marB="0" anchor="ctr">
                    <a:noFill/>
                  </a:tcPr>
                </a:tc>
                <a:tc>
                  <a:txBody>
                    <a:bodyPr/>
                    <a:lstStyle/>
                    <a:p>
                      <a:pPr algn="l" fontAlgn="ctr">
                        <a:buNone/>
                      </a:pPr>
                      <a:r>
                        <a:rPr lang="en-GB" sz="500" b="1" u="none" strike="noStrike">
                          <a:solidFill>
                            <a:schemeClr val="bg1"/>
                          </a:solidFill>
                          <a:effectLst/>
                        </a:rPr>
                        <a:t> </a:t>
                      </a:r>
                      <a:endParaRPr lang="en-GB" sz="500" b="1" i="0" u="none" strike="noStrike">
                        <a:solidFill>
                          <a:schemeClr val="bg1"/>
                        </a:solidFill>
                        <a:effectLst/>
                        <a:latin typeface="Arial Narrow" panose="020B0606020202030204" pitchFamily="34" charset="0"/>
                      </a:endParaRPr>
                    </a:p>
                  </a:txBody>
                  <a:tcPr marL="0" marR="0" marT="0" marB="0" anchor="ctr">
                    <a:noFill/>
                  </a:tcPr>
                </a:tc>
                <a:tc>
                  <a:txBody>
                    <a:bodyPr/>
                    <a:lstStyle/>
                    <a:p>
                      <a:pPr algn="l" fontAlgn="ctr">
                        <a:buNone/>
                      </a:pPr>
                      <a:r>
                        <a:rPr lang="en-GB" sz="500" b="1" u="none" strike="noStrike">
                          <a:solidFill>
                            <a:schemeClr val="bg1"/>
                          </a:solidFill>
                          <a:effectLst/>
                        </a:rPr>
                        <a:t> </a:t>
                      </a:r>
                      <a:endParaRPr lang="en-GB" sz="500" b="1" i="0" u="none" strike="noStrike">
                        <a:solidFill>
                          <a:schemeClr val="bg1"/>
                        </a:solidFill>
                        <a:effectLst/>
                        <a:latin typeface="Arial Narrow" panose="020B0606020202030204" pitchFamily="34" charset="0"/>
                      </a:endParaRPr>
                    </a:p>
                  </a:txBody>
                  <a:tcPr marL="0" marR="0" marT="0" marB="0" anchor="ctr">
                    <a:noFill/>
                  </a:tcPr>
                </a:tc>
                <a:tc>
                  <a:txBody>
                    <a:bodyPr/>
                    <a:lstStyle/>
                    <a:p>
                      <a:pPr algn="l" fontAlgn="ctr">
                        <a:buNone/>
                      </a:pPr>
                      <a:r>
                        <a:rPr lang="en-GB" sz="500" b="1" u="none" strike="noStrike">
                          <a:solidFill>
                            <a:schemeClr val="bg1"/>
                          </a:solidFill>
                          <a:effectLst/>
                        </a:rPr>
                        <a:t> </a:t>
                      </a:r>
                      <a:endParaRPr lang="en-GB" sz="500" b="1" i="0" u="none" strike="noStrike">
                        <a:solidFill>
                          <a:schemeClr val="bg1"/>
                        </a:solidFill>
                        <a:effectLst/>
                        <a:latin typeface="Arial Narrow" panose="020B0606020202030204" pitchFamily="34" charset="0"/>
                      </a:endParaRPr>
                    </a:p>
                  </a:txBody>
                  <a:tcPr marL="0" marR="0" marT="0" marB="0" anchor="ctr">
                    <a:noFill/>
                  </a:tcPr>
                </a:tc>
                <a:tc>
                  <a:txBody>
                    <a:bodyPr/>
                    <a:lstStyle/>
                    <a:p>
                      <a:pPr algn="l" fontAlgn="b">
                        <a:buNone/>
                      </a:pPr>
                      <a:r>
                        <a:rPr lang="en-GB" sz="500" b="1" u="none" strike="noStrike">
                          <a:solidFill>
                            <a:schemeClr val="bg1"/>
                          </a:solidFill>
                          <a:effectLst/>
                        </a:rPr>
                        <a:t> </a:t>
                      </a:r>
                      <a:endParaRPr lang="en-GB" sz="5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500" b="1" u="none" strike="noStrike">
                          <a:solidFill>
                            <a:schemeClr val="bg1"/>
                          </a:solidFill>
                          <a:effectLst/>
                        </a:rPr>
                        <a:t> </a:t>
                      </a:r>
                      <a:endParaRPr lang="en-GB" sz="5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500" b="1" u="none" strike="noStrike">
                          <a:solidFill>
                            <a:schemeClr val="bg1"/>
                          </a:solidFill>
                          <a:effectLst/>
                        </a:rPr>
                        <a:t> </a:t>
                      </a:r>
                      <a:endParaRPr lang="en-GB" sz="500" b="1" i="0" u="none" strike="noStrike">
                        <a:solidFill>
                          <a:schemeClr val="bg1"/>
                        </a:solidFill>
                        <a:effectLst/>
                        <a:latin typeface="Calibri" panose="020F0502020204030204" pitchFamily="34" charset="0"/>
                      </a:endParaRPr>
                    </a:p>
                  </a:txBody>
                  <a:tcPr marL="0" marR="0" marT="0" marB="0" anchor="b">
                    <a:noFill/>
                  </a:tcPr>
                </a:tc>
                <a:tc>
                  <a:txBody>
                    <a:bodyPr/>
                    <a:lstStyle/>
                    <a:p>
                      <a:pPr algn="l" fontAlgn="b">
                        <a:buNone/>
                      </a:pPr>
                      <a:r>
                        <a:rPr lang="en-GB" sz="500" b="1" u="none" strike="noStrike">
                          <a:solidFill>
                            <a:schemeClr val="bg1"/>
                          </a:solidFill>
                          <a:effectLst/>
                        </a:rPr>
                        <a:t> </a:t>
                      </a:r>
                      <a:endParaRPr lang="en-GB" sz="500" b="1" i="0" u="none" strike="noStrike">
                        <a:solidFill>
                          <a:schemeClr val="bg1"/>
                        </a:solidFill>
                        <a:effectLst/>
                        <a:latin typeface="Calibri" panose="020F0502020204030204" pitchFamily="34" charset="0"/>
                      </a:endParaRPr>
                    </a:p>
                  </a:txBody>
                  <a:tcPr marL="0" marR="0" marT="0" marB="0" anchor="b">
                    <a:noFill/>
                  </a:tcPr>
                </a:tc>
                <a:tc>
                  <a:txBody>
                    <a:bodyPr/>
                    <a:lstStyle/>
                    <a:p>
                      <a:pPr algn="l" fontAlgn="b">
                        <a:buNone/>
                      </a:pPr>
                      <a:r>
                        <a:rPr lang="en-GB" sz="500" b="1" u="none" strike="noStrike">
                          <a:solidFill>
                            <a:schemeClr val="bg1"/>
                          </a:solidFill>
                          <a:effectLst/>
                        </a:rPr>
                        <a:t> </a:t>
                      </a:r>
                      <a:endParaRPr lang="en-GB" sz="500" b="1" i="0" u="none" strike="noStrike">
                        <a:solidFill>
                          <a:schemeClr val="bg1"/>
                        </a:solidFill>
                        <a:effectLst/>
                        <a:latin typeface="Calibri" panose="020F0502020204030204" pitchFamily="34" charset="0"/>
                      </a:endParaRPr>
                    </a:p>
                  </a:txBody>
                  <a:tcPr marL="0" marR="0" marT="0" marB="0" anchor="b">
                    <a:noFill/>
                  </a:tcPr>
                </a:tc>
                <a:extLst>
                  <a:ext uri="{0D108BD9-81ED-4DB2-BD59-A6C34878D82A}">
                    <a16:rowId xmlns:a16="http://schemas.microsoft.com/office/drawing/2014/main" val="1601941032"/>
                  </a:ext>
                </a:extLst>
              </a:tr>
              <a:tr h="181992">
                <a:tc rowSpan="3">
                  <a:txBody>
                    <a:bodyPr/>
                    <a:lstStyle/>
                    <a:p>
                      <a:pPr algn="ctr" fontAlgn="t">
                        <a:buNone/>
                      </a:pPr>
                      <a:r>
                        <a:rPr lang="en-GB" sz="700" b="1" u="none" strike="noStrike">
                          <a:solidFill>
                            <a:schemeClr val="bg1"/>
                          </a:solidFill>
                          <a:effectLst/>
                        </a:rPr>
                        <a:t>Operation</a:t>
                      </a:r>
                      <a:endParaRPr lang="en-GB" sz="700" b="1" i="0" u="none" strike="noStrike">
                        <a:solidFill>
                          <a:schemeClr val="bg1"/>
                        </a:solidFill>
                        <a:effectLst/>
                        <a:latin typeface="Arial Narrow" panose="020B0606020202030204" pitchFamily="34" charset="0"/>
                      </a:endParaRPr>
                    </a:p>
                  </a:txBody>
                  <a:tcPr marL="0" marR="0" marT="0" marB="0">
                    <a:noFill/>
                  </a:tcPr>
                </a:tc>
                <a:tc rowSpan="3">
                  <a:txBody>
                    <a:bodyPr/>
                    <a:lstStyle/>
                    <a:p>
                      <a:pPr algn="ctr" fontAlgn="t">
                        <a:buNone/>
                      </a:pPr>
                      <a:r>
                        <a:rPr lang="en-GB" sz="700" b="1" u="none" strike="noStrike">
                          <a:solidFill>
                            <a:schemeClr val="bg1"/>
                          </a:solidFill>
                          <a:effectLst/>
                        </a:rPr>
                        <a:t>Step</a:t>
                      </a:r>
                      <a:endParaRPr lang="en-GB" sz="700" b="1" i="0" u="none" strike="noStrike">
                        <a:solidFill>
                          <a:schemeClr val="bg1"/>
                        </a:solidFill>
                        <a:effectLst/>
                        <a:latin typeface="Arial Narrow" panose="020B0606020202030204" pitchFamily="34" charset="0"/>
                      </a:endParaRPr>
                    </a:p>
                  </a:txBody>
                  <a:tcPr marL="0" marR="0" marT="0" marB="0">
                    <a:noFill/>
                  </a:tcPr>
                </a:tc>
                <a:tc rowSpan="3">
                  <a:txBody>
                    <a:bodyPr/>
                    <a:lstStyle/>
                    <a:p>
                      <a:pPr algn="ctr" fontAlgn="t">
                        <a:buNone/>
                      </a:pPr>
                      <a:r>
                        <a:rPr lang="en-GB" sz="700" b="1" u="none" strike="noStrike">
                          <a:solidFill>
                            <a:schemeClr val="bg1"/>
                          </a:solidFill>
                          <a:effectLst/>
                        </a:rPr>
                        <a:t>Process Function / Description</a:t>
                      </a:r>
                      <a:endParaRPr lang="en-GB" sz="700" b="1" i="0" u="none" strike="noStrike">
                        <a:solidFill>
                          <a:schemeClr val="bg1"/>
                        </a:solidFill>
                        <a:effectLst/>
                        <a:latin typeface="Arial Narrow" panose="020B0606020202030204" pitchFamily="34" charset="0"/>
                      </a:endParaRPr>
                    </a:p>
                  </a:txBody>
                  <a:tcPr marL="0" marR="0" marT="0" marB="0">
                    <a:noFill/>
                  </a:tcPr>
                </a:tc>
                <a:tc rowSpan="3">
                  <a:txBody>
                    <a:bodyPr/>
                    <a:lstStyle/>
                    <a:p>
                      <a:pPr algn="ctr" fontAlgn="t">
                        <a:buNone/>
                      </a:pPr>
                      <a:r>
                        <a:rPr lang="en-GB" sz="700" b="1" u="none" strike="noStrike">
                          <a:solidFill>
                            <a:schemeClr val="bg1"/>
                          </a:solidFill>
                          <a:effectLst/>
                        </a:rPr>
                        <a:t>Machine, Device, Jig, Tools For Mfg.</a:t>
                      </a:r>
                      <a:endParaRPr lang="en-GB" sz="700" b="1" i="0" u="none" strike="noStrike">
                        <a:solidFill>
                          <a:schemeClr val="bg1"/>
                        </a:solidFill>
                        <a:effectLst/>
                        <a:latin typeface="Arial Narrow" panose="020B0606020202030204" pitchFamily="34" charset="0"/>
                      </a:endParaRPr>
                    </a:p>
                  </a:txBody>
                  <a:tcPr marL="0" marR="0" marT="0" marB="0">
                    <a:noFill/>
                  </a:tcPr>
                </a:tc>
                <a:tc gridSpan="3">
                  <a:txBody>
                    <a:bodyPr/>
                    <a:lstStyle/>
                    <a:p>
                      <a:pPr algn="ctr" fontAlgn="t">
                        <a:buNone/>
                      </a:pPr>
                      <a:r>
                        <a:rPr lang="en-GB" sz="700" b="1" u="none" strike="noStrike">
                          <a:solidFill>
                            <a:schemeClr val="bg1"/>
                          </a:solidFill>
                          <a:effectLst/>
                        </a:rPr>
                        <a:t>Characteristics</a:t>
                      </a:r>
                      <a:endParaRPr lang="en-GB" sz="700" b="1" i="0" u="none" strike="noStrike">
                        <a:solidFill>
                          <a:schemeClr val="bg1"/>
                        </a:solidFill>
                        <a:effectLst/>
                        <a:latin typeface="Arial Narrow" panose="020B0606020202030204" pitchFamily="34" charset="0"/>
                      </a:endParaRPr>
                    </a:p>
                  </a:txBody>
                  <a:tcPr marL="0" marR="0" marT="0" marB="0">
                    <a:noFill/>
                  </a:tcPr>
                </a:tc>
                <a:tc hMerge="1">
                  <a:txBody>
                    <a:bodyPr/>
                    <a:lstStyle/>
                    <a:p>
                      <a:endParaRPr lang="en-GB"/>
                    </a:p>
                  </a:txBody>
                  <a:tcPr/>
                </a:tc>
                <a:tc hMerge="1">
                  <a:txBody>
                    <a:bodyPr/>
                    <a:lstStyle/>
                    <a:p>
                      <a:endParaRPr lang="en-GB"/>
                    </a:p>
                  </a:txBody>
                  <a:tcPr/>
                </a:tc>
                <a:tc rowSpan="3">
                  <a:txBody>
                    <a:bodyPr/>
                    <a:lstStyle/>
                    <a:p>
                      <a:pPr algn="ctr" fontAlgn="ctr">
                        <a:buNone/>
                      </a:pPr>
                      <a:r>
                        <a:rPr lang="en-GB" sz="700" b="1" u="none" strike="noStrike">
                          <a:solidFill>
                            <a:schemeClr val="bg1"/>
                          </a:solidFill>
                          <a:effectLst/>
                        </a:rPr>
                        <a:t>Classification</a:t>
                      </a:r>
                      <a:endParaRPr lang="en-GB" sz="700" b="1" i="0" u="none" strike="noStrike">
                        <a:solidFill>
                          <a:schemeClr val="bg1"/>
                        </a:solidFill>
                        <a:effectLst/>
                        <a:latin typeface="Arial Narrow" panose="020B0606020202030204" pitchFamily="34" charset="0"/>
                      </a:endParaRPr>
                    </a:p>
                  </a:txBody>
                  <a:tcPr marL="0" marR="0" marT="0" marB="0" vert="vert270" anchor="ctr">
                    <a:noFill/>
                  </a:tcPr>
                </a:tc>
                <a:tc gridSpan="5">
                  <a:txBody>
                    <a:bodyPr/>
                    <a:lstStyle/>
                    <a:p>
                      <a:pPr algn="ctr" fontAlgn="t">
                        <a:buNone/>
                      </a:pPr>
                      <a:r>
                        <a:rPr lang="en-GB" sz="600" b="1" u="none" strike="noStrike">
                          <a:solidFill>
                            <a:schemeClr val="bg1"/>
                          </a:solidFill>
                          <a:effectLst/>
                        </a:rPr>
                        <a:t> Methods</a:t>
                      </a:r>
                      <a:endParaRPr lang="en-GB" sz="600" b="1" i="0" u="none" strike="noStrike">
                        <a:solidFill>
                          <a:schemeClr val="bg1"/>
                        </a:solidFill>
                        <a:effectLst/>
                        <a:latin typeface="Arial Narrow" panose="020B0606020202030204" pitchFamily="34" charset="0"/>
                      </a:endParaRPr>
                    </a:p>
                  </a:txBody>
                  <a:tcPr marL="0" marR="0" marT="0" marB="0">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3">
                  <a:txBody>
                    <a:bodyPr/>
                    <a:lstStyle/>
                    <a:p>
                      <a:pPr algn="ctr" fontAlgn="ctr">
                        <a:buNone/>
                      </a:pPr>
                      <a:r>
                        <a:rPr lang="en-GB" sz="700" b="1" u="none" strike="noStrike">
                          <a:solidFill>
                            <a:schemeClr val="bg1"/>
                          </a:solidFill>
                          <a:effectLst/>
                        </a:rPr>
                        <a:t>Reaction Plan</a:t>
                      </a:r>
                      <a:endParaRPr lang="en-GB" sz="700" b="1" i="0" u="none" strike="noStrike">
                        <a:solidFill>
                          <a:schemeClr val="bg1"/>
                        </a:solidFill>
                        <a:effectLst/>
                        <a:latin typeface="Arial Narrow" panose="020B0606020202030204" pitchFamily="34" charset="0"/>
                      </a:endParaRPr>
                    </a:p>
                  </a:txBody>
                  <a:tcPr marL="0" marR="0" marT="0" marB="0" anchor="ctr">
                    <a:noFill/>
                  </a:tcPr>
                </a:tc>
                <a:extLst>
                  <a:ext uri="{0D108BD9-81ED-4DB2-BD59-A6C34878D82A}">
                    <a16:rowId xmlns:a16="http://schemas.microsoft.com/office/drawing/2014/main" val="2344457887"/>
                  </a:ext>
                </a:extLst>
              </a:tr>
              <a:tr h="454981">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algn="ctr" fontAlgn="ctr">
                        <a:buNone/>
                      </a:pPr>
                      <a:r>
                        <a:rPr lang="en-GB" sz="700" b="1" u="none" strike="noStrike">
                          <a:solidFill>
                            <a:schemeClr val="bg1"/>
                          </a:solidFill>
                          <a:effectLst/>
                        </a:rPr>
                        <a:t>#</a:t>
                      </a:r>
                      <a:endParaRPr lang="en-GB" sz="700" b="1" i="0" u="none" strike="noStrike">
                        <a:solidFill>
                          <a:schemeClr val="bg1"/>
                        </a:solidFill>
                        <a:effectLst/>
                        <a:latin typeface="Arial Narrow" panose="020B0606020202030204" pitchFamily="34" charset="0"/>
                      </a:endParaRPr>
                    </a:p>
                  </a:txBody>
                  <a:tcPr marL="0" marR="0" marT="0" marB="0" anchor="ctr">
                    <a:noFill/>
                  </a:tcPr>
                </a:tc>
                <a:tc rowSpan="2">
                  <a:txBody>
                    <a:bodyPr/>
                    <a:lstStyle/>
                    <a:p>
                      <a:pPr algn="ctr" fontAlgn="ctr">
                        <a:buNone/>
                      </a:pPr>
                      <a:r>
                        <a:rPr lang="en-GB" sz="700" b="1" u="none" strike="noStrike">
                          <a:solidFill>
                            <a:schemeClr val="bg1"/>
                          </a:solidFill>
                          <a:effectLst/>
                        </a:rPr>
                        <a:t>Product</a:t>
                      </a:r>
                      <a:endParaRPr lang="en-GB" sz="700" b="1" i="0" u="none" strike="noStrike">
                        <a:solidFill>
                          <a:schemeClr val="bg1"/>
                        </a:solidFill>
                        <a:effectLst/>
                        <a:latin typeface="Arial Narrow" panose="020B0606020202030204" pitchFamily="34" charset="0"/>
                      </a:endParaRPr>
                    </a:p>
                  </a:txBody>
                  <a:tcPr marL="0" marR="0" marT="0" marB="0" anchor="ctr">
                    <a:noFill/>
                  </a:tcPr>
                </a:tc>
                <a:tc rowSpan="2">
                  <a:txBody>
                    <a:bodyPr/>
                    <a:lstStyle/>
                    <a:p>
                      <a:pPr algn="ctr" fontAlgn="ctr">
                        <a:buNone/>
                      </a:pPr>
                      <a:r>
                        <a:rPr lang="en-GB" sz="700" b="1" u="none" strike="noStrike">
                          <a:solidFill>
                            <a:schemeClr val="bg1"/>
                          </a:solidFill>
                          <a:effectLst/>
                        </a:rPr>
                        <a:t>Process</a:t>
                      </a:r>
                      <a:endParaRPr lang="en-GB" sz="700" b="1" i="0" u="none" strike="noStrike">
                        <a:solidFill>
                          <a:schemeClr val="bg1"/>
                        </a:solidFill>
                        <a:effectLst/>
                        <a:latin typeface="Arial Narrow" panose="020B0606020202030204" pitchFamily="34" charset="0"/>
                      </a:endParaRPr>
                    </a:p>
                  </a:txBody>
                  <a:tcPr marL="0" marR="0" marT="0" marB="0" anchor="ctr">
                    <a:noFill/>
                  </a:tcPr>
                </a:tc>
                <a:tc vMerge="1">
                  <a:txBody>
                    <a:bodyPr/>
                    <a:lstStyle/>
                    <a:p>
                      <a:endParaRPr lang="en-GB"/>
                    </a:p>
                  </a:txBody>
                  <a:tcPr/>
                </a:tc>
                <a:tc rowSpan="2">
                  <a:txBody>
                    <a:bodyPr/>
                    <a:lstStyle/>
                    <a:p>
                      <a:pPr algn="ctr" fontAlgn="t">
                        <a:buNone/>
                      </a:pPr>
                      <a:r>
                        <a:rPr lang="en-GB" sz="700" b="1" u="none" strike="noStrike" dirty="0">
                          <a:solidFill>
                            <a:schemeClr val="bg1"/>
                          </a:solidFill>
                          <a:effectLst/>
                        </a:rPr>
                        <a:t>Requirements</a:t>
                      </a:r>
                      <a:endParaRPr lang="en-GB" sz="700" b="1" i="0" u="none" strike="noStrike" dirty="0">
                        <a:solidFill>
                          <a:schemeClr val="bg1"/>
                        </a:solidFill>
                        <a:effectLst/>
                        <a:latin typeface="Arial Narrow" panose="020B0606020202030204" pitchFamily="34" charset="0"/>
                      </a:endParaRPr>
                    </a:p>
                  </a:txBody>
                  <a:tcPr marL="0" marR="0" marT="0" marB="0">
                    <a:noFill/>
                  </a:tcPr>
                </a:tc>
                <a:tc rowSpan="2">
                  <a:txBody>
                    <a:bodyPr/>
                    <a:lstStyle/>
                    <a:p>
                      <a:pPr algn="ctr" fontAlgn="t">
                        <a:buNone/>
                      </a:pPr>
                      <a:r>
                        <a:rPr lang="en-GB" sz="700" b="1" u="none" strike="noStrike">
                          <a:solidFill>
                            <a:schemeClr val="bg1"/>
                          </a:solidFill>
                          <a:effectLst/>
                        </a:rPr>
                        <a:t>Evaluation / Measurement Technique</a:t>
                      </a:r>
                      <a:endParaRPr lang="en-GB" sz="700" b="1" i="0" u="none" strike="noStrike">
                        <a:solidFill>
                          <a:schemeClr val="bg1"/>
                        </a:solidFill>
                        <a:effectLst/>
                        <a:latin typeface="Arial Narrow" panose="020B0606020202030204" pitchFamily="34" charset="0"/>
                      </a:endParaRPr>
                    </a:p>
                  </a:txBody>
                  <a:tcPr marL="0" marR="0" marT="0" marB="0">
                    <a:noFill/>
                  </a:tcPr>
                </a:tc>
                <a:tc gridSpan="2">
                  <a:txBody>
                    <a:bodyPr/>
                    <a:lstStyle/>
                    <a:p>
                      <a:pPr algn="ctr" fontAlgn="t">
                        <a:buNone/>
                      </a:pPr>
                      <a:r>
                        <a:rPr lang="en-GB" sz="500" b="1" u="none" strike="noStrike">
                          <a:solidFill>
                            <a:schemeClr val="bg1"/>
                          </a:solidFill>
                          <a:effectLst/>
                        </a:rPr>
                        <a:t>Sample</a:t>
                      </a:r>
                      <a:endParaRPr lang="en-GB" sz="500" b="1" i="0" u="none" strike="noStrike">
                        <a:solidFill>
                          <a:schemeClr val="bg1"/>
                        </a:solidFill>
                        <a:effectLst/>
                        <a:latin typeface="Arial Narrow" panose="020B0606020202030204" pitchFamily="34" charset="0"/>
                      </a:endParaRPr>
                    </a:p>
                  </a:txBody>
                  <a:tcPr marL="0" marR="0" marT="0" marB="0">
                    <a:noFill/>
                  </a:tcPr>
                </a:tc>
                <a:tc hMerge="1">
                  <a:txBody>
                    <a:bodyPr/>
                    <a:lstStyle/>
                    <a:p>
                      <a:endParaRPr lang="en-GB"/>
                    </a:p>
                  </a:txBody>
                  <a:tcPr/>
                </a:tc>
                <a:tc rowSpan="2">
                  <a:txBody>
                    <a:bodyPr/>
                    <a:lstStyle/>
                    <a:p>
                      <a:pPr algn="ctr" fontAlgn="ctr">
                        <a:buNone/>
                      </a:pPr>
                      <a:r>
                        <a:rPr lang="en-GB" sz="500" b="1" u="none" strike="noStrike">
                          <a:solidFill>
                            <a:schemeClr val="bg1"/>
                          </a:solidFill>
                          <a:effectLst/>
                        </a:rPr>
                        <a:t>Control Method</a:t>
                      </a:r>
                      <a:endParaRPr lang="en-GB" sz="500" b="1" i="0" u="none" strike="noStrike">
                        <a:solidFill>
                          <a:schemeClr val="bg1"/>
                        </a:solidFill>
                        <a:effectLst/>
                        <a:latin typeface="Arial Narrow" panose="020B0606020202030204" pitchFamily="34" charset="0"/>
                      </a:endParaRPr>
                    </a:p>
                  </a:txBody>
                  <a:tcPr marL="0" marR="0" marT="0" marB="0" anchor="ctr">
                    <a:noFill/>
                  </a:tcPr>
                </a:tc>
                <a:tc vMerge="1">
                  <a:txBody>
                    <a:bodyPr/>
                    <a:lstStyle/>
                    <a:p>
                      <a:endParaRPr lang="en-GB"/>
                    </a:p>
                  </a:txBody>
                  <a:tcPr/>
                </a:tc>
                <a:extLst>
                  <a:ext uri="{0D108BD9-81ED-4DB2-BD59-A6C34878D82A}">
                    <a16:rowId xmlns:a16="http://schemas.microsoft.com/office/drawing/2014/main" val="2038968301"/>
                  </a:ext>
                </a:extLst>
              </a:tr>
              <a:tr h="181992">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t">
                        <a:buNone/>
                      </a:pPr>
                      <a:r>
                        <a:rPr lang="en-GB" sz="500" b="1" u="none" strike="noStrike">
                          <a:solidFill>
                            <a:schemeClr val="bg1"/>
                          </a:solidFill>
                          <a:effectLst/>
                        </a:rPr>
                        <a:t>Size</a:t>
                      </a:r>
                      <a:endParaRPr lang="en-GB" sz="500" b="1" i="0" u="none" strike="noStrike">
                        <a:solidFill>
                          <a:schemeClr val="bg1"/>
                        </a:solidFill>
                        <a:effectLst/>
                        <a:latin typeface="Arial Narrow" panose="020B0606020202030204" pitchFamily="34" charset="0"/>
                      </a:endParaRPr>
                    </a:p>
                  </a:txBody>
                  <a:tcPr marL="0" marR="0" marT="0" marB="0">
                    <a:noFill/>
                  </a:tcPr>
                </a:tc>
                <a:tc>
                  <a:txBody>
                    <a:bodyPr/>
                    <a:lstStyle/>
                    <a:p>
                      <a:pPr algn="ctr" fontAlgn="t">
                        <a:buNone/>
                      </a:pPr>
                      <a:r>
                        <a:rPr lang="en-GB" sz="500" b="1" u="none" strike="noStrike">
                          <a:solidFill>
                            <a:schemeClr val="bg1"/>
                          </a:solidFill>
                          <a:effectLst/>
                        </a:rPr>
                        <a:t>Freq</a:t>
                      </a:r>
                      <a:endParaRPr lang="en-GB" sz="500" b="1" i="0" u="none" strike="noStrike">
                        <a:solidFill>
                          <a:schemeClr val="bg1"/>
                        </a:solidFill>
                        <a:effectLst/>
                        <a:latin typeface="Arial Narrow" panose="020B0606020202030204" pitchFamily="34" charset="0"/>
                      </a:endParaRPr>
                    </a:p>
                  </a:txBody>
                  <a:tcPr marL="0" marR="0" marT="0" marB="0">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73419398"/>
                  </a:ext>
                </a:extLst>
              </a:tr>
              <a:tr h="206810">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dirty="0">
                          <a:solidFill>
                            <a:schemeClr val="bg1"/>
                          </a:solidFill>
                          <a:effectLst/>
                        </a:rPr>
                        <a:t> </a:t>
                      </a:r>
                      <a:endParaRPr lang="en-GB" sz="800" b="1" i="0" u="none" strike="noStrike" dirty="0">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281502407"/>
                  </a:ext>
                </a:extLst>
              </a:tr>
              <a:tr h="198538">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4213239186"/>
                  </a:ext>
                </a:extLst>
              </a:tr>
              <a:tr h="198538">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2947185358"/>
                  </a:ext>
                </a:extLst>
              </a:tr>
              <a:tr h="198538">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2422560899"/>
                  </a:ext>
                </a:extLst>
              </a:tr>
              <a:tr h="198538">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dirty="0">
                          <a:solidFill>
                            <a:schemeClr val="bg1"/>
                          </a:solidFill>
                          <a:effectLst/>
                        </a:rPr>
                        <a:t> </a:t>
                      </a:r>
                      <a:endParaRPr lang="en-GB" sz="800" b="1" i="0" u="none" strike="noStrike" dirty="0">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1947951620"/>
                  </a:ext>
                </a:extLst>
              </a:tr>
              <a:tr h="198538">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652029059"/>
                  </a:ext>
                </a:extLst>
              </a:tr>
              <a:tr h="198538">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dirty="0">
                          <a:solidFill>
                            <a:schemeClr val="bg1"/>
                          </a:solidFill>
                          <a:effectLst/>
                        </a:rPr>
                        <a:t> </a:t>
                      </a:r>
                      <a:endParaRPr lang="en-GB" sz="800" b="1" i="0" u="none" strike="noStrike" dirty="0">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1413570279"/>
                  </a:ext>
                </a:extLst>
              </a:tr>
              <a:tr h="198538">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dirty="0">
                          <a:solidFill>
                            <a:schemeClr val="bg1"/>
                          </a:solidFill>
                          <a:effectLst/>
                        </a:rPr>
                        <a:t> </a:t>
                      </a:r>
                      <a:endParaRPr lang="en-GB" sz="800" b="1" i="0" u="none" strike="noStrike" dirty="0">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490397191"/>
                  </a:ext>
                </a:extLst>
              </a:tr>
              <a:tr h="198538">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dirty="0">
                          <a:solidFill>
                            <a:schemeClr val="bg1"/>
                          </a:solidFill>
                          <a:effectLst/>
                        </a:rPr>
                        <a:t> </a:t>
                      </a:r>
                      <a:endParaRPr lang="en-GB" sz="800" b="1" i="0" u="none" strike="noStrike" dirty="0">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552240587"/>
                  </a:ext>
                </a:extLst>
              </a:tr>
              <a:tr h="198538">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ctr" fontAlgn="ctr">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ctr">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a:solidFill>
                            <a:schemeClr val="bg1"/>
                          </a:solidFill>
                          <a:effectLst/>
                        </a:rPr>
                        <a:t> </a:t>
                      </a:r>
                      <a:endParaRPr lang="en-GB" sz="800" b="1" i="0" u="none" strike="noStrike">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dirty="0">
                          <a:solidFill>
                            <a:schemeClr val="bg1"/>
                          </a:solidFill>
                          <a:effectLst/>
                        </a:rPr>
                        <a:t> </a:t>
                      </a:r>
                      <a:endParaRPr lang="en-GB" sz="800" b="1" i="0" u="none" strike="noStrike" dirty="0">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dirty="0">
                          <a:solidFill>
                            <a:schemeClr val="bg1"/>
                          </a:solidFill>
                          <a:effectLst/>
                        </a:rPr>
                        <a:t> </a:t>
                      </a:r>
                      <a:endParaRPr lang="en-GB" sz="800" b="1" i="0" u="none" strike="noStrike" dirty="0">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dirty="0">
                          <a:solidFill>
                            <a:schemeClr val="bg1"/>
                          </a:solidFill>
                          <a:effectLst/>
                        </a:rPr>
                        <a:t> </a:t>
                      </a:r>
                      <a:endParaRPr lang="en-GB" sz="800" b="1" i="0" u="none" strike="noStrike" dirty="0">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dirty="0">
                          <a:solidFill>
                            <a:schemeClr val="bg1"/>
                          </a:solidFill>
                          <a:effectLst/>
                        </a:rPr>
                        <a:t> </a:t>
                      </a:r>
                      <a:endParaRPr lang="en-GB" sz="800" b="1" i="0" u="none" strike="noStrike" dirty="0">
                        <a:solidFill>
                          <a:schemeClr val="bg1"/>
                        </a:solidFill>
                        <a:effectLst/>
                        <a:latin typeface="Arial" panose="020B0604020202020204" pitchFamily="34" charset="0"/>
                      </a:endParaRPr>
                    </a:p>
                  </a:txBody>
                  <a:tcPr marL="0" marR="0" marT="0" marB="0" anchor="b">
                    <a:noFill/>
                  </a:tcPr>
                </a:tc>
                <a:tc>
                  <a:txBody>
                    <a:bodyPr/>
                    <a:lstStyle/>
                    <a:p>
                      <a:pPr algn="l" fontAlgn="b">
                        <a:buNone/>
                      </a:pPr>
                      <a:r>
                        <a:rPr lang="en-GB" sz="800" b="1" u="none" strike="noStrike" dirty="0">
                          <a:solidFill>
                            <a:schemeClr val="bg1"/>
                          </a:solidFill>
                          <a:effectLst/>
                        </a:rPr>
                        <a:t> </a:t>
                      </a:r>
                      <a:endParaRPr lang="en-GB" sz="800" b="1" i="0" u="none" strike="noStrike" dirty="0">
                        <a:solidFill>
                          <a:schemeClr val="bg1"/>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1147512018"/>
                  </a:ext>
                </a:extLst>
              </a:tr>
            </a:tbl>
          </a:graphicData>
        </a:graphic>
      </p:graphicFrame>
    </p:spTree>
    <p:extLst>
      <p:ext uri="{BB962C8B-B14F-4D97-AF65-F5344CB8AC3E}">
        <p14:creationId xmlns:p14="http://schemas.microsoft.com/office/powerpoint/2010/main" val="3631215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C15DB-3313-4529-ADB0-3E6AA3AE5AB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1FA95D0-DC43-4842-FDFA-6FAC05C0B86D}"/>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800" dirty="0">
              <a:solidFill>
                <a:schemeClr val="bg1"/>
              </a:solidFill>
            </a:endParaRPr>
          </a:p>
        </p:txBody>
      </p:sp>
      <p:sp>
        <p:nvSpPr>
          <p:cNvPr id="3" name="Title 2">
            <a:extLst>
              <a:ext uri="{FF2B5EF4-FFF2-40B4-BE49-F238E27FC236}">
                <a16:creationId xmlns:a16="http://schemas.microsoft.com/office/drawing/2014/main" id="{52DFCABE-7E6A-3A7B-0B01-B6C3641086B0}"/>
              </a:ext>
            </a:extLst>
          </p:cNvPr>
          <p:cNvSpPr txBox="1">
            <a:spLocks/>
          </p:cNvSpPr>
          <p:nvPr/>
        </p:nvSpPr>
        <p:spPr>
          <a:xfrm>
            <a:off x="0" y="0"/>
            <a:ext cx="12192000" cy="537455"/>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Questions?</a:t>
            </a:r>
          </a:p>
        </p:txBody>
      </p:sp>
      <p:pic>
        <p:nvPicPr>
          <p:cNvPr id="5" name="Picture 4">
            <a:extLst>
              <a:ext uri="{FF2B5EF4-FFF2-40B4-BE49-F238E27FC236}">
                <a16:creationId xmlns:a16="http://schemas.microsoft.com/office/drawing/2014/main" id="{622E6D30-4EC5-907D-016C-8EC40661E0D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39224" y="1633819"/>
            <a:ext cx="5113552" cy="2973496"/>
          </a:xfrm>
          <a:prstGeom prst="rect">
            <a:avLst/>
          </a:prstGeom>
        </p:spPr>
      </p:pic>
    </p:spTree>
    <p:extLst>
      <p:ext uri="{BB962C8B-B14F-4D97-AF65-F5344CB8AC3E}">
        <p14:creationId xmlns:p14="http://schemas.microsoft.com/office/powerpoint/2010/main" val="3718509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ACA95-10B7-35B0-AC20-27226289764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D05BAD3-6167-EFD8-E61B-CDEAE8AB27DB}"/>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800" dirty="0">
              <a:solidFill>
                <a:schemeClr val="bg1"/>
              </a:solidFill>
            </a:endParaRPr>
          </a:p>
        </p:txBody>
      </p:sp>
      <p:sp>
        <p:nvSpPr>
          <p:cNvPr id="3" name="Title 2">
            <a:extLst>
              <a:ext uri="{FF2B5EF4-FFF2-40B4-BE49-F238E27FC236}">
                <a16:creationId xmlns:a16="http://schemas.microsoft.com/office/drawing/2014/main" id="{F864DBD1-E758-D80C-EAE4-7C294EB6F47F}"/>
              </a:ext>
            </a:extLst>
          </p:cNvPr>
          <p:cNvSpPr txBox="1">
            <a:spLocks/>
          </p:cNvSpPr>
          <p:nvPr/>
        </p:nvSpPr>
        <p:spPr>
          <a:xfrm>
            <a:off x="0" y="0"/>
            <a:ext cx="12192000" cy="537455"/>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Revision Control</a:t>
            </a:r>
          </a:p>
        </p:txBody>
      </p:sp>
      <p:sp>
        <p:nvSpPr>
          <p:cNvPr id="9" name="TextBox 8">
            <a:extLst>
              <a:ext uri="{FF2B5EF4-FFF2-40B4-BE49-F238E27FC236}">
                <a16:creationId xmlns:a16="http://schemas.microsoft.com/office/drawing/2014/main" id="{9FD8825D-56C4-7AE3-217E-EA7E3AC62258}"/>
              </a:ext>
            </a:extLst>
          </p:cNvPr>
          <p:cNvSpPr txBox="1"/>
          <p:nvPr/>
        </p:nvSpPr>
        <p:spPr>
          <a:xfrm>
            <a:off x="9002805" y="537455"/>
            <a:ext cx="2996453" cy="1569660"/>
          </a:xfrm>
          <a:prstGeom prst="rect">
            <a:avLst/>
          </a:prstGeom>
          <a:noFill/>
        </p:spPr>
        <p:txBody>
          <a:bodyPr wrap="square">
            <a:spAutoFit/>
          </a:bodyPr>
          <a:lstStyle/>
          <a:p>
            <a:pPr algn="r"/>
            <a:r>
              <a:rPr lang="en-GB" sz="5400" b="1" dirty="0">
                <a:solidFill>
                  <a:schemeClr val="bg1"/>
                </a:solidFill>
                <a:hlinkClick r:id="rId2">
                  <a:extLst>
                    <a:ext uri="{A12FA001-AC4F-418D-AE19-62706E023703}">
                      <ahyp:hlinkClr xmlns:ahyp="http://schemas.microsoft.com/office/drawing/2018/hyperlinkcolor" val="tx"/>
                    </a:ext>
                  </a:extLst>
                </a:hlinkClick>
              </a:rPr>
              <a:t>sp-i.org</a:t>
            </a:r>
            <a:endParaRPr lang="en-GB" sz="5400" b="1" dirty="0">
              <a:solidFill>
                <a:schemeClr val="bg1"/>
              </a:solidFill>
            </a:endParaRPr>
          </a:p>
          <a:p>
            <a:pPr algn="r"/>
            <a:r>
              <a:rPr lang="en-GB" sz="2800" b="1" dirty="0">
                <a:solidFill>
                  <a:schemeClr val="bg1"/>
                </a:solidFill>
                <a:hlinkClick r:id="rId3">
                  <a:extLst>
                    <a:ext uri="{A12FA001-AC4F-418D-AE19-62706E023703}">
                      <ahyp:hlinkClr xmlns:ahyp="http://schemas.microsoft.com/office/drawing/2018/hyperlinkcolor" val="tx"/>
                    </a:ext>
                  </a:extLst>
                </a:hlinkClick>
              </a:rPr>
              <a:t>email@sp-i.org</a:t>
            </a:r>
            <a:endParaRPr lang="en-GB" sz="2800" b="1" dirty="0">
              <a:solidFill>
                <a:schemeClr val="bg1"/>
              </a:solidFill>
            </a:endParaRPr>
          </a:p>
          <a:p>
            <a:pPr algn="r"/>
            <a:endParaRPr lang="en-GB" sz="1400" dirty="0">
              <a:solidFill>
                <a:schemeClr val="bg1"/>
              </a:solidFill>
            </a:endParaRPr>
          </a:p>
        </p:txBody>
      </p:sp>
      <p:graphicFrame>
        <p:nvGraphicFramePr>
          <p:cNvPr id="4" name="Table 3">
            <a:extLst>
              <a:ext uri="{FF2B5EF4-FFF2-40B4-BE49-F238E27FC236}">
                <a16:creationId xmlns:a16="http://schemas.microsoft.com/office/drawing/2014/main" id="{2E78D6B3-B037-2039-375F-4CAA803C73E4}"/>
              </a:ext>
            </a:extLst>
          </p:cNvPr>
          <p:cNvGraphicFramePr>
            <a:graphicFrameLocks noGrp="1"/>
          </p:cNvGraphicFramePr>
          <p:nvPr>
            <p:extLst>
              <p:ext uri="{D42A27DB-BD31-4B8C-83A1-F6EECF244321}">
                <p14:modId xmlns:p14="http://schemas.microsoft.com/office/powerpoint/2010/main" val="1482873441"/>
              </p:ext>
            </p:extLst>
          </p:nvPr>
        </p:nvGraphicFramePr>
        <p:xfrm>
          <a:off x="3560669" y="2995852"/>
          <a:ext cx="5070662" cy="433148"/>
        </p:xfrm>
        <a:graphic>
          <a:graphicData uri="http://schemas.openxmlformats.org/drawingml/2006/table">
            <a:tbl>
              <a:tblPr>
                <a:tableStyleId>{5C22544A-7EE6-4342-B048-85BDC9FD1C3A}</a:tableStyleId>
              </a:tblPr>
              <a:tblGrid>
                <a:gridCol w="367552">
                  <a:extLst>
                    <a:ext uri="{9D8B030D-6E8A-4147-A177-3AD203B41FA5}">
                      <a16:colId xmlns:a16="http://schemas.microsoft.com/office/drawing/2014/main" val="735404911"/>
                    </a:ext>
                  </a:extLst>
                </a:gridCol>
                <a:gridCol w="746312">
                  <a:extLst>
                    <a:ext uri="{9D8B030D-6E8A-4147-A177-3AD203B41FA5}">
                      <a16:colId xmlns:a16="http://schemas.microsoft.com/office/drawing/2014/main" val="2977624695"/>
                    </a:ext>
                  </a:extLst>
                </a:gridCol>
                <a:gridCol w="2924735">
                  <a:extLst>
                    <a:ext uri="{9D8B030D-6E8A-4147-A177-3AD203B41FA5}">
                      <a16:colId xmlns:a16="http://schemas.microsoft.com/office/drawing/2014/main" val="3760111012"/>
                    </a:ext>
                  </a:extLst>
                </a:gridCol>
                <a:gridCol w="1032063">
                  <a:extLst>
                    <a:ext uri="{9D8B030D-6E8A-4147-A177-3AD203B41FA5}">
                      <a16:colId xmlns:a16="http://schemas.microsoft.com/office/drawing/2014/main" val="1025303206"/>
                    </a:ext>
                  </a:extLst>
                </a:gridCol>
              </a:tblGrid>
              <a:tr h="203782">
                <a:tc>
                  <a:txBody>
                    <a:bodyPr/>
                    <a:lstStyle/>
                    <a:p>
                      <a:pPr algn="ctr" fontAlgn="ctr"/>
                      <a:r>
                        <a:rPr lang="en-GB" sz="1000" u="none" strike="noStrike" dirty="0">
                          <a:solidFill>
                            <a:schemeClr val="bg1"/>
                          </a:solidFill>
                          <a:effectLst/>
                        </a:rPr>
                        <a:t>Rev</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Date</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b="1" i="0" u="none" strike="noStrike" dirty="0">
                          <a:solidFill>
                            <a:schemeClr val="bg1"/>
                          </a:solidFill>
                          <a:effectLst/>
                          <a:latin typeface="Aptos Narrow" panose="020B0004020202020204" pitchFamily="34" charset="0"/>
                        </a:rPr>
                        <a:t>Change</a:t>
                      </a:r>
                    </a:p>
                  </a:txBody>
                  <a:tcPr marL="8822" marR="8822" marT="8822" marB="0" anchor="ctr">
                    <a:noFill/>
                  </a:tcPr>
                </a:tc>
                <a:tc>
                  <a:txBody>
                    <a:bodyPr/>
                    <a:lstStyle/>
                    <a:p>
                      <a:pPr algn="ctr" fontAlgn="ctr"/>
                      <a:r>
                        <a:rPr lang="en-GB" sz="1000" u="none" strike="noStrike" dirty="0">
                          <a:solidFill>
                            <a:schemeClr val="bg1"/>
                          </a:solidFill>
                          <a:effectLst/>
                        </a:rPr>
                        <a:t>Author</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943080947"/>
                  </a:ext>
                </a:extLst>
              </a:tr>
              <a:tr h="229366">
                <a:tc>
                  <a:txBody>
                    <a:bodyPr/>
                    <a:lstStyle/>
                    <a:p>
                      <a:pPr algn="ctr" fontAlgn="ctr"/>
                      <a:r>
                        <a:rPr lang="en-GB" sz="1000" u="none" strike="noStrike" dirty="0">
                          <a:solidFill>
                            <a:schemeClr val="bg1"/>
                          </a:solidFill>
                          <a:effectLst/>
                        </a:rPr>
                        <a:t>1</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24 Dec 2025</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Established training slide pack with the guidebook</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Konrad Burgoyne</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3320081897"/>
                  </a:ext>
                </a:extLst>
              </a:tr>
            </a:tbl>
          </a:graphicData>
        </a:graphic>
      </p:graphicFrame>
    </p:spTree>
    <p:extLst>
      <p:ext uri="{BB962C8B-B14F-4D97-AF65-F5344CB8AC3E}">
        <p14:creationId xmlns:p14="http://schemas.microsoft.com/office/powerpoint/2010/main" val="115254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31805E-65BF-F0C3-AB03-A486549DC71C}"/>
              </a:ext>
            </a:extLst>
          </p:cNvPr>
          <p:cNvSpPr txBox="1">
            <a:spLocks/>
          </p:cNvSpPr>
          <p:nvPr/>
        </p:nvSpPr>
        <p:spPr>
          <a:xfrm>
            <a:off x="0" y="0"/>
            <a:ext cx="12192000" cy="537455"/>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Introduction</a:t>
            </a:r>
          </a:p>
        </p:txBody>
      </p:sp>
      <p:pic>
        <p:nvPicPr>
          <p:cNvPr id="5" name="Picture 4">
            <a:extLst>
              <a:ext uri="{FF2B5EF4-FFF2-40B4-BE49-F238E27FC236}">
                <a16:creationId xmlns:a16="http://schemas.microsoft.com/office/drawing/2014/main" id="{0C331498-2F3E-28EB-C858-25081A3555EF}"/>
              </a:ext>
            </a:extLst>
          </p:cNvPr>
          <p:cNvPicPr>
            <a:picLocks noChangeAspect="1"/>
          </p:cNvPicPr>
          <p:nvPr/>
        </p:nvPicPr>
        <p:blipFill>
          <a:blip r:embed="rId2"/>
          <a:stretch>
            <a:fillRect/>
          </a:stretch>
        </p:blipFill>
        <p:spPr>
          <a:xfrm>
            <a:off x="1100091" y="2448603"/>
            <a:ext cx="9868228" cy="3308674"/>
          </a:xfrm>
          <a:prstGeom prst="rect">
            <a:avLst/>
          </a:prstGeom>
        </p:spPr>
      </p:pic>
      <p:sp>
        <p:nvSpPr>
          <p:cNvPr id="7" name="TextBox 6">
            <a:extLst>
              <a:ext uri="{FF2B5EF4-FFF2-40B4-BE49-F238E27FC236}">
                <a16:creationId xmlns:a16="http://schemas.microsoft.com/office/drawing/2014/main" id="{3472A7CA-56FE-206B-9EB7-2749F35FB7E6}"/>
              </a:ext>
            </a:extLst>
          </p:cNvPr>
          <p:cNvSpPr txBox="1"/>
          <p:nvPr/>
        </p:nvSpPr>
        <p:spPr>
          <a:xfrm>
            <a:off x="1223681" y="1063608"/>
            <a:ext cx="10165977" cy="1384995"/>
          </a:xfrm>
          <a:prstGeom prst="rect">
            <a:avLst/>
          </a:prstGeom>
          <a:noFill/>
        </p:spPr>
        <p:txBody>
          <a:bodyPr wrap="square">
            <a:spAutoFit/>
          </a:bodyPr>
          <a:lstStyle/>
          <a:p>
            <a:pPr marL="0" indent="0">
              <a:lnSpc>
                <a:spcPct val="100000"/>
              </a:lnSpc>
              <a:spcBef>
                <a:spcPct val="20000"/>
              </a:spcBef>
              <a:buFont typeface="Arial" panose="020B0604020202020204" pitchFamily="34" charset="0"/>
              <a:buNone/>
              <a:defRPr/>
            </a:pPr>
            <a:r>
              <a:rPr lang="en-GB" sz="2800" b="1" dirty="0">
                <a:solidFill>
                  <a:schemeClr val="bg1"/>
                </a:solidFill>
                <a:latin typeface="Aptos" panose="020B0004020202020204" pitchFamily="34" charset="0"/>
              </a:rPr>
              <a:t>AIM: To establish a common understanding for effective process risk identification, assessment, mitigation and prevention.</a:t>
            </a:r>
          </a:p>
        </p:txBody>
      </p:sp>
    </p:spTree>
    <p:extLst>
      <p:ext uri="{BB962C8B-B14F-4D97-AF65-F5344CB8AC3E}">
        <p14:creationId xmlns:p14="http://schemas.microsoft.com/office/powerpoint/2010/main" val="4126126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8D554-19CA-900C-EFCB-8A0E9DD91EB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8BCFDA8-87A4-CE8D-9E0B-9C048C39111E}"/>
              </a:ext>
            </a:extLst>
          </p:cNvPr>
          <p:cNvSpPr txBox="1">
            <a:spLocks/>
          </p:cNvSpPr>
          <p:nvPr/>
        </p:nvSpPr>
        <p:spPr>
          <a:xfrm>
            <a:off x="629771" y="658158"/>
            <a:ext cx="10780057"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600" b="1" dirty="0">
              <a:solidFill>
                <a:schemeClr val="bg1"/>
              </a:solidFill>
            </a:endParaRPr>
          </a:p>
          <a:p>
            <a:pPr marL="0" indent="0">
              <a:lnSpc>
                <a:spcPct val="100000"/>
              </a:lnSpc>
              <a:spcBef>
                <a:spcPct val="20000"/>
              </a:spcBef>
              <a:buFont typeface="Arial" panose="020B0604020202020204" pitchFamily="34" charset="0"/>
              <a:buNone/>
              <a:defRPr/>
            </a:pPr>
            <a:r>
              <a:rPr lang="en-GB" sz="3600" b="1" dirty="0">
                <a:solidFill>
                  <a:schemeClr val="bg1"/>
                </a:solidFill>
              </a:rPr>
              <a:t>PFMEA is usually conducted as part of New Product Introduction (NPI) </a:t>
            </a:r>
          </a:p>
          <a:p>
            <a:pPr marL="0" indent="0">
              <a:lnSpc>
                <a:spcPct val="100000"/>
              </a:lnSpc>
              <a:spcBef>
                <a:spcPct val="20000"/>
              </a:spcBef>
              <a:buFont typeface="Arial" panose="020B0604020202020204" pitchFamily="34" charset="0"/>
              <a:buNone/>
              <a:defRPr/>
            </a:pPr>
            <a:endParaRPr lang="en-GB" sz="3600" b="1" dirty="0">
              <a:solidFill>
                <a:schemeClr val="bg1"/>
              </a:solidFill>
            </a:endParaRPr>
          </a:p>
          <a:p>
            <a:pPr marL="0" indent="0">
              <a:lnSpc>
                <a:spcPct val="100000"/>
              </a:lnSpc>
              <a:spcBef>
                <a:spcPct val="20000"/>
              </a:spcBef>
              <a:buFont typeface="Arial" panose="020B0604020202020204" pitchFamily="34" charset="0"/>
              <a:buNone/>
              <a:defRPr/>
            </a:pPr>
            <a:r>
              <a:rPr lang="en-GB" sz="3600" b="1" dirty="0">
                <a:solidFill>
                  <a:schemeClr val="bg1"/>
                </a:solidFill>
              </a:rPr>
              <a:t>PFMEA can equally be applied to products currently in production when the manufacturing processes are changed or being addressed for improvement</a:t>
            </a:r>
          </a:p>
        </p:txBody>
      </p:sp>
      <p:sp>
        <p:nvSpPr>
          <p:cNvPr id="3" name="Title 2">
            <a:extLst>
              <a:ext uri="{FF2B5EF4-FFF2-40B4-BE49-F238E27FC236}">
                <a16:creationId xmlns:a16="http://schemas.microsoft.com/office/drawing/2014/main" id="{E12B3FCE-3054-C431-D8B8-B581252C8561}"/>
              </a:ext>
            </a:extLst>
          </p:cNvPr>
          <p:cNvSpPr txBox="1">
            <a:spLocks/>
          </p:cNvSpPr>
          <p:nvPr/>
        </p:nvSpPr>
        <p:spPr>
          <a:xfrm>
            <a:off x="0" y="0"/>
            <a:ext cx="12192000" cy="537455"/>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Process Failure Mode and Effects Analysis</a:t>
            </a:r>
          </a:p>
        </p:txBody>
      </p:sp>
      <p:sp>
        <p:nvSpPr>
          <p:cNvPr id="4" name="Text Placeholder 2">
            <a:extLst>
              <a:ext uri="{FF2B5EF4-FFF2-40B4-BE49-F238E27FC236}">
                <a16:creationId xmlns:a16="http://schemas.microsoft.com/office/drawing/2014/main" id="{230AF3CB-7222-2C4E-1047-EDB27D0E8754}"/>
              </a:ext>
            </a:extLst>
          </p:cNvPr>
          <p:cNvSpPr txBox="1">
            <a:spLocks/>
          </p:cNvSpPr>
          <p:nvPr/>
        </p:nvSpPr>
        <p:spPr>
          <a:xfrm>
            <a:off x="7922373" y="4752633"/>
            <a:ext cx="3639856" cy="1110286"/>
          </a:xfrm>
          <a:prstGeom prst="rect">
            <a:avLst/>
          </a:prstGeom>
          <a:solidFill>
            <a:schemeClr val="accent6">
              <a:lumMod val="5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chemeClr val="bg1"/>
                </a:solidFill>
              </a:rPr>
              <a:t>A failure mode is a cause of failure or a potential way a system can fail</a:t>
            </a:r>
            <a:r>
              <a:rPr lang="en-US" sz="2400" dirty="0">
                <a:solidFill>
                  <a:schemeClr val="bg1"/>
                </a:solidFill>
              </a:rPr>
              <a:t> </a:t>
            </a:r>
          </a:p>
        </p:txBody>
      </p:sp>
    </p:spTree>
    <p:extLst>
      <p:ext uri="{BB962C8B-B14F-4D97-AF65-F5344CB8AC3E}">
        <p14:creationId xmlns:p14="http://schemas.microsoft.com/office/powerpoint/2010/main" val="3014523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2454D-69D0-E97C-42EE-7A8CA18BF36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9EBCB04-C507-8E78-1435-7B0C7A83DB4B}"/>
              </a:ext>
            </a:extLst>
          </p:cNvPr>
          <p:cNvSpPr txBox="1">
            <a:spLocks/>
          </p:cNvSpPr>
          <p:nvPr/>
        </p:nvSpPr>
        <p:spPr>
          <a:xfrm>
            <a:off x="629771" y="658158"/>
            <a:ext cx="10780057" cy="24876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600" b="1" dirty="0">
              <a:solidFill>
                <a:schemeClr val="bg1"/>
              </a:solidFill>
            </a:endParaRPr>
          </a:p>
          <a:p>
            <a:pPr marL="0" indent="0">
              <a:lnSpc>
                <a:spcPct val="100000"/>
              </a:lnSpc>
              <a:spcBef>
                <a:spcPct val="20000"/>
              </a:spcBef>
              <a:buFont typeface="Arial" panose="020B0604020202020204" pitchFamily="34" charset="0"/>
              <a:buNone/>
              <a:defRPr/>
            </a:pPr>
            <a:r>
              <a:rPr lang="en-GB" sz="4400" b="1" dirty="0">
                <a:solidFill>
                  <a:schemeClr val="bg1"/>
                </a:solidFill>
              </a:rPr>
              <a:t>PFMEA is a risk identification and assessment for processes usually directly associated with manufacturing.</a:t>
            </a:r>
          </a:p>
        </p:txBody>
      </p:sp>
      <p:sp>
        <p:nvSpPr>
          <p:cNvPr id="3" name="Title 2">
            <a:extLst>
              <a:ext uri="{FF2B5EF4-FFF2-40B4-BE49-F238E27FC236}">
                <a16:creationId xmlns:a16="http://schemas.microsoft.com/office/drawing/2014/main" id="{07A99F29-186D-85A3-6145-23E8603E59C2}"/>
              </a:ext>
            </a:extLst>
          </p:cNvPr>
          <p:cNvSpPr txBox="1">
            <a:spLocks/>
          </p:cNvSpPr>
          <p:nvPr/>
        </p:nvSpPr>
        <p:spPr>
          <a:xfrm>
            <a:off x="0" y="0"/>
            <a:ext cx="12192000" cy="537455"/>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Process Failure Mode and Effects Analysis</a:t>
            </a:r>
          </a:p>
        </p:txBody>
      </p:sp>
      <p:sp>
        <p:nvSpPr>
          <p:cNvPr id="4" name="Text Placeholder 2">
            <a:extLst>
              <a:ext uri="{FF2B5EF4-FFF2-40B4-BE49-F238E27FC236}">
                <a16:creationId xmlns:a16="http://schemas.microsoft.com/office/drawing/2014/main" id="{7F5AA949-54FC-8995-C77C-1F9C771B4B13}"/>
              </a:ext>
            </a:extLst>
          </p:cNvPr>
          <p:cNvSpPr txBox="1">
            <a:spLocks/>
          </p:cNvSpPr>
          <p:nvPr/>
        </p:nvSpPr>
        <p:spPr>
          <a:xfrm>
            <a:off x="6243851" y="3429001"/>
            <a:ext cx="5318378" cy="2111990"/>
          </a:xfrm>
          <a:prstGeom prst="rect">
            <a:avLst/>
          </a:prstGeom>
          <a:solidFill>
            <a:schemeClr val="accent6">
              <a:lumMod val="5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bg1"/>
                </a:solidFill>
              </a:rPr>
              <a:t>A process change is a change in material, method and/or measurement technique that can potentially affect form, fit or function</a:t>
            </a:r>
          </a:p>
        </p:txBody>
      </p:sp>
    </p:spTree>
    <p:extLst>
      <p:ext uri="{BB962C8B-B14F-4D97-AF65-F5344CB8AC3E}">
        <p14:creationId xmlns:p14="http://schemas.microsoft.com/office/powerpoint/2010/main" val="530322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1AFB7-A815-E9DF-6E08-86037A20C70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F9263E8-8430-61DA-949D-D6C6657ADBDD}"/>
              </a:ext>
            </a:extLst>
          </p:cNvPr>
          <p:cNvSpPr txBox="1">
            <a:spLocks/>
          </p:cNvSpPr>
          <p:nvPr/>
        </p:nvSpPr>
        <p:spPr>
          <a:xfrm>
            <a:off x="629771" y="658158"/>
            <a:ext cx="10780057" cy="24876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100" b="1" dirty="0">
              <a:solidFill>
                <a:schemeClr val="bg1"/>
              </a:solidFill>
            </a:endParaRPr>
          </a:p>
          <a:p>
            <a:pPr marL="0" indent="0">
              <a:lnSpc>
                <a:spcPct val="100000"/>
              </a:lnSpc>
              <a:spcBef>
                <a:spcPct val="20000"/>
              </a:spcBef>
              <a:buFont typeface="Arial" panose="020B0604020202020204" pitchFamily="34" charset="0"/>
              <a:buNone/>
              <a:defRPr/>
            </a:pPr>
            <a:r>
              <a:rPr lang="en-GB" sz="4400" b="1" dirty="0">
                <a:solidFill>
                  <a:schemeClr val="bg1"/>
                </a:solidFill>
              </a:rPr>
              <a:t>So, what is it?</a:t>
            </a:r>
          </a:p>
          <a:p>
            <a:pPr marL="0" indent="0">
              <a:lnSpc>
                <a:spcPct val="100000"/>
              </a:lnSpc>
              <a:spcBef>
                <a:spcPct val="20000"/>
              </a:spcBef>
              <a:buFont typeface="Arial" panose="020B0604020202020204" pitchFamily="34" charset="0"/>
              <a:buNone/>
              <a:defRPr/>
            </a:pPr>
            <a:r>
              <a:rPr lang="en-GB" sz="3200" b="1" dirty="0">
                <a:solidFill>
                  <a:schemeClr val="bg1"/>
                </a:solidFill>
              </a:rPr>
              <a:t>A PFMEA provides a structured, qualitative, analytical framework which taps the multi-disciplined experience of the team to brainstorm answers to such questions as:</a:t>
            </a:r>
          </a:p>
          <a:p>
            <a:pPr>
              <a:lnSpc>
                <a:spcPct val="100000"/>
              </a:lnSpc>
              <a:spcBef>
                <a:spcPct val="20000"/>
              </a:spcBef>
              <a:defRPr/>
            </a:pPr>
            <a:r>
              <a:rPr lang="en-GB" sz="3200" b="1" dirty="0">
                <a:solidFill>
                  <a:schemeClr val="bg1"/>
                </a:solidFill>
              </a:rPr>
              <a:t>How can this process, function, facility, or tooling fail?</a:t>
            </a:r>
          </a:p>
          <a:p>
            <a:pPr>
              <a:lnSpc>
                <a:spcPct val="100000"/>
              </a:lnSpc>
              <a:spcBef>
                <a:spcPct val="20000"/>
              </a:spcBef>
              <a:defRPr/>
            </a:pPr>
            <a:r>
              <a:rPr lang="en-GB" sz="3200" b="1" dirty="0">
                <a:solidFill>
                  <a:schemeClr val="bg1"/>
                </a:solidFill>
              </a:rPr>
              <a:t>What effect will failure have on the end product (or customer)?</a:t>
            </a:r>
          </a:p>
          <a:p>
            <a:pPr>
              <a:lnSpc>
                <a:spcPct val="100000"/>
              </a:lnSpc>
              <a:spcBef>
                <a:spcPct val="20000"/>
              </a:spcBef>
              <a:defRPr/>
            </a:pPr>
            <a:r>
              <a:rPr lang="en-GB" sz="3200" b="1" dirty="0">
                <a:solidFill>
                  <a:schemeClr val="bg1"/>
                </a:solidFill>
              </a:rPr>
              <a:t>How can potential failures be eliminated or controlled?</a:t>
            </a:r>
          </a:p>
        </p:txBody>
      </p:sp>
      <p:sp>
        <p:nvSpPr>
          <p:cNvPr id="3" name="Title 2">
            <a:extLst>
              <a:ext uri="{FF2B5EF4-FFF2-40B4-BE49-F238E27FC236}">
                <a16:creationId xmlns:a16="http://schemas.microsoft.com/office/drawing/2014/main" id="{478D073D-45E7-1C54-07DD-71A6E51241BC}"/>
              </a:ext>
            </a:extLst>
          </p:cNvPr>
          <p:cNvSpPr txBox="1">
            <a:spLocks/>
          </p:cNvSpPr>
          <p:nvPr/>
        </p:nvSpPr>
        <p:spPr>
          <a:xfrm>
            <a:off x="0" y="0"/>
            <a:ext cx="12192000" cy="537455"/>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Process Failure Mode and Effects Analysis</a:t>
            </a:r>
          </a:p>
        </p:txBody>
      </p:sp>
    </p:spTree>
    <p:extLst>
      <p:ext uri="{BB962C8B-B14F-4D97-AF65-F5344CB8AC3E}">
        <p14:creationId xmlns:p14="http://schemas.microsoft.com/office/powerpoint/2010/main" val="2437632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854EB-C8E2-82BA-EADF-73FB2916E86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DE95327-22BB-FD10-4268-8F37D4C1A9F1}"/>
              </a:ext>
            </a:extLst>
          </p:cNvPr>
          <p:cNvSpPr txBox="1">
            <a:spLocks/>
          </p:cNvSpPr>
          <p:nvPr/>
        </p:nvSpPr>
        <p:spPr>
          <a:xfrm>
            <a:off x="629771" y="658158"/>
            <a:ext cx="10780057" cy="24876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600" b="1" dirty="0">
              <a:solidFill>
                <a:schemeClr val="bg1"/>
              </a:solidFill>
            </a:endParaRPr>
          </a:p>
          <a:p>
            <a:pPr marL="0" indent="0">
              <a:lnSpc>
                <a:spcPct val="100000"/>
              </a:lnSpc>
              <a:spcBef>
                <a:spcPct val="20000"/>
              </a:spcBef>
              <a:buFont typeface="Arial" panose="020B0604020202020204" pitchFamily="34" charset="0"/>
              <a:buNone/>
              <a:defRPr/>
            </a:pPr>
            <a:r>
              <a:rPr lang="en-GB" sz="4400" b="1" dirty="0">
                <a:solidFill>
                  <a:schemeClr val="bg1"/>
                </a:solidFill>
              </a:rPr>
              <a:t>PFMEA is accomplished using a cross-functional team that may include, manufacturing engineers, subject matter experts, process operators, quality engineers and process planners.</a:t>
            </a:r>
          </a:p>
        </p:txBody>
      </p:sp>
      <p:sp>
        <p:nvSpPr>
          <p:cNvPr id="3" name="Title 2">
            <a:extLst>
              <a:ext uri="{FF2B5EF4-FFF2-40B4-BE49-F238E27FC236}">
                <a16:creationId xmlns:a16="http://schemas.microsoft.com/office/drawing/2014/main" id="{0F4AC2DA-AE7D-7EA3-BBF4-AF589B906FBC}"/>
              </a:ext>
            </a:extLst>
          </p:cNvPr>
          <p:cNvSpPr txBox="1">
            <a:spLocks/>
          </p:cNvSpPr>
          <p:nvPr/>
        </p:nvSpPr>
        <p:spPr>
          <a:xfrm>
            <a:off x="0" y="0"/>
            <a:ext cx="12192000" cy="537455"/>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Process Failure Mode and Effects Analysis</a:t>
            </a:r>
          </a:p>
        </p:txBody>
      </p:sp>
      <p:sp>
        <p:nvSpPr>
          <p:cNvPr id="4" name="Text Placeholder 2">
            <a:extLst>
              <a:ext uri="{FF2B5EF4-FFF2-40B4-BE49-F238E27FC236}">
                <a16:creationId xmlns:a16="http://schemas.microsoft.com/office/drawing/2014/main" id="{07355DB4-1254-335D-1523-1B1F05782843}"/>
              </a:ext>
            </a:extLst>
          </p:cNvPr>
          <p:cNvSpPr txBox="1">
            <a:spLocks/>
          </p:cNvSpPr>
          <p:nvPr/>
        </p:nvSpPr>
        <p:spPr>
          <a:xfrm>
            <a:off x="6364875" y="4699749"/>
            <a:ext cx="5318378" cy="1290917"/>
          </a:xfrm>
          <a:prstGeom prst="rect">
            <a:avLst/>
          </a:prstGeom>
          <a:solidFill>
            <a:schemeClr val="accent6">
              <a:lumMod val="5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bg1"/>
                </a:solidFill>
              </a:rPr>
              <a:t>Effects analysis is a method of understanding and addressing the potential effects of failure</a:t>
            </a:r>
          </a:p>
        </p:txBody>
      </p:sp>
    </p:spTree>
    <p:extLst>
      <p:ext uri="{BB962C8B-B14F-4D97-AF65-F5344CB8AC3E}">
        <p14:creationId xmlns:p14="http://schemas.microsoft.com/office/powerpoint/2010/main" val="2625931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8D86C-BC03-F81F-BC0F-1FE600DEAD0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B6A3011-0FF6-84AD-4469-984918CFEF1F}"/>
              </a:ext>
            </a:extLst>
          </p:cNvPr>
          <p:cNvSpPr txBox="1">
            <a:spLocks/>
          </p:cNvSpPr>
          <p:nvPr/>
        </p:nvSpPr>
        <p:spPr>
          <a:xfrm>
            <a:off x="0" y="0"/>
            <a:ext cx="12192000" cy="537455"/>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Process Failure Mode and Effects Analysis</a:t>
            </a:r>
          </a:p>
        </p:txBody>
      </p:sp>
      <p:sp>
        <p:nvSpPr>
          <p:cNvPr id="5" name="Rectangle 4">
            <a:extLst>
              <a:ext uri="{FF2B5EF4-FFF2-40B4-BE49-F238E27FC236}">
                <a16:creationId xmlns:a16="http://schemas.microsoft.com/office/drawing/2014/main" id="{A2499237-8B29-96AF-1CEC-1AC333CD091D}"/>
              </a:ext>
            </a:extLst>
          </p:cNvPr>
          <p:cNvSpPr/>
          <p:nvPr/>
        </p:nvSpPr>
        <p:spPr>
          <a:xfrm>
            <a:off x="2338939" y="2492943"/>
            <a:ext cx="7542998" cy="1799926"/>
          </a:xfrm>
          <a:prstGeom prst="rect">
            <a:avLst/>
          </a:prstGeom>
          <a:solidFill>
            <a:schemeClr val="accent6">
              <a:lumMod val="20000"/>
              <a:lumOff val="80000"/>
            </a:schemeClr>
          </a:solidFill>
          <a:ln w="3492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E28CA51-E0AD-6A46-D0AE-8097325F7E29}"/>
              </a:ext>
            </a:extLst>
          </p:cNvPr>
          <p:cNvSpPr/>
          <p:nvPr/>
        </p:nvSpPr>
        <p:spPr>
          <a:xfrm>
            <a:off x="2538826" y="2608446"/>
            <a:ext cx="4759670" cy="1568918"/>
          </a:xfrm>
          <a:prstGeom prst="rect">
            <a:avLst/>
          </a:prstGeom>
          <a:solidFill>
            <a:srgbClr val="FFFF00"/>
          </a:solidFill>
          <a:ln w="3492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2">
            <a:extLst>
              <a:ext uri="{FF2B5EF4-FFF2-40B4-BE49-F238E27FC236}">
                <a16:creationId xmlns:a16="http://schemas.microsoft.com/office/drawing/2014/main" id="{B99F45A3-4024-E6B0-F35E-FAAACDC97D5F}"/>
              </a:ext>
            </a:extLst>
          </p:cNvPr>
          <p:cNvSpPr txBox="1">
            <a:spLocks/>
          </p:cNvSpPr>
          <p:nvPr/>
        </p:nvSpPr>
        <p:spPr>
          <a:xfrm>
            <a:off x="2649971" y="2698792"/>
            <a:ext cx="1958459" cy="1408155"/>
          </a:xfrm>
          <a:prstGeom prst="rect">
            <a:avLst/>
          </a:prstGeom>
          <a:solidFill>
            <a:schemeClr val="accent3"/>
          </a:solidFill>
        </p:spPr>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bg1"/>
                </a:solidFill>
              </a:rPr>
              <a:t>Process Flow Diagram</a:t>
            </a:r>
          </a:p>
        </p:txBody>
      </p:sp>
      <p:sp>
        <p:nvSpPr>
          <p:cNvPr id="11" name="Text Placeholder 2">
            <a:extLst>
              <a:ext uri="{FF2B5EF4-FFF2-40B4-BE49-F238E27FC236}">
                <a16:creationId xmlns:a16="http://schemas.microsoft.com/office/drawing/2014/main" id="{AF31F769-108E-82F4-FE00-8EBE396BCD8A}"/>
              </a:ext>
            </a:extLst>
          </p:cNvPr>
          <p:cNvSpPr txBox="1">
            <a:spLocks/>
          </p:cNvSpPr>
          <p:nvPr/>
        </p:nvSpPr>
        <p:spPr>
          <a:xfrm>
            <a:off x="5157627" y="2698791"/>
            <a:ext cx="1958459" cy="1408155"/>
          </a:xfrm>
          <a:prstGeom prst="rect">
            <a:avLst/>
          </a:prstGeom>
          <a:solidFill>
            <a:schemeClr val="accent3"/>
          </a:solidFill>
        </p:spPr>
        <p:txBody>
          <a:bodyPr anchor="ctr">
            <a:normAutofit/>
          </a:bodyPr>
          <a:lstStyle>
            <a:lvl1pPr marL="0" indent="0" algn="r" defTabSz="914400" rtl="0" eaLnBrk="1" latinLnBrk="0" hangingPunct="1">
              <a:lnSpc>
                <a:spcPct val="90000"/>
              </a:lnSpc>
              <a:spcBef>
                <a:spcPts val="0"/>
              </a:spcBef>
              <a:buFont typeface="Arial" panose="020B0604020202020204" pitchFamily="34" charset="0"/>
              <a:buNone/>
              <a:defRPr sz="4000" kern="1200" cap="all" baseline="0">
                <a:solidFill>
                  <a:srgbClr val="00A3E0"/>
                </a:solidFill>
                <a:latin typeface="Agency FB"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cap="none" dirty="0">
                <a:solidFill>
                  <a:schemeClr val="bg1"/>
                </a:solidFill>
                <a:latin typeface="+mn-lt"/>
              </a:rPr>
              <a:t>Process Failure Mode and Effects Analysis</a:t>
            </a:r>
          </a:p>
        </p:txBody>
      </p:sp>
      <p:sp>
        <p:nvSpPr>
          <p:cNvPr id="12" name="Text Placeholder 2">
            <a:extLst>
              <a:ext uri="{FF2B5EF4-FFF2-40B4-BE49-F238E27FC236}">
                <a16:creationId xmlns:a16="http://schemas.microsoft.com/office/drawing/2014/main" id="{34745A5C-E92A-3195-19E6-0A7AB3A912A1}"/>
              </a:ext>
            </a:extLst>
          </p:cNvPr>
          <p:cNvSpPr txBox="1">
            <a:spLocks/>
          </p:cNvSpPr>
          <p:nvPr/>
        </p:nvSpPr>
        <p:spPr>
          <a:xfrm>
            <a:off x="7665284" y="2698792"/>
            <a:ext cx="1958459" cy="1408155"/>
          </a:xfrm>
          <a:prstGeom prst="rect">
            <a:avLst/>
          </a:prstGeom>
          <a:solidFill>
            <a:schemeClr val="accent6"/>
          </a:solidFill>
        </p:spPr>
        <p:txBody>
          <a:bodyPr anchor="ctr">
            <a:normAutofit/>
          </a:bodyPr>
          <a:lstStyle>
            <a:lvl1pPr marL="0" indent="0" algn="r" defTabSz="914400" rtl="0" eaLnBrk="1" latinLnBrk="0" hangingPunct="1">
              <a:lnSpc>
                <a:spcPct val="90000"/>
              </a:lnSpc>
              <a:spcBef>
                <a:spcPts val="0"/>
              </a:spcBef>
              <a:buFont typeface="Arial" panose="020B0604020202020204" pitchFamily="34" charset="0"/>
              <a:buNone/>
              <a:defRPr sz="4000" kern="1200" cap="all" baseline="0">
                <a:solidFill>
                  <a:srgbClr val="00A3E0"/>
                </a:solidFill>
                <a:latin typeface="Agency FB"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cap="none" dirty="0">
                <a:solidFill>
                  <a:schemeClr val="bg1"/>
                </a:solidFill>
                <a:latin typeface="+mn-lt"/>
              </a:rPr>
              <a:t>Control Plan</a:t>
            </a:r>
          </a:p>
        </p:txBody>
      </p:sp>
      <p:sp>
        <p:nvSpPr>
          <p:cNvPr id="13" name="Text Placeholder 2">
            <a:extLst>
              <a:ext uri="{FF2B5EF4-FFF2-40B4-BE49-F238E27FC236}">
                <a16:creationId xmlns:a16="http://schemas.microsoft.com/office/drawing/2014/main" id="{E11E8787-4326-3EF5-0AEE-2418E53A17F5}"/>
              </a:ext>
            </a:extLst>
          </p:cNvPr>
          <p:cNvSpPr txBox="1">
            <a:spLocks/>
          </p:cNvSpPr>
          <p:nvPr/>
        </p:nvSpPr>
        <p:spPr>
          <a:xfrm>
            <a:off x="939995" y="957453"/>
            <a:ext cx="1958459" cy="1408155"/>
          </a:xfrm>
          <a:prstGeom prst="rect">
            <a:avLst/>
          </a:prstGeom>
          <a:solidFill>
            <a:schemeClr val="accent3">
              <a:lumMod val="75000"/>
            </a:schemeClr>
          </a:solidFill>
        </p:spPr>
        <p:txBody>
          <a:bodyPr anchor="ctr">
            <a:normAutofit/>
          </a:bodyPr>
          <a:lstStyle>
            <a:lvl1pPr marL="0" indent="0" algn="r" defTabSz="914400" rtl="0" eaLnBrk="1" latinLnBrk="0" hangingPunct="1">
              <a:lnSpc>
                <a:spcPct val="90000"/>
              </a:lnSpc>
              <a:spcBef>
                <a:spcPts val="0"/>
              </a:spcBef>
              <a:buFont typeface="Arial" panose="020B0604020202020204" pitchFamily="34" charset="0"/>
              <a:buNone/>
              <a:defRPr sz="4000" kern="1200" cap="all" baseline="0">
                <a:solidFill>
                  <a:srgbClr val="00A3E0"/>
                </a:solidFill>
                <a:latin typeface="Agency FB"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cap="none" dirty="0">
                <a:solidFill>
                  <a:schemeClr val="bg1"/>
                </a:solidFill>
                <a:latin typeface="+mn-lt"/>
              </a:rPr>
              <a:t>Product Key Characteristics</a:t>
            </a:r>
          </a:p>
        </p:txBody>
      </p:sp>
      <p:sp>
        <p:nvSpPr>
          <p:cNvPr id="14" name="Text Placeholder 2">
            <a:extLst>
              <a:ext uri="{FF2B5EF4-FFF2-40B4-BE49-F238E27FC236}">
                <a16:creationId xmlns:a16="http://schemas.microsoft.com/office/drawing/2014/main" id="{8F285C48-CD6A-43DC-4CCD-72D758DA930E}"/>
              </a:ext>
            </a:extLst>
          </p:cNvPr>
          <p:cNvSpPr txBox="1">
            <a:spLocks/>
          </p:cNvSpPr>
          <p:nvPr/>
        </p:nvSpPr>
        <p:spPr>
          <a:xfrm>
            <a:off x="9098156" y="957453"/>
            <a:ext cx="1958459" cy="1408155"/>
          </a:xfrm>
          <a:prstGeom prst="rect">
            <a:avLst/>
          </a:prstGeom>
          <a:solidFill>
            <a:schemeClr val="accent3">
              <a:lumMod val="75000"/>
            </a:schemeClr>
          </a:solidFill>
        </p:spPr>
        <p:txBody>
          <a:bodyPr anchor="ctr">
            <a:normAutofit/>
          </a:bodyPr>
          <a:lstStyle>
            <a:lvl1pPr marL="0" indent="0" algn="r" defTabSz="914400" rtl="0" eaLnBrk="1" latinLnBrk="0" hangingPunct="1">
              <a:lnSpc>
                <a:spcPct val="90000"/>
              </a:lnSpc>
              <a:spcBef>
                <a:spcPts val="0"/>
              </a:spcBef>
              <a:buFont typeface="Arial" panose="020B0604020202020204" pitchFamily="34" charset="0"/>
              <a:buNone/>
              <a:defRPr sz="4000" kern="1200" cap="all" baseline="0">
                <a:solidFill>
                  <a:srgbClr val="00A3E0"/>
                </a:solidFill>
                <a:latin typeface="Agency FB"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cap="none" dirty="0">
                <a:solidFill>
                  <a:schemeClr val="bg1"/>
                </a:solidFill>
                <a:latin typeface="+mn-lt"/>
              </a:rPr>
              <a:t>Measurement Systems Analysis</a:t>
            </a:r>
          </a:p>
        </p:txBody>
      </p:sp>
      <p:sp>
        <p:nvSpPr>
          <p:cNvPr id="15" name="Text Placeholder 2">
            <a:extLst>
              <a:ext uri="{FF2B5EF4-FFF2-40B4-BE49-F238E27FC236}">
                <a16:creationId xmlns:a16="http://schemas.microsoft.com/office/drawing/2014/main" id="{7AB7A6A7-E3BA-F587-400F-B05F4FD15076}"/>
              </a:ext>
            </a:extLst>
          </p:cNvPr>
          <p:cNvSpPr txBox="1">
            <a:spLocks/>
          </p:cNvSpPr>
          <p:nvPr/>
        </p:nvSpPr>
        <p:spPr>
          <a:xfrm>
            <a:off x="10172939" y="2698789"/>
            <a:ext cx="1958459" cy="1408155"/>
          </a:xfrm>
          <a:prstGeom prst="rect">
            <a:avLst/>
          </a:prstGeom>
          <a:solidFill>
            <a:schemeClr val="accent3">
              <a:lumMod val="75000"/>
            </a:schemeClr>
          </a:solidFill>
        </p:spPr>
        <p:txBody>
          <a:bodyPr anchor="ctr">
            <a:normAutofit/>
          </a:bodyPr>
          <a:lstStyle>
            <a:lvl1pPr marL="0" indent="0" algn="r" defTabSz="914400" rtl="0" eaLnBrk="1" latinLnBrk="0" hangingPunct="1">
              <a:lnSpc>
                <a:spcPct val="90000"/>
              </a:lnSpc>
              <a:spcBef>
                <a:spcPts val="0"/>
              </a:spcBef>
              <a:buFont typeface="Arial" panose="020B0604020202020204" pitchFamily="34" charset="0"/>
              <a:buNone/>
              <a:defRPr sz="4000" kern="1200" cap="all" baseline="0">
                <a:solidFill>
                  <a:srgbClr val="00A3E0"/>
                </a:solidFill>
                <a:latin typeface="Agency FB"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cap="none" dirty="0">
                <a:solidFill>
                  <a:schemeClr val="bg1"/>
                </a:solidFill>
                <a:latin typeface="+mn-lt"/>
              </a:rPr>
              <a:t>Work Instructions</a:t>
            </a:r>
          </a:p>
        </p:txBody>
      </p:sp>
      <p:sp>
        <p:nvSpPr>
          <p:cNvPr id="16" name="Text Placeholder 2">
            <a:extLst>
              <a:ext uri="{FF2B5EF4-FFF2-40B4-BE49-F238E27FC236}">
                <a16:creationId xmlns:a16="http://schemas.microsoft.com/office/drawing/2014/main" id="{06A4DD10-40A6-4D27-4CD0-C73F512AE699}"/>
              </a:ext>
            </a:extLst>
          </p:cNvPr>
          <p:cNvSpPr txBox="1">
            <a:spLocks/>
          </p:cNvSpPr>
          <p:nvPr/>
        </p:nvSpPr>
        <p:spPr>
          <a:xfrm>
            <a:off x="6492699" y="4585194"/>
            <a:ext cx="1958459" cy="1408155"/>
          </a:xfrm>
          <a:prstGeom prst="rect">
            <a:avLst/>
          </a:prstGeom>
          <a:solidFill>
            <a:schemeClr val="accent3">
              <a:lumMod val="75000"/>
            </a:schemeClr>
          </a:solidFill>
        </p:spPr>
        <p:txBody>
          <a:bodyPr anchor="ctr">
            <a:normAutofit/>
          </a:bodyPr>
          <a:lstStyle>
            <a:lvl1pPr marL="0" indent="0" algn="r" defTabSz="914400" rtl="0" eaLnBrk="1" latinLnBrk="0" hangingPunct="1">
              <a:lnSpc>
                <a:spcPct val="90000"/>
              </a:lnSpc>
              <a:spcBef>
                <a:spcPts val="0"/>
              </a:spcBef>
              <a:buFont typeface="Arial" panose="020B0604020202020204" pitchFamily="34" charset="0"/>
              <a:buNone/>
              <a:defRPr sz="4000" kern="1200" cap="all" baseline="0">
                <a:solidFill>
                  <a:srgbClr val="00A3E0"/>
                </a:solidFill>
                <a:latin typeface="Agency FB"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cap="none" dirty="0">
                <a:solidFill>
                  <a:schemeClr val="bg1"/>
                </a:solidFill>
                <a:latin typeface="+mn-lt"/>
              </a:rPr>
              <a:t>Product and Processes Key Characteristics</a:t>
            </a:r>
          </a:p>
        </p:txBody>
      </p:sp>
      <p:sp>
        <p:nvSpPr>
          <p:cNvPr id="17" name="Text Placeholder 2">
            <a:extLst>
              <a:ext uri="{FF2B5EF4-FFF2-40B4-BE49-F238E27FC236}">
                <a16:creationId xmlns:a16="http://schemas.microsoft.com/office/drawing/2014/main" id="{5A214738-CEFD-254D-AE38-0A2F30C5F053}"/>
              </a:ext>
            </a:extLst>
          </p:cNvPr>
          <p:cNvSpPr txBox="1">
            <a:spLocks/>
          </p:cNvSpPr>
          <p:nvPr/>
        </p:nvSpPr>
        <p:spPr>
          <a:xfrm>
            <a:off x="142315" y="2698790"/>
            <a:ext cx="1958459" cy="1408155"/>
          </a:xfrm>
          <a:prstGeom prst="rect">
            <a:avLst/>
          </a:prstGeom>
          <a:solidFill>
            <a:schemeClr val="accent3">
              <a:lumMod val="75000"/>
            </a:schemeClr>
          </a:solidFill>
        </p:spPr>
        <p:txBody>
          <a:bodyPr anchor="ctr">
            <a:normAutofit/>
          </a:bodyPr>
          <a:lstStyle>
            <a:lvl1pPr marL="0" indent="0" algn="r" defTabSz="914400" rtl="0" eaLnBrk="1" latinLnBrk="0" hangingPunct="1">
              <a:lnSpc>
                <a:spcPct val="90000"/>
              </a:lnSpc>
              <a:spcBef>
                <a:spcPts val="0"/>
              </a:spcBef>
              <a:buFont typeface="Arial" panose="020B0604020202020204" pitchFamily="34" charset="0"/>
              <a:buNone/>
              <a:defRPr sz="4000" kern="1200" cap="all" baseline="0">
                <a:solidFill>
                  <a:srgbClr val="00A3E0"/>
                </a:solidFill>
                <a:latin typeface="Agency FB"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cap="none" dirty="0">
                <a:solidFill>
                  <a:schemeClr val="bg1"/>
                </a:solidFill>
                <a:latin typeface="+mn-lt"/>
              </a:rPr>
              <a:t>Design Risk Analysis</a:t>
            </a:r>
          </a:p>
        </p:txBody>
      </p:sp>
      <p:cxnSp>
        <p:nvCxnSpPr>
          <p:cNvPr id="18" name="Elbow Connector 15">
            <a:extLst>
              <a:ext uri="{FF2B5EF4-FFF2-40B4-BE49-F238E27FC236}">
                <a16:creationId xmlns:a16="http://schemas.microsoft.com/office/drawing/2014/main" id="{F83F7B27-A346-F923-5ACD-28BC52A154D2}"/>
              </a:ext>
            </a:extLst>
          </p:cNvPr>
          <p:cNvCxnSpPr/>
          <p:nvPr/>
        </p:nvCxnSpPr>
        <p:spPr>
          <a:xfrm rot="5400000" flipH="1" flipV="1">
            <a:off x="376729" y="2165956"/>
            <a:ext cx="892193" cy="253954"/>
          </a:xfrm>
          <a:prstGeom prst="bentConnector2">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21">
            <a:extLst>
              <a:ext uri="{FF2B5EF4-FFF2-40B4-BE49-F238E27FC236}">
                <a16:creationId xmlns:a16="http://schemas.microsoft.com/office/drawing/2014/main" id="{01406C28-31E1-8BD0-E644-D809B9B1D221}"/>
              </a:ext>
            </a:extLst>
          </p:cNvPr>
          <p:cNvCxnSpPr>
            <a:endCxn id="12" idx="0"/>
          </p:cNvCxnSpPr>
          <p:nvPr/>
        </p:nvCxnSpPr>
        <p:spPr>
          <a:xfrm rot="5400000">
            <a:off x="8431680" y="2032316"/>
            <a:ext cx="879310" cy="453642"/>
          </a:xfrm>
          <a:prstGeom prst="bentConnector3">
            <a:avLst>
              <a:gd name="adj1" fmla="val 293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24">
            <a:extLst>
              <a:ext uri="{FF2B5EF4-FFF2-40B4-BE49-F238E27FC236}">
                <a16:creationId xmlns:a16="http://schemas.microsoft.com/office/drawing/2014/main" id="{8D5F64B3-EDF9-478B-6B42-4FA2609E3725}"/>
              </a:ext>
            </a:extLst>
          </p:cNvPr>
          <p:cNvCxnSpPr>
            <a:stCxn id="16" idx="3"/>
            <a:endCxn id="12" idx="2"/>
          </p:cNvCxnSpPr>
          <p:nvPr/>
        </p:nvCxnSpPr>
        <p:spPr>
          <a:xfrm flipV="1">
            <a:off x="8451158" y="4106947"/>
            <a:ext cx="193356" cy="1182325"/>
          </a:xfrm>
          <a:prstGeom prst="bentConnector2">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9">
            <a:extLst>
              <a:ext uri="{FF2B5EF4-FFF2-40B4-BE49-F238E27FC236}">
                <a16:creationId xmlns:a16="http://schemas.microsoft.com/office/drawing/2014/main" id="{82DACCCF-111B-8499-C3C6-67CF5CCB0099}"/>
              </a:ext>
            </a:extLst>
          </p:cNvPr>
          <p:cNvCxnSpPr>
            <a:endCxn id="16" idx="1"/>
          </p:cNvCxnSpPr>
          <p:nvPr/>
        </p:nvCxnSpPr>
        <p:spPr>
          <a:xfrm rot="16200000" flipH="1">
            <a:off x="5717244" y="4513816"/>
            <a:ext cx="1198315" cy="352596"/>
          </a:xfrm>
          <a:prstGeom prst="bentConnector2">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34">
            <a:extLst>
              <a:ext uri="{FF2B5EF4-FFF2-40B4-BE49-F238E27FC236}">
                <a16:creationId xmlns:a16="http://schemas.microsoft.com/office/drawing/2014/main" id="{51A7CF1B-D075-3941-182A-81FECCEA515D}"/>
              </a:ext>
            </a:extLst>
          </p:cNvPr>
          <p:cNvCxnSpPr/>
          <p:nvPr/>
        </p:nvCxnSpPr>
        <p:spPr>
          <a:xfrm>
            <a:off x="2905614" y="1806592"/>
            <a:ext cx="5447898" cy="892193"/>
          </a:xfrm>
          <a:prstGeom prst="bentConnector3">
            <a:avLst>
              <a:gd name="adj1" fmla="val 100000"/>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DF086A5-2A9F-D899-9C31-371F466B4FF9}"/>
              </a:ext>
            </a:extLst>
          </p:cNvPr>
          <p:cNvCxnSpPr/>
          <p:nvPr/>
        </p:nvCxnSpPr>
        <p:spPr>
          <a:xfrm flipH="1" flipV="1">
            <a:off x="2100773" y="3401739"/>
            <a:ext cx="549197" cy="2"/>
          </a:xfrm>
          <a:prstGeom prst="straightConnector1">
            <a:avLst/>
          </a:prstGeom>
          <a:ln w="508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72381BD-3305-560F-411D-664F66DA3F32}"/>
              </a:ext>
            </a:extLst>
          </p:cNvPr>
          <p:cNvCxnSpPr/>
          <p:nvPr/>
        </p:nvCxnSpPr>
        <p:spPr>
          <a:xfrm flipH="1" flipV="1">
            <a:off x="4608428" y="3401741"/>
            <a:ext cx="549197" cy="2"/>
          </a:xfrm>
          <a:prstGeom prst="straightConnector1">
            <a:avLst/>
          </a:prstGeom>
          <a:ln w="508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8F75246-1BD8-2EF1-4BEA-67D68FE01EBC}"/>
              </a:ext>
            </a:extLst>
          </p:cNvPr>
          <p:cNvCxnSpPr/>
          <p:nvPr/>
        </p:nvCxnSpPr>
        <p:spPr>
          <a:xfrm flipH="1" flipV="1">
            <a:off x="7116085" y="3402866"/>
            <a:ext cx="549197" cy="2"/>
          </a:xfrm>
          <a:prstGeom prst="straightConnector1">
            <a:avLst/>
          </a:prstGeom>
          <a:ln w="508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28A425A-1A68-326A-4645-0C3D88A62F37}"/>
              </a:ext>
            </a:extLst>
          </p:cNvPr>
          <p:cNvCxnSpPr/>
          <p:nvPr/>
        </p:nvCxnSpPr>
        <p:spPr>
          <a:xfrm flipH="1" flipV="1">
            <a:off x="9623742" y="3401739"/>
            <a:ext cx="549197" cy="2"/>
          </a:xfrm>
          <a:prstGeom prst="straightConnector1">
            <a:avLst/>
          </a:prstGeom>
          <a:ln w="508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A93B7A5-1D2F-17D7-C7C9-65A48AE673D2}"/>
              </a:ext>
            </a:extLst>
          </p:cNvPr>
          <p:cNvCxnSpPr/>
          <p:nvPr/>
        </p:nvCxnSpPr>
        <p:spPr>
          <a:xfrm flipV="1">
            <a:off x="3502223" y="1806595"/>
            <a:ext cx="0" cy="892194"/>
          </a:xfrm>
          <a:prstGeom prst="straightConnector1">
            <a:avLst/>
          </a:prstGeom>
          <a:ln w="5080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CA88B54-F234-8E43-2733-C6B7F1345CC1}"/>
              </a:ext>
            </a:extLst>
          </p:cNvPr>
          <p:cNvCxnSpPr/>
          <p:nvPr/>
        </p:nvCxnSpPr>
        <p:spPr>
          <a:xfrm flipV="1">
            <a:off x="6205318" y="1806595"/>
            <a:ext cx="0" cy="892194"/>
          </a:xfrm>
          <a:prstGeom prst="straightConnector1">
            <a:avLst/>
          </a:prstGeom>
          <a:ln w="5080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A0F83799-5DF0-306F-5AE2-E71CC76DEC9F}"/>
              </a:ext>
            </a:extLst>
          </p:cNvPr>
          <p:cNvSpPr/>
          <p:nvPr/>
        </p:nvSpPr>
        <p:spPr>
          <a:xfrm>
            <a:off x="118694" y="5575287"/>
            <a:ext cx="911210" cy="435487"/>
          </a:xfrm>
          <a:prstGeom prst="rect">
            <a:avLst/>
          </a:prstGeom>
          <a:solidFill>
            <a:schemeClr val="accent6">
              <a:lumMod val="20000"/>
              <a:lumOff val="80000"/>
            </a:schemeClr>
          </a:solidFill>
          <a:ln w="3492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AS13004 Scope</a:t>
            </a:r>
          </a:p>
        </p:txBody>
      </p:sp>
      <p:sp>
        <p:nvSpPr>
          <p:cNvPr id="30" name="Rectangle 29">
            <a:extLst>
              <a:ext uri="{FF2B5EF4-FFF2-40B4-BE49-F238E27FC236}">
                <a16:creationId xmlns:a16="http://schemas.microsoft.com/office/drawing/2014/main" id="{7D8F8589-FB67-4198-4E8B-54807822545D}"/>
              </a:ext>
            </a:extLst>
          </p:cNvPr>
          <p:cNvSpPr/>
          <p:nvPr/>
        </p:nvSpPr>
        <p:spPr>
          <a:xfrm>
            <a:off x="118693" y="4951162"/>
            <a:ext cx="911211" cy="517876"/>
          </a:xfrm>
          <a:prstGeom prst="rect">
            <a:avLst/>
          </a:prstGeom>
          <a:solidFill>
            <a:srgbClr val="FFFF00"/>
          </a:solidFill>
          <a:ln w="3492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Scope of this training</a:t>
            </a:r>
          </a:p>
        </p:txBody>
      </p:sp>
      <p:sp>
        <p:nvSpPr>
          <p:cNvPr id="31" name="Content Placeholder 3">
            <a:extLst>
              <a:ext uri="{FF2B5EF4-FFF2-40B4-BE49-F238E27FC236}">
                <a16:creationId xmlns:a16="http://schemas.microsoft.com/office/drawing/2014/main" id="{2A27DC88-B53D-2898-3AA9-A715970FFEFC}"/>
              </a:ext>
            </a:extLst>
          </p:cNvPr>
          <p:cNvSpPr txBox="1">
            <a:spLocks/>
          </p:cNvSpPr>
          <p:nvPr/>
        </p:nvSpPr>
        <p:spPr>
          <a:xfrm>
            <a:off x="1221674" y="4880311"/>
            <a:ext cx="3252059" cy="1163568"/>
          </a:xfrm>
          <a:prstGeom prst="rect">
            <a:avLst/>
          </a:prstGeom>
          <a:solidFill>
            <a:schemeClr val="accent6">
              <a:lumMod val="5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4000" dirty="0">
                <a:solidFill>
                  <a:schemeClr val="bg1"/>
                </a:solidFill>
              </a:rPr>
              <a:t>Information Relationships</a:t>
            </a:r>
          </a:p>
        </p:txBody>
      </p:sp>
    </p:spTree>
    <p:extLst>
      <p:ext uri="{BB962C8B-B14F-4D97-AF65-F5344CB8AC3E}">
        <p14:creationId xmlns:p14="http://schemas.microsoft.com/office/powerpoint/2010/main" val="607343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849E6-6FEE-2F16-4D19-C9BAAF01DC9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D472699-47F7-B6A9-2280-9E8C9695A94B}"/>
              </a:ext>
            </a:extLst>
          </p:cNvPr>
          <p:cNvSpPr txBox="1">
            <a:spLocks/>
          </p:cNvSpPr>
          <p:nvPr/>
        </p:nvSpPr>
        <p:spPr>
          <a:xfrm>
            <a:off x="629771" y="927847"/>
            <a:ext cx="10780057" cy="22179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r>
              <a:rPr lang="en-GB" b="1" dirty="0">
                <a:solidFill>
                  <a:schemeClr val="bg1"/>
                </a:solidFill>
              </a:rPr>
              <a:t>Inputs to developing a PFMEA should include the following: -</a:t>
            </a:r>
          </a:p>
          <a:p>
            <a:pPr>
              <a:lnSpc>
                <a:spcPct val="100000"/>
              </a:lnSpc>
              <a:spcBef>
                <a:spcPct val="20000"/>
              </a:spcBef>
              <a:defRPr/>
            </a:pPr>
            <a:r>
              <a:rPr lang="en-GB" sz="2400" dirty="0">
                <a:solidFill>
                  <a:schemeClr val="bg1"/>
                </a:solidFill>
              </a:rPr>
              <a:t>Process Flow Diagram</a:t>
            </a:r>
          </a:p>
          <a:p>
            <a:pPr>
              <a:lnSpc>
                <a:spcPct val="100000"/>
              </a:lnSpc>
              <a:spcBef>
                <a:spcPct val="20000"/>
              </a:spcBef>
              <a:defRPr/>
            </a:pPr>
            <a:r>
              <a:rPr lang="en-GB" sz="2400" dirty="0">
                <a:solidFill>
                  <a:schemeClr val="bg1"/>
                </a:solidFill>
              </a:rPr>
              <a:t>Identification of all steps within each operation</a:t>
            </a:r>
          </a:p>
          <a:p>
            <a:pPr>
              <a:lnSpc>
                <a:spcPct val="100000"/>
              </a:lnSpc>
              <a:spcBef>
                <a:spcPct val="20000"/>
              </a:spcBef>
              <a:defRPr/>
            </a:pPr>
            <a:r>
              <a:rPr lang="en-GB" sz="2400" dirty="0">
                <a:solidFill>
                  <a:schemeClr val="bg1"/>
                </a:solidFill>
              </a:rPr>
              <a:t>Non-conformance data for similar products and processes, including lessons learned</a:t>
            </a:r>
          </a:p>
          <a:p>
            <a:pPr>
              <a:lnSpc>
                <a:spcPct val="100000"/>
              </a:lnSpc>
              <a:spcBef>
                <a:spcPct val="20000"/>
              </a:spcBef>
              <a:defRPr/>
            </a:pPr>
            <a:r>
              <a:rPr lang="en-GB" sz="2400" dirty="0">
                <a:solidFill>
                  <a:schemeClr val="bg1"/>
                </a:solidFill>
              </a:rPr>
              <a:t>Characteristics Matrix</a:t>
            </a:r>
          </a:p>
          <a:p>
            <a:pPr>
              <a:lnSpc>
                <a:spcPct val="100000"/>
              </a:lnSpc>
              <a:spcBef>
                <a:spcPct val="20000"/>
              </a:spcBef>
              <a:defRPr/>
            </a:pPr>
            <a:r>
              <a:rPr lang="en-GB" sz="2400" dirty="0">
                <a:solidFill>
                  <a:schemeClr val="bg1"/>
                </a:solidFill>
              </a:rPr>
              <a:t>Design Risk Analysis (e.g., DFMEA)</a:t>
            </a:r>
          </a:p>
          <a:p>
            <a:pPr>
              <a:lnSpc>
                <a:spcPct val="100000"/>
              </a:lnSpc>
              <a:spcBef>
                <a:spcPct val="20000"/>
              </a:spcBef>
              <a:defRPr/>
            </a:pPr>
            <a:r>
              <a:rPr lang="en-GB" sz="2400" dirty="0">
                <a:solidFill>
                  <a:schemeClr val="bg1"/>
                </a:solidFill>
              </a:rPr>
              <a:t>Existing PFMEA on similar products and processes</a:t>
            </a:r>
          </a:p>
          <a:p>
            <a:pPr>
              <a:lnSpc>
                <a:spcPct val="100000"/>
              </a:lnSpc>
              <a:spcBef>
                <a:spcPct val="20000"/>
              </a:spcBef>
              <a:defRPr/>
            </a:pPr>
            <a:r>
              <a:rPr lang="en-GB" sz="2400" dirty="0">
                <a:solidFill>
                  <a:schemeClr val="bg1"/>
                </a:solidFill>
              </a:rPr>
              <a:t>Product KCs (including customer defined KCs)</a:t>
            </a:r>
          </a:p>
          <a:p>
            <a:pPr>
              <a:lnSpc>
                <a:spcPct val="100000"/>
              </a:lnSpc>
              <a:spcBef>
                <a:spcPct val="20000"/>
              </a:spcBef>
              <a:defRPr/>
            </a:pPr>
            <a:r>
              <a:rPr lang="en-GB" sz="2400" dirty="0">
                <a:solidFill>
                  <a:schemeClr val="bg1"/>
                </a:solidFill>
              </a:rPr>
              <a:t>Process KCs (potential or as defined in the design records)</a:t>
            </a:r>
          </a:p>
          <a:p>
            <a:pPr>
              <a:lnSpc>
                <a:spcPct val="100000"/>
              </a:lnSpc>
              <a:spcBef>
                <a:spcPct val="20000"/>
              </a:spcBef>
              <a:defRPr/>
            </a:pPr>
            <a:r>
              <a:rPr lang="en-GB" sz="2400" dirty="0">
                <a:solidFill>
                  <a:schemeClr val="bg1"/>
                </a:solidFill>
              </a:rPr>
              <a:t>Control Plan from similar processes</a:t>
            </a:r>
          </a:p>
        </p:txBody>
      </p:sp>
      <p:sp>
        <p:nvSpPr>
          <p:cNvPr id="3" name="Title 2">
            <a:extLst>
              <a:ext uri="{FF2B5EF4-FFF2-40B4-BE49-F238E27FC236}">
                <a16:creationId xmlns:a16="http://schemas.microsoft.com/office/drawing/2014/main" id="{FB7CA6E1-E983-CC73-DC29-85F3F29B58E1}"/>
              </a:ext>
            </a:extLst>
          </p:cNvPr>
          <p:cNvSpPr txBox="1">
            <a:spLocks/>
          </p:cNvSpPr>
          <p:nvPr/>
        </p:nvSpPr>
        <p:spPr>
          <a:xfrm>
            <a:off x="0" y="0"/>
            <a:ext cx="12192000" cy="537455"/>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Process Failure Mode and Effects Analysis</a:t>
            </a:r>
          </a:p>
        </p:txBody>
      </p:sp>
    </p:spTree>
    <p:extLst>
      <p:ext uri="{BB962C8B-B14F-4D97-AF65-F5344CB8AC3E}">
        <p14:creationId xmlns:p14="http://schemas.microsoft.com/office/powerpoint/2010/main" val="1766211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Aptos Display"/>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1079</TotalTime>
  <Words>2304</Words>
  <Application>Microsoft Office PowerPoint</Application>
  <PresentationFormat>Widescreen</PresentationFormat>
  <Paragraphs>1227</Paragraphs>
  <Slides>28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Aptos</vt:lpstr>
      <vt:lpstr>Aptos Black</vt:lpstr>
      <vt:lpstr>Aptos ExtraBold</vt:lpstr>
      <vt:lpstr>Aptos Narrow</vt:lpstr>
      <vt:lpstr>Arial</vt:lpstr>
      <vt:lpstr>Arial Narrow</vt:lpstr>
      <vt:lpstr>Calibri</vt:lpstr>
      <vt:lpstr>Century Gothic</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Konrad Burgoyne</dc:creator>
  <cp:lastModifiedBy>Konrad Burgoyne</cp:lastModifiedBy>
  <cp:revision>127</cp:revision>
  <dcterms:created xsi:type="dcterms:W3CDTF">2025-12-18T21:56:27Z</dcterms:created>
  <dcterms:modified xsi:type="dcterms:W3CDTF">2025-12-25T12:27:16Z</dcterms:modified>
</cp:coreProperties>
</file>