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8" r:id="rId4"/>
    <p:sldId id="259" r:id="rId5"/>
    <p:sldId id="289" r:id="rId6"/>
    <p:sldId id="260" r:id="rId7"/>
    <p:sldId id="261" r:id="rId8"/>
    <p:sldId id="262" r:id="rId9"/>
    <p:sldId id="290" r:id="rId10"/>
    <p:sldId id="291" r:id="rId11"/>
    <p:sldId id="292" r:id="rId12"/>
    <p:sldId id="293" r:id="rId13"/>
    <p:sldId id="294" r:id="rId14"/>
    <p:sldId id="295" r:id="rId15"/>
    <p:sldId id="297"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296" r:id="rId38"/>
    <p:sldId id="320" r:id="rId39"/>
    <p:sldId id="298" r:id="rId40"/>
    <p:sldId id="321" r:id="rId41"/>
    <p:sldId id="322" r:id="rId42"/>
    <p:sldId id="323" r:id="rId43"/>
    <p:sldId id="324" r:id="rId44"/>
    <p:sldId id="325" r:id="rId45"/>
    <p:sldId id="326" r:id="rId46"/>
    <p:sldId id="327" r:id="rId47"/>
    <p:sldId id="328" r:id="rId48"/>
    <p:sldId id="329" r:id="rId49"/>
    <p:sldId id="287" r:id="rId50"/>
    <p:sldId id="28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42" d="100"/>
          <a:sy n="142" d="100"/>
        </p:scale>
        <p:origin x="13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821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s://sp-i.org/"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69260-6C8D-36E3-BAC8-B844D43AAFAA}"/>
              </a:ext>
            </a:extLst>
          </p:cNvPr>
          <p:cNvPicPr>
            <a:picLocks noChangeAspect="1"/>
          </p:cNvPicPr>
          <p:nvPr userDrawn="1"/>
        </p:nvPicPr>
        <p:blipFill>
          <a:blip r:embed="rId3">
            <a:extLst>
              <a:ext uri="{28A0092B-C50C-407E-A947-70E740481C1C}">
                <a14:useLocalDpi xmlns:a14="http://schemas.microsoft.com/office/drawing/2010/main" val="0"/>
              </a:ext>
            </a:extLst>
          </a:blip>
          <a:srcRect t="2574" b="13051"/>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02E37D34-9326-DAFD-14A3-DA19ACCF7C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1955" y="6211329"/>
            <a:ext cx="717854" cy="417427"/>
          </a:xfrm>
          <a:prstGeom prst="rect">
            <a:avLst/>
          </a:prstGeom>
        </p:spPr>
      </p:pic>
      <p:sp>
        <p:nvSpPr>
          <p:cNvPr id="9" name="TextBox 8">
            <a:extLst>
              <a:ext uri="{FF2B5EF4-FFF2-40B4-BE49-F238E27FC236}">
                <a16:creationId xmlns:a16="http://schemas.microsoft.com/office/drawing/2014/main" id="{F8A2EBBE-D49B-42E0-FA15-6CE395A49D83}"/>
              </a:ext>
            </a:extLst>
          </p:cNvPr>
          <p:cNvSpPr txBox="1"/>
          <p:nvPr userDrawn="1"/>
        </p:nvSpPr>
        <p:spPr>
          <a:xfrm>
            <a:off x="5817191" y="6096878"/>
            <a:ext cx="6313394" cy="646331"/>
          </a:xfrm>
          <a:prstGeom prst="rect">
            <a:avLst/>
          </a:prstGeom>
          <a:noFill/>
        </p:spPr>
        <p:txBody>
          <a:bodyPr wrap="square" rtlCol="0">
            <a:spAutoFit/>
          </a:bodyPr>
          <a:lstStyle/>
          <a:p>
            <a:pPr algn="r"/>
            <a:r>
              <a:rPr lang="en-GB" sz="2400" dirty="0">
                <a:solidFill>
                  <a:schemeClr val="bg1"/>
                </a:solidFill>
                <a:latin typeface="Aptos ExtraBold" panose="020B0004020202020204" pitchFamily="34" charset="0"/>
                <a:cs typeface="Aharoni" panose="02010803020104030203" pitchFamily="2" charset="-79"/>
              </a:rPr>
              <a:t>Special Processes Institute</a:t>
            </a:r>
          </a:p>
          <a:p>
            <a:pPr algn="r"/>
            <a:r>
              <a:rPr lang="en-GB" sz="1200" b="1" dirty="0">
                <a:solidFill>
                  <a:schemeClr val="bg1"/>
                </a:solidFill>
                <a:hlinkClick r:id="rId5">
                  <a:extLst>
                    <a:ext uri="{A12FA001-AC4F-418D-AE19-62706E023703}">
                      <ahyp:hlinkClr xmlns:ahyp="http://schemas.microsoft.com/office/drawing/2018/hyperlinkcolor" val="tx"/>
                    </a:ext>
                  </a:extLst>
                </a:hlinkClick>
              </a:rPr>
              <a:t>sp-i.org</a:t>
            </a:r>
            <a:endParaRPr lang="en-GB" sz="1200" b="1" dirty="0">
              <a:solidFill>
                <a:schemeClr val="bg1"/>
              </a:solidFill>
            </a:endParaRPr>
          </a:p>
        </p:txBody>
      </p:sp>
    </p:spTree>
    <p:extLst>
      <p:ext uri="{BB962C8B-B14F-4D97-AF65-F5344CB8AC3E}">
        <p14:creationId xmlns:p14="http://schemas.microsoft.com/office/powerpoint/2010/main" val="159936130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mailto:email@sp-i.org" TargetMode="External"/><Relationship Id="rId2" Type="http://schemas.openxmlformats.org/officeDocument/2006/relationships/hyperlink" Target="https://sp-i.or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DDD22B34-FE66-63BE-9BD0-BD11E9216080}"/>
              </a:ext>
            </a:extLst>
          </p:cNvPr>
          <p:cNvSpPr txBox="1">
            <a:spLocks/>
          </p:cNvSpPr>
          <p:nvPr/>
        </p:nvSpPr>
        <p:spPr>
          <a:xfrm>
            <a:off x="5585910" y="1808628"/>
            <a:ext cx="6325497" cy="35164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6000" dirty="0">
                <a:solidFill>
                  <a:schemeClr val="bg1"/>
                </a:solidFill>
                <a:latin typeface="Aptos Black" panose="020B0004020202020204" pitchFamily="34" charset="0"/>
              </a:rPr>
              <a:t>Understanding 8D RCCA Problem Solving</a:t>
            </a:r>
          </a:p>
        </p:txBody>
      </p:sp>
      <p:sp>
        <p:nvSpPr>
          <p:cNvPr id="7" name="Text Placeholder 10">
            <a:extLst>
              <a:ext uri="{FF2B5EF4-FFF2-40B4-BE49-F238E27FC236}">
                <a16:creationId xmlns:a16="http://schemas.microsoft.com/office/drawing/2014/main" id="{26AC1009-1FEB-91B4-61C5-FD98931B1663}"/>
              </a:ext>
            </a:extLst>
          </p:cNvPr>
          <p:cNvSpPr txBox="1">
            <a:spLocks/>
          </p:cNvSpPr>
          <p:nvPr/>
        </p:nvSpPr>
        <p:spPr>
          <a:xfrm>
            <a:off x="10089331" y="164057"/>
            <a:ext cx="1979404" cy="857919"/>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latin typeface="Aptos Black" panose="020B0004020202020204" pitchFamily="34" charset="0"/>
              </a:rPr>
              <a:t>Training Publication SPI-05</a:t>
            </a:r>
          </a:p>
          <a:p>
            <a:pPr marL="0" indent="0" algn="r">
              <a:buNone/>
            </a:pPr>
            <a:r>
              <a:rPr lang="en-US" dirty="0">
                <a:solidFill>
                  <a:schemeClr val="bg1"/>
                </a:solidFill>
              </a:rPr>
              <a:t>Rev 2</a:t>
            </a:r>
          </a:p>
          <a:p>
            <a:pPr marL="0" indent="0" algn="r">
              <a:buNone/>
            </a:pPr>
            <a:r>
              <a:rPr lang="en-US" dirty="0">
                <a:solidFill>
                  <a:schemeClr val="bg1"/>
                </a:solidFill>
              </a:rPr>
              <a:t>24 Dec 2025</a:t>
            </a:r>
          </a:p>
        </p:txBody>
      </p:sp>
      <p:sp>
        <p:nvSpPr>
          <p:cNvPr id="3" name="TextBox 2">
            <a:extLst>
              <a:ext uri="{FF2B5EF4-FFF2-40B4-BE49-F238E27FC236}">
                <a16:creationId xmlns:a16="http://schemas.microsoft.com/office/drawing/2014/main" id="{66D240C8-6698-7CAA-E04C-6E13DBF67A35}"/>
              </a:ext>
            </a:extLst>
          </p:cNvPr>
          <p:cNvSpPr txBox="1"/>
          <p:nvPr/>
        </p:nvSpPr>
        <p:spPr>
          <a:xfrm>
            <a:off x="8572500" y="4594617"/>
            <a:ext cx="2855258" cy="307777"/>
          </a:xfrm>
          <a:prstGeom prst="rect">
            <a:avLst/>
          </a:prstGeom>
          <a:noFill/>
        </p:spPr>
        <p:txBody>
          <a:bodyPr wrap="square">
            <a:spAutoFit/>
          </a:bodyPr>
          <a:lstStyle/>
          <a:p>
            <a:pPr algn="r"/>
            <a:r>
              <a:rPr lang="en-GB" sz="1400" b="1" dirty="0">
                <a:solidFill>
                  <a:schemeClr val="bg1"/>
                </a:solidFill>
              </a:rPr>
              <a:t>by Konrad Burgoyne MIMF, FSPI</a:t>
            </a:r>
            <a:endParaRPr lang="en-GB" sz="1400" dirty="0">
              <a:solidFill>
                <a:schemeClr val="bg1"/>
              </a:solidFill>
            </a:endParaRPr>
          </a:p>
        </p:txBody>
      </p:sp>
      <p:pic>
        <p:nvPicPr>
          <p:cNvPr id="8" name="Picture 7">
            <a:extLst>
              <a:ext uri="{FF2B5EF4-FFF2-40B4-BE49-F238E27FC236}">
                <a16:creationId xmlns:a16="http://schemas.microsoft.com/office/drawing/2014/main" id="{DB4BA83E-7376-5188-59E2-64627B7E5655}"/>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87979" y="1217512"/>
            <a:ext cx="5708021" cy="3965775"/>
          </a:xfrm>
          <a:prstGeom prst="rect">
            <a:avLst/>
          </a:prstGeom>
        </p:spPr>
      </p:pic>
    </p:spTree>
    <p:extLst>
      <p:ext uri="{BB962C8B-B14F-4D97-AF65-F5344CB8AC3E}">
        <p14:creationId xmlns:p14="http://schemas.microsoft.com/office/powerpoint/2010/main" val="316482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04BC4-8C83-C372-E192-BCD06848D9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598A009-4C4D-1F9C-B5D7-8C94FB22FA3F}"/>
              </a:ext>
            </a:extLst>
          </p:cNvPr>
          <p:cNvSpPr txBox="1">
            <a:spLocks/>
          </p:cNvSpPr>
          <p:nvPr/>
        </p:nvSpPr>
        <p:spPr>
          <a:xfrm>
            <a:off x="649943" y="960717"/>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defRPr/>
            </a:pPr>
            <a:r>
              <a:rPr lang="en-GB" b="1" dirty="0">
                <a:solidFill>
                  <a:schemeClr val="bg1"/>
                </a:solidFill>
              </a:rPr>
              <a:t>Quick fix.</a:t>
            </a:r>
          </a:p>
          <a:p>
            <a:pPr>
              <a:lnSpc>
                <a:spcPct val="100000"/>
              </a:lnSpc>
              <a:spcBef>
                <a:spcPct val="20000"/>
              </a:spcBef>
              <a:defRPr/>
            </a:pPr>
            <a:r>
              <a:rPr lang="en-GB" b="1" dirty="0">
                <a:solidFill>
                  <a:schemeClr val="bg1"/>
                </a:solidFill>
              </a:rPr>
              <a:t>Not taking adequate time for analysis.</a:t>
            </a:r>
          </a:p>
          <a:p>
            <a:pPr>
              <a:lnSpc>
                <a:spcPct val="100000"/>
              </a:lnSpc>
              <a:spcBef>
                <a:spcPct val="20000"/>
              </a:spcBef>
              <a:defRPr/>
            </a:pPr>
            <a:r>
              <a:rPr lang="en-GB" b="1" dirty="0">
                <a:solidFill>
                  <a:schemeClr val="bg1"/>
                </a:solidFill>
              </a:rPr>
              <a:t>Going from one crisis to another.</a:t>
            </a:r>
          </a:p>
          <a:p>
            <a:pPr>
              <a:lnSpc>
                <a:spcPct val="100000"/>
              </a:lnSpc>
              <a:spcBef>
                <a:spcPct val="20000"/>
              </a:spcBef>
              <a:defRPr/>
            </a:pPr>
            <a:r>
              <a:rPr lang="en-GB" b="1" dirty="0">
                <a:solidFill>
                  <a:schemeClr val="bg1"/>
                </a:solidFill>
              </a:rPr>
              <a:t>Looking for the guilty party - “Who did that?” Blaming or transferring responsibility.</a:t>
            </a:r>
          </a:p>
          <a:p>
            <a:pPr>
              <a:lnSpc>
                <a:spcPct val="100000"/>
              </a:lnSpc>
              <a:spcBef>
                <a:spcPct val="20000"/>
              </a:spcBef>
              <a:defRPr/>
            </a:pPr>
            <a:r>
              <a:rPr lang="en-GB" b="1" dirty="0">
                <a:solidFill>
                  <a:schemeClr val="bg1"/>
                </a:solidFill>
              </a:rPr>
              <a:t>Generate laundry list of solutions to firefight the symptoms.</a:t>
            </a:r>
          </a:p>
          <a:p>
            <a:pPr>
              <a:lnSpc>
                <a:spcPct val="100000"/>
              </a:lnSpc>
              <a:spcBef>
                <a:spcPct val="20000"/>
              </a:spcBef>
              <a:defRPr/>
            </a:pPr>
            <a:r>
              <a:rPr lang="en-GB" b="1" dirty="0">
                <a:solidFill>
                  <a:schemeClr val="bg1"/>
                </a:solidFill>
              </a:rPr>
              <a:t>Narrow focus taken to address the immediate problem.</a:t>
            </a:r>
          </a:p>
          <a:p>
            <a:pPr>
              <a:lnSpc>
                <a:spcPct val="100000"/>
              </a:lnSpc>
              <a:spcBef>
                <a:spcPct val="20000"/>
              </a:spcBef>
              <a:defRPr/>
            </a:pPr>
            <a:r>
              <a:rPr lang="en-GB" b="1" dirty="0">
                <a:solidFill>
                  <a:schemeClr val="bg1"/>
                </a:solidFill>
              </a:rPr>
              <a:t>Focus on performance metrics/measures (e.g., sales, profits) with hope that processes will improve by themselves.</a:t>
            </a:r>
          </a:p>
          <a:p>
            <a:pPr marL="0" indent="0">
              <a:lnSpc>
                <a:spcPct val="100000"/>
              </a:lnSpc>
              <a:spcBef>
                <a:spcPct val="20000"/>
              </a:spcBef>
              <a:buNone/>
              <a:defRPr/>
            </a:pPr>
            <a:endParaRPr lang="en-GB" sz="2400" dirty="0">
              <a:solidFill>
                <a:schemeClr val="bg1"/>
              </a:solidFill>
            </a:endParaRPr>
          </a:p>
        </p:txBody>
      </p:sp>
      <p:sp>
        <p:nvSpPr>
          <p:cNvPr id="3" name="Title 2">
            <a:extLst>
              <a:ext uri="{FF2B5EF4-FFF2-40B4-BE49-F238E27FC236}">
                <a16:creationId xmlns:a16="http://schemas.microsoft.com/office/drawing/2014/main" id="{883AD3F8-B869-95DB-7C8B-0EB3CD57856F}"/>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Examples of Traditional Behaviours</a:t>
            </a:r>
          </a:p>
        </p:txBody>
      </p:sp>
    </p:spTree>
    <p:extLst>
      <p:ext uri="{BB962C8B-B14F-4D97-AF65-F5344CB8AC3E}">
        <p14:creationId xmlns:p14="http://schemas.microsoft.com/office/powerpoint/2010/main" val="185595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E1446-49F9-4007-0F5E-73361917C2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C077DC-99F8-2C06-8907-87E69DAEDC8C}"/>
              </a:ext>
            </a:extLst>
          </p:cNvPr>
          <p:cNvSpPr txBox="1">
            <a:spLocks/>
          </p:cNvSpPr>
          <p:nvPr/>
        </p:nvSpPr>
        <p:spPr>
          <a:xfrm>
            <a:off x="629773" y="718592"/>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defRPr/>
            </a:pPr>
            <a:r>
              <a:rPr lang="en-GB" b="1" dirty="0">
                <a:solidFill>
                  <a:schemeClr val="bg1"/>
                </a:solidFill>
              </a:rPr>
              <a:t>Understanding that many factors contribute to a complex situation.</a:t>
            </a:r>
          </a:p>
          <a:p>
            <a:pPr>
              <a:lnSpc>
                <a:spcPct val="100000"/>
              </a:lnSpc>
              <a:spcBef>
                <a:spcPct val="20000"/>
              </a:spcBef>
              <a:defRPr/>
            </a:pPr>
            <a:r>
              <a:rPr lang="en-GB" b="1" dirty="0">
                <a:solidFill>
                  <a:schemeClr val="bg1"/>
                </a:solidFill>
              </a:rPr>
              <a:t>Fully understanding the actual problem and then addressing the systemic root cause(s).</a:t>
            </a:r>
          </a:p>
          <a:p>
            <a:pPr>
              <a:lnSpc>
                <a:spcPct val="100000"/>
              </a:lnSpc>
              <a:spcBef>
                <a:spcPct val="20000"/>
              </a:spcBef>
              <a:defRPr/>
            </a:pPr>
            <a:r>
              <a:rPr lang="en-GB" b="1" dirty="0">
                <a:solidFill>
                  <a:schemeClr val="bg1"/>
                </a:solidFill>
              </a:rPr>
              <a:t>Permanently fixing and improving performance.</a:t>
            </a:r>
          </a:p>
          <a:p>
            <a:pPr>
              <a:lnSpc>
                <a:spcPct val="100000"/>
              </a:lnSpc>
              <a:spcBef>
                <a:spcPct val="20000"/>
              </a:spcBef>
              <a:defRPr/>
            </a:pPr>
            <a:r>
              <a:rPr lang="en-GB" b="1" dirty="0">
                <a:solidFill>
                  <a:schemeClr val="bg1"/>
                </a:solidFill>
              </a:rPr>
              <a:t>Seeking total understanding of the process - “How did that happen?”</a:t>
            </a:r>
          </a:p>
          <a:p>
            <a:pPr>
              <a:lnSpc>
                <a:spcPct val="100000"/>
              </a:lnSpc>
              <a:spcBef>
                <a:spcPct val="20000"/>
              </a:spcBef>
              <a:defRPr/>
            </a:pPr>
            <a:r>
              <a:rPr lang="en-GB" b="1" dirty="0">
                <a:solidFill>
                  <a:schemeClr val="bg1"/>
                </a:solidFill>
              </a:rPr>
              <a:t>Taking time to understand the big picture; to dialogue and elicit diverse perspectives before applying the solution.</a:t>
            </a:r>
          </a:p>
          <a:p>
            <a:pPr>
              <a:lnSpc>
                <a:spcPct val="100000"/>
              </a:lnSpc>
              <a:spcBef>
                <a:spcPct val="20000"/>
              </a:spcBef>
              <a:defRPr/>
            </a:pPr>
            <a:r>
              <a:rPr lang="en-GB" b="1" dirty="0">
                <a:solidFill>
                  <a:schemeClr val="bg1"/>
                </a:solidFill>
              </a:rPr>
              <a:t>Focusing on improving processes; actually effecting process performance.</a:t>
            </a:r>
          </a:p>
          <a:p>
            <a:pPr marL="0" indent="0">
              <a:lnSpc>
                <a:spcPct val="100000"/>
              </a:lnSpc>
              <a:spcBef>
                <a:spcPct val="20000"/>
              </a:spcBef>
              <a:buNone/>
              <a:defRPr/>
            </a:pPr>
            <a:endParaRPr lang="en-GB" sz="2400" dirty="0">
              <a:solidFill>
                <a:schemeClr val="bg1"/>
              </a:solidFill>
            </a:endParaRPr>
          </a:p>
        </p:txBody>
      </p:sp>
      <p:sp>
        <p:nvSpPr>
          <p:cNvPr id="3" name="Title 2">
            <a:extLst>
              <a:ext uri="{FF2B5EF4-FFF2-40B4-BE49-F238E27FC236}">
                <a16:creationId xmlns:a16="http://schemas.microsoft.com/office/drawing/2014/main" id="{98727E82-4822-256F-7CDD-27B98A0F53C0}"/>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Expected Behaviour To Get Systemic Solutions</a:t>
            </a:r>
          </a:p>
        </p:txBody>
      </p:sp>
    </p:spTree>
    <p:extLst>
      <p:ext uri="{BB962C8B-B14F-4D97-AF65-F5344CB8AC3E}">
        <p14:creationId xmlns:p14="http://schemas.microsoft.com/office/powerpoint/2010/main" val="386499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2B48D-69B2-5DE1-F172-8421BC9C79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88550F-8586-09AA-C9A3-9EFDFD368555}"/>
              </a:ext>
            </a:extLst>
          </p:cNvPr>
          <p:cNvSpPr txBox="1">
            <a:spLocks/>
          </p:cNvSpPr>
          <p:nvPr/>
        </p:nvSpPr>
        <p:spPr>
          <a:xfrm>
            <a:off x="629773" y="718592"/>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5400" b="1" dirty="0">
                <a:solidFill>
                  <a:schemeClr val="bg1"/>
                </a:solidFill>
              </a:rPr>
              <a:t>Take Action:</a:t>
            </a:r>
          </a:p>
          <a:p>
            <a:pPr>
              <a:lnSpc>
                <a:spcPct val="100000"/>
              </a:lnSpc>
              <a:spcBef>
                <a:spcPct val="20000"/>
              </a:spcBef>
              <a:defRPr/>
            </a:pPr>
            <a:endParaRPr lang="en-GB" b="1" dirty="0">
              <a:solidFill>
                <a:schemeClr val="bg1"/>
              </a:solidFill>
            </a:endParaRPr>
          </a:p>
          <a:p>
            <a:pPr>
              <a:lnSpc>
                <a:spcPct val="100000"/>
              </a:lnSpc>
              <a:spcBef>
                <a:spcPct val="20000"/>
              </a:spcBef>
              <a:defRPr/>
            </a:pPr>
            <a:r>
              <a:rPr lang="en-GB" sz="4800" b="1" dirty="0">
                <a:solidFill>
                  <a:schemeClr val="bg1"/>
                </a:solidFill>
              </a:rPr>
              <a:t>To a degree appropriate to the magnitude of the problem.</a:t>
            </a:r>
          </a:p>
          <a:p>
            <a:pPr>
              <a:lnSpc>
                <a:spcPct val="100000"/>
              </a:lnSpc>
              <a:spcBef>
                <a:spcPct val="20000"/>
              </a:spcBef>
              <a:defRPr/>
            </a:pPr>
            <a:r>
              <a:rPr lang="en-GB" sz="4800" b="1" dirty="0">
                <a:solidFill>
                  <a:schemeClr val="bg1"/>
                </a:solidFill>
              </a:rPr>
              <a:t>Proportionate with the risks encountered</a:t>
            </a:r>
          </a:p>
          <a:p>
            <a:pPr marL="0" indent="0">
              <a:lnSpc>
                <a:spcPct val="100000"/>
              </a:lnSpc>
              <a:spcBef>
                <a:spcPct val="20000"/>
              </a:spcBef>
              <a:buNone/>
              <a:defRPr/>
            </a:pPr>
            <a:endParaRPr lang="en-GB" sz="2400" dirty="0">
              <a:solidFill>
                <a:schemeClr val="bg1"/>
              </a:solidFill>
            </a:endParaRPr>
          </a:p>
        </p:txBody>
      </p:sp>
      <p:sp>
        <p:nvSpPr>
          <p:cNvPr id="3" name="Title 2">
            <a:extLst>
              <a:ext uri="{FF2B5EF4-FFF2-40B4-BE49-F238E27FC236}">
                <a16:creationId xmlns:a16="http://schemas.microsoft.com/office/drawing/2014/main" id="{ECBBB781-1370-AE2E-BCBC-02C9416B7186}"/>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Risk Based Approach</a:t>
            </a:r>
          </a:p>
        </p:txBody>
      </p:sp>
    </p:spTree>
    <p:extLst>
      <p:ext uri="{BB962C8B-B14F-4D97-AF65-F5344CB8AC3E}">
        <p14:creationId xmlns:p14="http://schemas.microsoft.com/office/powerpoint/2010/main" val="705378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E4D21-C616-F7BC-A17E-E773392C90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938FE2B-430B-C91A-A252-CA8D8232A463}"/>
              </a:ext>
            </a:extLst>
          </p:cNvPr>
          <p:cNvSpPr txBox="1">
            <a:spLocks/>
          </p:cNvSpPr>
          <p:nvPr/>
        </p:nvSpPr>
        <p:spPr>
          <a:xfrm>
            <a:off x="616326" y="8799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3600" b="1" dirty="0">
                <a:solidFill>
                  <a:schemeClr val="bg1"/>
                </a:solidFill>
              </a:rPr>
              <a:t>Eight Disciplines (8D) Problem Solving is a method developed at Ford Motor Company used to approach and to resolve problems, typically employed by engineers and quality professionals. </a:t>
            </a:r>
          </a:p>
          <a:p>
            <a:pPr marL="0" indent="0">
              <a:lnSpc>
                <a:spcPct val="100000"/>
              </a:lnSpc>
              <a:spcBef>
                <a:spcPct val="20000"/>
              </a:spcBef>
              <a:buNone/>
              <a:defRPr/>
            </a:pPr>
            <a:endParaRPr lang="en-GB" sz="3600" b="1" dirty="0">
              <a:solidFill>
                <a:schemeClr val="bg1"/>
              </a:solidFill>
            </a:endParaRPr>
          </a:p>
          <a:p>
            <a:pPr marL="0" indent="0">
              <a:lnSpc>
                <a:spcPct val="100000"/>
              </a:lnSpc>
              <a:spcBef>
                <a:spcPct val="20000"/>
              </a:spcBef>
              <a:buNone/>
              <a:defRPr/>
            </a:pPr>
            <a:r>
              <a:rPr lang="en-GB" sz="3600" b="1" dirty="0">
                <a:solidFill>
                  <a:schemeClr val="bg1"/>
                </a:solidFill>
              </a:rPr>
              <a:t>Focused on product and process improvement, its purpose is to identify, correct, and eliminate potential and recurring problems.</a:t>
            </a:r>
          </a:p>
          <a:p>
            <a:pPr marL="0" indent="0">
              <a:lnSpc>
                <a:spcPct val="100000"/>
              </a:lnSpc>
              <a:spcBef>
                <a:spcPct val="20000"/>
              </a:spcBef>
              <a:buNone/>
              <a:defRPr/>
            </a:pPr>
            <a:endParaRPr lang="en-GB" sz="2000" dirty="0">
              <a:solidFill>
                <a:schemeClr val="bg1"/>
              </a:solidFill>
            </a:endParaRPr>
          </a:p>
        </p:txBody>
      </p:sp>
      <p:sp>
        <p:nvSpPr>
          <p:cNvPr id="3" name="Title 2">
            <a:extLst>
              <a:ext uri="{FF2B5EF4-FFF2-40B4-BE49-F238E27FC236}">
                <a16:creationId xmlns:a16="http://schemas.microsoft.com/office/drawing/2014/main" id="{19F67304-B143-E80D-FE5A-033EBDC473E5}"/>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8D Process Approach</a:t>
            </a:r>
          </a:p>
        </p:txBody>
      </p:sp>
    </p:spTree>
    <p:extLst>
      <p:ext uri="{BB962C8B-B14F-4D97-AF65-F5344CB8AC3E}">
        <p14:creationId xmlns:p14="http://schemas.microsoft.com/office/powerpoint/2010/main" val="200270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C6FE-F507-B2A0-458B-77C5941D94C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DCBEC4-AFFA-6DF0-C97A-1F95ACF4C99D}"/>
              </a:ext>
            </a:extLst>
          </p:cNvPr>
          <p:cNvSpPr txBox="1">
            <a:spLocks/>
          </p:cNvSpPr>
          <p:nvPr/>
        </p:nvSpPr>
        <p:spPr>
          <a:xfrm>
            <a:off x="616326" y="8799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D0 – Start Immediate containment action</a:t>
            </a:r>
          </a:p>
          <a:p>
            <a:pPr marL="0" indent="0">
              <a:lnSpc>
                <a:spcPct val="100000"/>
              </a:lnSpc>
              <a:spcBef>
                <a:spcPct val="20000"/>
              </a:spcBef>
              <a:buNone/>
              <a:defRPr/>
            </a:pPr>
            <a:r>
              <a:rPr lang="en-GB" b="1" dirty="0">
                <a:solidFill>
                  <a:schemeClr val="bg1"/>
                </a:solidFill>
              </a:rPr>
              <a:t>D1 – Build the team</a:t>
            </a:r>
          </a:p>
          <a:p>
            <a:pPr marL="0" indent="0">
              <a:lnSpc>
                <a:spcPct val="100000"/>
              </a:lnSpc>
              <a:spcBef>
                <a:spcPct val="20000"/>
              </a:spcBef>
              <a:buNone/>
              <a:defRPr/>
            </a:pPr>
            <a:r>
              <a:rPr lang="en-GB" b="1" dirty="0">
                <a:solidFill>
                  <a:schemeClr val="bg1"/>
                </a:solidFill>
              </a:rPr>
              <a:t>D2 – Define the problem</a:t>
            </a:r>
          </a:p>
          <a:p>
            <a:pPr marL="0" indent="0">
              <a:lnSpc>
                <a:spcPct val="100000"/>
              </a:lnSpc>
              <a:spcBef>
                <a:spcPct val="20000"/>
              </a:spcBef>
              <a:buNone/>
              <a:defRPr/>
            </a:pPr>
            <a:r>
              <a:rPr lang="en-GB" b="1" dirty="0">
                <a:solidFill>
                  <a:schemeClr val="bg1"/>
                </a:solidFill>
              </a:rPr>
              <a:t>D3 – Complete and optimise containment action</a:t>
            </a:r>
          </a:p>
          <a:p>
            <a:pPr marL="0" indent="0">
              <a:lnSpc>
                <a:spcPct val="100000"/>
              </a:lnSpc>
              <a:spcBef>
                <a:spcPct val="20000"/>
              </a:spcBef>
              <a:buNone/>
              <a:defRPr/>
            </a:pPr>
            <a:r>
              <a:rPr lang="en-GB" b="1" dirty="0">
                <a:solidFill>
                  <a:schemeClr val="bg1"/>
                </a:solidFill>
              </a:rPr>
              <a:t>D4 – Identify root cause</a:t>
            </a:r>
          </a:p>
          <a:p>
            <a:pPr marL="0" indent="0">
              <a:lnSpc>
                <a:spcPct val="100000"/>
              </a:lnSpc>
              <a:spcBef>
                <a:spcPct val="20000"/>
              </a:spcBef>
              <a:buNone/>
              <a:defRPr/>
            </a:pPr>
            <a:r>
              <a:rPr lang="en-GB" b="1" dirty="0">
                <a:solidFill>
                  <a:schemeClr val="bg1"/>
                </a:solidFill>
              </a:rPr>
              <a:t>D5 – Define and select permanent corrective actions</a:t>
            </a:r>
          </a:p>
          <a:p>
            <a:pPr marL="0" indent="0">
              <a:lnSpc>
                <a:spcPct val="100000"/>
              </a:lnSpc>
              <a:spcBef>
                <a:spcPct val="20000"/>
              </a:spcBef>
              <a:buNone/>
              <a:defRPr/>
            </a:pPr>
            <a:r>
              <a:rPr lang="en-GB" b="1" dirty="0">
                <a:solidFill>
                  <a:schemeClr val="bg1"/>
                </a:solidFill>
              </a:rPr>
              <a:t>D6 – Implement corrective actions and check effectiveness</a:t>
            </a:r>
          </a:p>
          <a:p>
            <a:pPr marL="0" indent="0">
              <a:lnSpc>
                <a:spcPct val="100000"/>
              </a:lnSpc>
              <a:spcBef>
                <a:spcPct val="20000"/>
              </a:spcBef>
              <a:buNone/>
              <a:defRPr/>
            </a:pPr>
            <a:r>
              <a:rPr lang="en-GB" b="1" dirty="0">
                <a:solidFill>
                  <a:schemeClr val="bg1"/>
                </a:solidFill>
              </a:rPr>
              <a:t>D7 – Risk and opportunity – Preventive action and lessons learned</a:t>
            </a:r>
          </a:p>
          <a:p>
            <a:pPr marL="0" indent="0">
              <a:lnSpc>
                <a:spcPct val="100000"/>
              </a:lnSpc>
              <a:spcBef>
                <a:spcPct val="20000"/>
              </a:spcBef>
              <a:buNone/>
              <a:defRPr/>
            </a:pPr>
            <a:r>
              <a:rPr lang="en-GB" b="1" dirty="0">
                <a:solidFill>
                  <a:schemeClr val="bg1"/>
                </a:solidFill>
              </a:rPr>
              <a:t>D8 – Recognise and close the activity</a:t>
            </a:r>
          </a:p>
          <a:p>
            <a:pPr marL="0" indent="0">
              <a:lnSpc>
                <a:spcPct val="100000"/>
              </a:lnSpc>
              <a:spcBef>
                <a:spcPct val="20000"/>
              </a:spcBef>
              <a:buNone/>
              <a:defRPr/>
            </a:pPr>
            <a:endParaRPr lang="en-GB" sz="2000" dirty="0">
              <a:solidFill>
                <a:schemeClr val="bg1"/>
              </a:solidFill>
            </a:endParaRPr>
          </a:p>
        </p:txBody>
      </p:sp>
      <p:sp>
        <p:nvSpPr>
          <p:cNvPr id="3" name="Title 2">
            <a:extLst>
              <a:ext uri="{FF2B5EF4-FFF2-40B4-BE49-F238E27FC236}">
                <a16:creationId xmlns:a16="http://schemas.microsoft.com/office/drawing/2014/main" id="{0776C29E-E9C8-2B16-DE75-42D622B3083E}"/>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8D Process Approach</a:t>
            </a:r>
          </a:p>
        </p:txBody>
      </p:sp>
    </p:spTree>
    <p:extLst>
      <p:ext uri="{BB962C8B-B14F-4D97-AF65-F5344CB8AC3E}">
        <p14:creationId xmlns:p14="http://schemas.microsoft.com/office/powerpoint/2010/main" val="114700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9141B-FEFF-5B0C-9BDA-C0456BB2B8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C8B37B-C8BE-8BB7-71EE-E218060967E6}"/>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000" b="1" dirty="0">
                <a:solidFill>
                  <a:schemeClr val="bg1"/>
                </a:solidFill>
              </a:rPr>
              <a:t>Objective: To mitigate the impact of the problem, to protect the customer  and the organisation (i.e., stop the problem from getting worse), and verify that the situation does not deteriorate until the root cause and contributing causes are known.</a:t>
            </a:r>
          </a:p>
          <a:p>
            <a:pPr marL="0" indent="0">
              <a:lnSpc>
                <a:spcPct val="100000"/>
              </a:lnSpc>
              <a:spcBef>
                <a:spcPct val="20000"/>
              </a:spcBef>
              <a:buNone/>
              <a:defRPr/>
            </a:pPr>
            <a:endParaRPr lang="en-GB" sz="2400" b="1" dirty="0">
              <a:solidFill>
                <a:schemeClr val="bg1"/>
              </a:solidFill>
            </a:endParaRPr>
          </a:p>
          <a:p>
            <a:pPr>
              <a:lnSpc>
                <a:spcPct val="100000"/>
              </a:lnSpc>
              <a:spcBef>
                <a:spcPct val="20000"/>
              </a:spcBef>
              <a:defRPr/>
            </a:pPr>
            <a:r>
              <a:rPr lang="en-GB" dirty="0">
                <a:solidFill>
                  <a:schemeClr val="bg1"/>
                </a:solidFill>
              </a:rPr>
              <a:t>Stop – Prevent further production of nonconformities or worsening of the problem</a:t>
            </a:r>
          </a:p>
          <a:p>
            <a:pPr>
              <a:lnSpc>
                <a:spcPct val="100000"/>
              </a:lnSpc>
              <a:spcBef>
                <a:spcPct val="20000"/>
              </a:spcBef>
              <a:defRPr/>
            </a:pPr>
            <a:r>
              <a:rPr lang="en-GB" dirty="0">
                <a:solidFill>
                  <a:schemeClr val="bg1"/>
                </a:solidFill>
              </a:rPr>
              <a:t>Identify &amp; Evaluate – Affected product, process, persons and equipment</a:t>
            </a:r>
          </a:p>
          <a:p>
            <a:pPr>
              <a:lnSpc>
                <a:spcPct val="100000"/>
              </a:lnSpc>
              <a:spcBef>
                <a:spcPct val="20000"/>
              </a:spcBef>
              <a:defRPr/>
            </a:pPr>
            <a:r>
              <a:rPr lang="en-GB" dirty="0">
                <a:solidFill>
                  <a:schemeClr val="bg1"/>
                </a:solidFill>
              </a:rPr>
              <a:t>Quarantine – Control identified product or equipment</a:t>
            </a:r>
          </a:p>
          <a:p>
            <a:pPr>
              <a:lnSpc>
                <a:spcPct val="100000"/>
              </a:lnSpc>
              <a:spcBef>
                <a:spcPct val="20000"/>
              </a:spcBef>
              <a:defRPr/>
            </a:pPr>
            <a:r>
              <a:rPr lang="en-GB" dirty="0">
                <a:solidFill>
                  <a:schemeClr val="bg1"/>
                </a:solidFill>
              </a:rPr>
              <a:t>Communicate – Inform affected stakeholders (including the customer if escapes are suspected)</a:t>
            </a:r>
            <a:endParaRPr lang="en-GB" sz="2400" dirty="0">
              <a:solidFill>
                <a:schemeClr val="bg1"/>
              </a:solidFill>
            </a:endParaRPr>
          </a:p>
        </p:txBody>
      </p:sp>
      <p:sp>
        <p:nvSpPr>
          <p:cNvPr id="3" name="Title 2">
            <a:extLst>
              <a:ext uri="{FF2B5EF4-FFF2-40B4-BE49-F238E27FC236}">
                <a16:creationId xmlns:a16="http://schemas.microsoft.com/office/drawing/2014/main" id="{DF27DFAE-8FD0-17A0-C8BC-6782ECBFC7F1}"/>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D0 Immediate Containment Action</a:t>
            </a:r>
          </a:p>
        </p:txBody>
      </p:sp>
      <p:sp>
        <p:nvSpPr>
          <p:cNvPr id="5" name="Rectangle: Rounded Corners 4">
            <a:extLst>
              <a:ext uri="{FF2B5EF4-FFF2-40B4-BE49-F238E27FC236}">
                <a16:creationId xmlns:a16="http://schemas.microsoft.com/office/drawing/2014/main" id="{EB0E2428-2D0F-0F21-2A16-B929C19F770B}"/>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D0</a:t>
            </a:r>
            <a:endParaRPr lang="en-GB" sz="7200" b="1" dirty="0"/>
          </a:p>
        </p:txBody>
      </p:sp>
    </p:spTree>
    <p:extLst>
      <p:ext uri="{BB962C8B-B14F-4D97-AF65-F5344CB8AC3E}">
        <p14:creationId xmlns:p14="http://schemas.microsoft.com/office/powerpoint/2010/main" val="217027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2668E-3E04-CE4E-3F08-39A7E0AEF33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E6B828-79A4-19DC-BCDA-3D8C94D95FC3}"/>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000" b="1" dirty="0">
                <a:solidFill>
                  <a:schemeClr val="bg1"/>
                </a:solidFill>
              </a:rPr>
              <a:t>Objective: To ensure that all process performers and applicable stakeholders and functions (e.g., organizations, departments, suppliers, customers) that may have an influence on the corrective action process and associated investigation are included in the team.</a:t>
            </a:r>
          </a:p>
          <a:p>
            <a:pPr marL="0" indent="0">
              <a:lnSpc>
                <a:spcPct val="100000"/>
              </a:lnSpc>
              <a:spcBef>
                <a:spcPct val="20000"/>
              </a:spcBef>
              <a:buNone/>
              <a:defRPr/>
            </a:pPr>
            <a:r>
              <a:rPr lang="en-GB" sz="3600" b="1" dirty="0">
                <a:solidFill>
                  <a:schemeClr val="bg1"/>
                </a:solidFill>
              </a:rPr>
              <a:t>The Natural Team</a:t>
            </a:r>
          </a:p>
          <a:p>
            <a:pPr>
              <a:lnSpc>
                <a:spcPct val="100000"/>
              </a:lnSpc>
              <a:spcBef>
                <a:spcPct val="20000"/>
              </a:spcBef>
              <a:defRPr/>
            </a:pPr>
            <a:r>
              <a:rPr lang="en-GB" sz="2000" b="1" dirty="0">
                <a:solidFill>
                  <a:schemeClr val="bg1"/>
                </a:solidFill>
              </a:rPr>
              <a:t>Who owns the problem?</a:t>
            </a:r>
          </a:p>
          <a:p>
            <a:pPr>
              <a:lnSpc>
                <a:spcPct val="100000"/>
              </a:lnSpc>
              <a:spcBef>
                <a:spcPct val="20000"/>
              </a:spcBef>
              <a:defRPr/>
            </a:pPr>
            <a:r>
              <a:rPr lang="en-GB" sz="2000" b="1" dirty="0">
                <a:solidFill>
                  <a:schemeClr val="bg1"/>
                </a:solidFill>
              </a:rPr>
              <a:t>Who has a stake in the outcome and the solution to the problem?</a:t>
            </a:r>
          </a:p>
          <a:p>
            <a:pPr>
              <a:lnSpc>
                <a:spcPct val="100000"/>
              </a:lnSpc>
              <a:spcBef>
                <a:spcPct val="20000"/>
              </a:spcBef>
              <a:defRPr/>
            </a:pPr>
            <a:r>
              <a:rPr lang="en-GB" sz="2000" b="1" dirty="0">
                <a:solidFill>
                  <a:schemeClr val="bg1"/>
                </a:solidFill>
              </a:rPr>
              <a:t>Who are the vested owners of both the problem and the solution?</a:t>
            </a:r>
          </a:p>
          <a:p>
            <a:pPr>
              <a:lnSpc>
                <a:spcPct val="100000"/>
              </a:lnSpc>
              <a:spcBef>
                <a:spcPct val="20000"/>
              </a:spcBef>
              <a:defRPr/>
            </a:pPr>
            <a:r>
              <a:rPr lang="en-GB" sz="2000" b="1" dirty="0">
                <a:solidFill>
                  <a:schemeClr val="bg1"/>
                </a:solidFill>
              </a:rPr>
              <a:t>Who knows the process – have data and experience?</a:t>
            </a:r>
          </a:p>
          <a:p>
            <a:pPr>
              <a:lnSpc>
                <a:spcPct val="100000"/>
              </a:lnSpc>
              <a:spcBef>
                <a:spcPct val="20000"/>
              </a:spcBef>
              <a:defRPr/>
            </a:pPr>
            <a:r>
              <a:rPr lang="en-GB" sz="2000" b="1" dirty="0">
                <a:solidFill>
                  <a:schemeClr val="bg1"/>
                </a:solidFill>
              </a:rPr>
              <a:t>Who will have to implement and live with the corrective action? </a:t>
            </a:r>
          </a:p>
        </p:txBody>
      </p:sp>
      <p:sp>
        <p:nvSpPr>
          <p:cNvPr id="3" name="Title 2">
            <a:extLst>
              <a:ext uri="{FF2B5EF4-FFF2-40B4-BE49-F238E27FC236}">
                <a16:creationId xmlns:a16="http://schemas.microsoft.com/office/drawing/2014/main" id="{C592FC9D-139A-8FC0-5CAE-669FCE01D968}"/>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D1 Build The Team</a:t>
            </a:r>
          </a:p>
        </p:txBody>
      </p:sp>
      <p:sp>
        <p:nvSpPr>
          <p:cNvPr id="4" name="Rectangle: Rounded Corners 3">
            <a:extLst>
              <a:ext uri="{FF2B5EF4-FFF2-40B4-BE49-F238E27FC236}">
                <a16:creationId xmlns:a16="http://schemas.microsoft.com/office/drawing/2014/main" id="{F16AE05A-DE6D-33EF-FCEC-B4C8DF59752C}"/>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D1</a:t>
            </a:r>
            <a:endParaRPr lang="en-GB" sz="7200" b="1" dirty="0"/>
          </a:p>
        </p:txBody>
      </p:sp>
    </p:spTree>
    <p:extLst>
      <p:ext uri="{BB962C8B-B14F-4D97-AF65-F5344CB8AC3E}">
        <p14:creationId xmlns:p14="http://schemas.microsoft.com/office/powerpoint/2010/main" val="150770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2BFB6-64BE-EC82-7D0D-EDE13EF0C2C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462BA1-B533-7385-50FB-CC58994222C5}"/>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000" b="1" dirty="0">
                <a:solidFill>
                  <a:schemeClr val="bg1"/>
                </a:solidFill>
              </a:rPr>
              <a:t>Assignment of wrong personnel a common problem. Common to assign only Quality. </a:t>
            </a:r>
          </a:p>
          <a:p>
            <a:pPr marL="0" indent="0">
              <a:lnSpc>
                <a:spcPct val="100000"/>
              </a:lnSpc>
              <a:spcBef>
                <a:spcPct val="20000"/>
              </a:spcBef>
              <a:buNone/>
              <a:defRPr/>
            </a:pPr>
            <a:r>
              <a:rPr lang="en-GB" sz="3600" b="1" dirty="0">
                <a:solidFill>
                  <a:schemeClr val="bg1"/>
                </a:solidFill>
              </a:rPr>
              <a:t>The Qualified Team</a:t>
            </a:r>
          </a:p>
          <a:p>
            <a:pPr>
              <a:lnSpc>
                <a:spcPct val="100000"/>
              </a:lnSpc>
              <a:spcBef>
                <a:spcPct val="20000"/>
              </a:spcBef>
              <a:defRPr/>
            </a:pPr>
            <a:r>
              <a:rPr lang="en-GB" sz="2000" b="1" dirty="0">
                <a:solidFill>
                  <a:schemeClr val="bg1"/>
                </a:solidFill>
              </a:rPr>
              <a:t>Those who can provide additional information</a:t>
            </a:r>
          </a:p>
          <a:p>
            <a:pPr>
              <a:lnSpc>
                <a:spcPct val="100000"/>
              </a:lnSpc>
              <a:spcBef>
                <a:spcPct val="20000"/>
              </a:spcBef>
              <a:defRPr/>
            </a:pPr>
            <a:r>
              <a:rPr lang="en-GB" sz="2000" b="1" dirty="0">
                <a:solidFill>
                  <a:schemeClr val="bg1"/>
                </a:solidFill>
              </a:rPr>
              <a:t>Those who have technical expertise – Subject Matter Experts (SME)</a:t>
            </a:r>
          </a:p>
          <a:p>
            <a:pPr>
              <a:lnSpc>
                <a:spcPct val="100000"/>
              </a:lnSpc>
              <a:spcBef>
                <a:spcPct val="20000"/>
              </a:spcBef>
              <a:defRPr/>
            </a:pPr>
            <a:r>
              <a:rPr lang="en-GB" sz="2000" b="1" dirty="0">
                <a:solidFill>
                  <a:schemeClr val="bg1"/>
                </a:solidFill>
              </a:rPr>
              <a:t>Those who may need to act as advisors</a:t>
            </a:r>
          </a:p>
          <a:p>
            <a:pPr>
              <a:lnSpc>
                <a:spcPct val="100000"/>
              </a:lnSpc>
              <a:spcBef>
                <a:spcPct val="20000"/>
              </a:spcBef>
              <a:defRPr/>
            </a:pPr>
            <a:r>
              <a:rPr lang="en-GB" sz="2000" b="1" dirty="0">
                <a:solidFill>
                  <a:schemeClr val="bg1"/>
                </a:solidFill>
              </a:rPr>
              <a:t>Those providing management support</a:t>
            </a:r>
          </a:p>
          <a:p>
            <a:pPr marL="0" indent="0">
              <a:lnSpc>
                <a:spcPct val="100000"/>
              </a:lnSpc>
              <a:spcBef>
                <a:spcPct val="20000"/>
              </a:spcBef>
              <a:buNone/>
              <a:defRPr/>
            </a:pPr>
            <a:endParaRPr lang="en-GB" sz="2000" b="1" dirty="0">
              <a:solidFill>
                <a:schemeClr val="bg1"/>
              </a:solidFill>
            </a:endParaRPr>
          </a:p>
          <a:p>
            <a:pPr marL="0" indent="0">
              <a:lnSpc>
                <a:spcPct val="100000"/>
              </a:lnSpc>
              <a:spcBef>
                <a:spcPct val="20000"/>
              </a:spcBef>
              <a:buNone/>
              <a:defRPr/>
            </a:pPr>
            <a:r>
              <a:rPr lang="en-GB" sz="2000" b="1" dirty="0">
                <a:solidFill>
                  <a:schemeClr val="bg1"/>
                </a:solidFill>
              </a:rPr>
              <a:t>Without the full buy-in and support of the stakeholders, long-term solutions are not likely</a:t>
            </a:r>
          </a:p>
          <a:p>
            <a:pPr marL="0" indent="0">
              <a:lnSpc>
                <a:spcPct val="100000"/>
              </a:lnSpc>
              <a:spcBef>
                <a:spcPct val="20000"/>
              </a:spcBef>
              <a:buNone/>
              <a:defRPr/>
            </a:pPr>
            <a:endParaRPr lang="en-GB" sz="2000" b="1" dirty="0">
              <a:solidFill>
                <a:schemeClr val="bg1"/>
              </a:solidFill>
            </a:endParaRPr>
          </a:p>
        </p:txBody>
      </p:sp>
      <p:sp>
        <p:nvSpPr>
          <p:cNvPr id="3" name="Title 2">
            <a:extLst>
              <a:ext uri="{FF2B5EF4-FFF2-40B4-BE49-F238E27FC236}">
                <a16:creationId xmlns:a16="http://schemas.microsoft.com/office/drawing/2014/main" id="{19AC76ED-7515-6FD1-D2D6-1E6106DEF63D}"/>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D1 Build The Team</a:t>
            </a:r>
          </a:p>
        </p:txBody>
      </p:sp>
      <p:sp>
        <p:nvSpPr>
          <p:cNvPr id="4" name="Rectangle: Rounded Corners 3">
            <a:extLst>
              <a:ext uri="{FF2B5EF4-FFF2-40B4-BE49-F238E27FC236}">
                <a16:creationId xmlns:a16="http://schemas.microsoft.com/office/drawing/2014/main" id="{E621A255-5029-58DA-6E0E-22EB585A6038}"/>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D1</a:t>
            </a:r>
            <a:endParaRPr lang="en-GB" sz="7200" b="1" dirty="0"/>
          </a:p>
        </p:txBody>
      </p:sp>
    </p:spTree>
    <p:extLst>
      <p:ext uri="{BB962C8B-B14F-4D97-AF65-F5344CB8AC3E}">
        <p14:creationId xmlns:p14="http://schemas.microsoft.com/office/powerpoint/2010/main" val="2110991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FD50B-7AB7-83B0-2BBE-84852748B6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EA76744-E109-7B9A-D9F6-18C0DB834F2C}"/>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000" b="1" dirty="0">
                <a:solidFill>
                  <a:schemeClr val="bg1"/>
                </a:solidFill>
              </a:rPr>
              <a:t>Objective: To understand the significance, impact, and size of the problem (i.e., depth and breadth of current conditions) and ensure the situation (i.e., problem) is accurately defined and thoroughly understood by the team and applicable stakeholders.</a:t>
            </a:r>
          </a:p>
          <a:p>
            <a:pPr marL="0" indent="0">
              <a:lnSpc>
                <a:spcPct val="100000"/>
              </a:lnSpc>
              <a:spcBef>
                <a:spcPct val="20000"/>
              </a:spcBef>
              <a:buNone/>
              <a:defRPr/>
            </a:pPr>
            <a:endParaRPr lang="en-GB" sz="2000" b="1" dirty="0">
              <a:solidFill>
                <a:schemeClr val="bg1"/>
              </a:solidFill>
            </a:endParaRPr>
          </a:p>
          <a:p>
            <a:pPr>
              <a:lnSpc>
                <a:spcPct val="100000"/>
              </a:lnSpc>
              <a:spcBef>
                <a:spcPct val="20000"/>
              </a:spcBef>
              <a:defRPr/>
            </a:pPr>
            <a:r>
              <a:rPr lang="en-GB" sz="3600" b="1" dirty="0">
                <a:solidFill>
                  <a:schemeClr val="bg1"/>
                </a:solidFill>
              </a:rPr>
              <a:t>You must understand the problem.</a:t>
            </a:r>
          </a:p>
          <a:p>
            <a:pPr>
              <a:lnSpc>
                <a:spcPct val="100000"/>
              </a:lnSpc>
              <a:spcBef>
                <a:spcPct val="20000"/>
              </a:spcBef>
              <a:defRPr/>
            </a:pPr>
            <a:r>
              <a:rPr lang="en-GB" sz="3600" b="1" dirty="0">
                <a:solidFill>
                  <a:schemeClr val="bg1"/>
                </a:solidFill>
              </a:rPr>
              <a:t>Is there more than one problem? </a:t>
            </a:r>
          </a:p>
          <a:p>
            <a:pPr>
              <a:lnSpc>
                <a:spcPct val="100000"/>
              </a:lnSpc>
              <a:spcBef>
                <a:spcPct val="20000"/>
              </a:spcBef>
              <a:defRPr/>
            </a:pPr>
            <a:r>
              <a:rPr lang="en-GB" sz="3600" b="1" dirty="0">
                <a:solidFill>
                  <a:schemeClr val="bg1"/>
                </a:solidFill>
              </a:rPr>
              <a:t>You must know what you don’t know, to be able to find out.</a:t>
            </a:r>
          </a:p>
          <a:p>
            <a:pPr>
              <a:lnSpc>
                <a:spcPct val="100000"/>
              </a:lnSpc>
              <a:spcBef>
                <a:spcPct val="20000"/>
              </a:spcBef>
              <a:defRPr/>
            </a:pPr>
            <a:r>
              <a:rPr lang="en-GB" sz="3600" b="1" dirty="0">
                <a:solidFill>
                  <a:schemeClr val="bg1"/>
                </a:solidFill>
              </a:rPr>
              <a:t>Keep it simple!</a:t>
            </a:r>
          </a:p>
        </p:txBody>
      </p:sp>
      <p:sp>
        <p:nvSpPr>
          <p:cNvPr id="3" name="Title 2">
            <a:extLst>
              <a:ext uri="{FF2B5EF4-FFF2-40B4-BE49-F238E27FC236}">
                <a16:creationId xmlns:a16="http://schemas.microsoft.com/office/drawing/2014/main" id="{88645616-B676-8EC3-B339-BC64EB45B81D}"/>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D2 Define the Problem</a:t>
            </a:r>
          </a:p>
        </p:txBody>
      </p:sp>
      <p:sp>
        <p:nvSpPr>
          <p:cNvPr id="4" name="Rectangle: Rounded Corners 3">
            <a:extLst>
              <a:ext uri="{FF2B5EF4-FFF2-40B4-BE49-F238E27FC236}">
                <a16:creationId xmlns:a16="http://schemas.microsoft.com/office/drawing/2014/main" id="{90F6407E-F450-E255-F59E-E12AE4A23B56}"/>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D2</a:t>
            </a:r>
            <a:endParaRPr lang="en-GB" sz="7200" b="1" dirty="0"/>
          </a:p>
        </p:txBody>
      </p:sp>
    </p:spTree>
    <p:extLst>
      <p:ext uri="{BB962C8B-B14F-4D97-AF65-F5344CB8AC3E}">
        <p14:creationId xmlns:p14="http://schemas.microsoft.com/office/powerpoint/2010/main" val="315404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260A8-FF79-5852-CA62-632EE35DBD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CAA53E2-F80D-3E7C-A5BA-997CC8AB8329}"/>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defRPr/>
            </a:pPr>
            <a:r>
              <a:rPr lang="en-GB" b="1" dirty="0">
                <a:solidFill>
                  <a:schemeClr val="bg1"/>
                </a:solidFill>
              </a:rPr>
              <a:t>Must be clearly and appropriately defined.</a:t>
            </a:r>
          </a:p>
          <a:p>
            <a:pPr lvl="1">
              <a:lnSpc>
                <a:spcPct val="100000"/>
              </a:lnSpc>
              <a:spcBef>
                <a:spcPct val="20000"/>
              </a:spcBef>
              <a:defRPr/>
            </a:pPr>
            <a:r>
              <a:rPr lang="en-GB" sz="2000" b="1" dirty="0">
                <a:solidFill>
                  <a:schemeClr val="bg1"/>
                </a:solidFill>
              </a:rPr>
              <a:t>The nonconformities identified may not be the real problem – only a symptom of the problem.</a:t>
            </a:r>
          </a:p>
          <a:p>
            <a:pPr>
              <a:lnSpc>
                <a:spcPct val="100000"/>
              </a:lnSpc>
              <a:spcBef>
                <a:spcPct val="20000"/>
              </a:spcBef>
              <a:defRPr/>
            </a:pPr>
            <a:r>
              <a:rPr lang="en-GB" b="1" dirty="0">
                <a:solidFill>
                  <a:schemeClr val="bg1"/>
                </a:solidFill>
              </a:rPr>
              <a:t>Asking questions is helpful.</a:t>
            </a:r>
          </a:p>
          <a:p>
            <a:pPr lvl="1">
              <a:lnSpc>
                <a:spcPct val="100000"/>
              </a:lnSpc>
              <a:spcBef>
                <a:spcPct val="20000"/>
              </a:spcBef>
              <a:defRPr/>
            </a:pPr>
            <a:r>
              <a:rPr lang="en-GB" sz="2000" b="1" dirty="0">
                <a:solidFill>
                  <a:schemeClr val="bg1"/>
                </a:solidFill>
              </a:rPr>
              <a:t>What is the scope of the problem?</a:t>
            </a:r>
          </a:p>
          <a:p>
            <a:pPr lvl="1">
              <a:lnSpc>
                <a:spcPct val="100000"/>
              </a:lnSpc>
              <a:spcBef>
                <a:spcPct val="20000"/>
              </a:spcBef>
              <a:defRPr/>
            </a:pPr>
            <a:r>
              <a:rPr lang="en-GB" sz="2000" b="1" dirty="0">
                <a:solidFill>
                  <a:schemeClr val="bg1"/>
                </a:solidFill>
              </a:rPr>
              <a:t>How many problems are there?</a:t>
            </a:r>
          </a:p>
          <a:p>
            <a:pPr lvl="1">
              <a:lnSpc>
                <a:spcPct val="100000"/>
              </a:lnSpc>
              <a:spcBef>
                <a:spcPct val="20000"/>
              </a:spcBef>
              <a:defRPr/>
            </a:pPr>
            <a:r>
              <a:rPr lang="en-GB" sz="2000" b="1" dirty="0">
                <a:solidFill>
                  <a:schemeClr val="bg1"/>
                </a:solidFill>
              </a:rPr>
              <a:t>What is affected by the problem?</a:t>
            </a:r>
          </a:p>
          <a:p>
            <a:pPr lvl="1">
              <a:lnSpc>
                <a:spcPct val="100000"/>
              </a:lnSpc>
              <a:spcBef>
                <a:spcPct val="20000"/>
              </a:spcBef>
              <a:defRPr/>
            </a:pPr>
            <a:r>
              <a:rPr lang="en-GB" sz="2000" b="1" dirty="0">
                <a:solidFill>
                  <a:schemeClr val="bg1"/>
                </a:solidFill>
              </a:rPr>
              <a:t>What is the impact on the company?</a:t>
            </a:r>
          </a:p>
          <a:p>
            <a:pPr lvl="1">
              <a:lnSpc>
                <a:spcPct val="100000"/>
              </a:lnSpc>
              <a:spcBef>
                <a:spcPct val="20000"/>
              </a:spcBef>
              <a:defRPr/>
            </a:pPr>
            <a:r>
              <a:rPr lang="en-GB" sz="2000" b="1" dirty="0">
                <a:solidFill>
                  <a:schemeClr val="bg1"/>
                </a:solidFill>
              </a:rPr>
              <a:t>How often does the problem occur?</a:t>
            </a:r>
          </a:p>
          <a:p>
            <a:pPr>
              <a:lnSpc>
                <a:spcPct val="100000"/>
              </a:lnSpc>
              <a:spcBef>
                <a:spcPct val="20000"/>
              </a:spcBef>
              <a:defRPr/>
            </a:pPr>
            <a:r>
              <a:rPr lang="en-GB" b="1" dirty="0">
                <a:solidFill>
                  <a:schemeClr val="bg1"/>
                </a:solidFill>
              </a:rPr>
              <a:t>Addressing appropriate questions will assist in clarifying and defining the problem(s).</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210ED92A-A89B-192B-63DC-2DAD2AE74637}"/>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D2 Define the Problem</a:t>
            </a:r>
          </a:p>
        </p:txBody>
      </p:sp>
      <p:sp>
        <p:nvSpPr>
          <p:cNvPr id="4" name="Rectangle: Rounded Corners 3">
            <a:extLst>
              <a:ext uri="{FF2B5EF4-FFF2-40B4-BE49-F238E27FC236}">
                <a16:creationId xmlns:a16="http://schemas.microsoft.com/office/drawing/2014/main" id="{17381C68-FB95-7C8B-DB4D-358EF337F048}"/>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D2</a:t>
            </a:r>
            <a:endParaRPr lang="en-GB" sz="7200" b="1" dirty="0"/>
          </a:p>
        </p:txBody>
      </p:sp>
    </p:spTree>
    <p:extLst>
      <p:ext uri="{BB962C8B-B14F-4D97-AF65-F5344CB8AC3E}">
        <p14:creationId xmlns:p14="http://schemas.microsoft.com/office/powerpoint/2010/main" val="214063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B6C4D-1D2A-CB08-45AC-53B8D3648D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8B5583-5D66-E9D2-A762-FD9FFD789B3F}"/>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C87B5554-39AB-CA91-4E2C-98B9FEF86136}"/>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Information</a:t>
            </a:r>
          </a:p>
        </p:txBody>
      </p:sp>
      <p:pic>
        <p:nvPicPr>
          <p:cNvPr id="5" name="Picture 4">
            <a:extLst>
              <a:ext uri="{FF2B5EF4-FFF2-40B4-BE49-F238E27FC236}">
                <a16:creationId xmlns:a16="http://schemas.microsoft.com/office/drawing/2014/main" id="{8551C22D-BAD5-0B94-E33C-99C38E16348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9224" y="2131360"/>
            <a:ext cx="5113552" cy="2973496"/>
          </a:xfrm>
          <a:prstGeom prst="rect">
            <a:avLst/>
          </a:prstGeom>
        </p:spPr>
      </p:pic>
      <p:sp>
        <p:nvSpPr>
          <p:cNvPr id="8" name="Text Placeholder 1">
            <a:extLst>
              <a:ext uri="{FF2B5EF4-FFF2-40B4-BE49-F238E27FC236}">
                <a16:creationId xmlns:a16="http://schemas.microsoft.com/office/drawing/2014/main" id="{5369CF79-A3A6-1A4F-22CF-D685F4602134}"/>
              </a:ext>
            </a:extLst>
          </p:cNvPr>
          <p:cNvSpPr txBox="1">
            <a:spLocks/>
          </p:cNvSpPr>
          <p:nvPr/>
        </p:nvSpPr>
        <p:spPr>
          <a:xfrm>
            <a:off x="437029" y="1092201"/>
            <a:ext cx="11416553" cy="2078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None/>
              <a:defRPr/>
            </a:pPr>
            <a:r>
              <a:rPr lang="en-GB" sz="2000" dirty="0">
                <a:solidFill>
                  <a:schemeClr val="bg1"/>
                </a:solidFill>
              </a:rPr>
              <a:t>This training publication is provided for educational purposes and may be freely shared, copied and distributed. It is not subject to copyright restrictions.</a:t>
            </a:r>
          </a:p>
        </p:txBody>
      </p:sp>
    </p:spTree>
    <p:extLst>
      <p:ext uri="{BB962C8B-B14F-4D97-AF65-F5344CB8AC3E}">
        <p14:creationId xmlns:p14="http://schemas.microsoft.com/office/powerpoint/2010/main" val="69497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3FCFB-BDE3-7930-0130-0406DE5455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25AD5D-90A8-122D-6764-14FC04342CA7}"/>
              </a:ext>
            </a:extLst>
          </p:cNvPr>
          <p:cNvSpPr txBox="1">
            <a:spLocks/>
          </p:cNvSpPr>
          <p:nvPr/>
        </p:nvSpPr>
        <p:spPr>
          <a:xfrm>
            <a:off x="609603" y="2709582"/>
            <a:ext cx="11223810" cy="39340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6000" b="1" dirty="0">
                <a:solidFill>
                  <a:schemeClr val="bg1"/>
                </a:solidFill>
              </a:rPr>
              <a:t>If you cannot say it simply, you do not understand the problem!</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3779FD2F-1515-CD06-9E11-A7DF93B68F9C}"/>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D2 Define the Problem</a:t>
            </a:r>
          </a:p>
        </p:txBody>
      </p:sp>
      <p:sp>
        <p:nvSpPr>
          <p:cNvPr id="4" name="Rectangle: Rounded Corners 3">
            <a:extLst>
              <a:ext uri="{FF2B5EF4-FFF2-40B4-BE49-F238E27FC236}">
                <a16:creationId xmlns:a16="http://schemas.microsoft.com/office/drawing/2014/main" id="{F58FBC83-ED37-103B-2C1A-6D65F0B45703}"/>
              </a:ext>
            </a:extLst>
          </p:cNvPr>
          <p:cNvSpPr/>
          <p:nvPr/>
        </p:nvSpPr>
        <p:spPr>
          <a:xfrm>
            <a:off x="3128629" y="699247"/>
            <a:ext cx="5154759" cy="2171699"/>
          </a:xfrm>
          <a:prstGeom prst="roundRect">
            <a:avLst/>
          </a:prstGeom>
          <a:solidFill>
            <a:srgbClr val="700000">
              <a:alpha val="9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dirty="0">
                <a:solidFill>
                  <a:srgbClr val="FFFF00"/>
                </a:solidFill>
              </a:rPr>
              <a:t>IMPORTANT</a:t>
            </a:r>
          </a:p>
        </p:txBody>
      </p:sp>
      <p:sp>
        <p:nvSpPr>
          <p:cNvPr id="5" name="Rectangle: Rounded Corners 4">
            <a:extLst>
              <a:ext uri="{FF2B5EF4-FFF2-40B4-BE49-F238E27FC236}">
                <a16:creationId xmlns:a16="http://schemas.microsoft.com/office/drawing/2014/main" id="{F9594CDE-843B-82B6-5E83-3A7D502FA336}"/>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D2</a:t>
            </a:r>
            <a:endParaRPr lang="en-GB" sz="7200" b="1" dirty="0"/>
          </a:p>
        </p:txBody>
      </p:sp>
    </p:spTree>
    <p:extLst>
      <p:ext uri="{BB962C8B-B14F-4D97-AF65-F5344CB8AC3E}">
        <p14:creationId xmlns:p14="http://schemas.microsoft.com/office/powerpoint/2010/main" val="165966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19A6F-8B05-BBDC-1244-3599C06CF85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0E6935-A678-D4AD-50AC-CF7AF69C5DD2}"/>
              </a:ext>
            </a:extLst>
          </p:cNvPr>
          <p:cNvSpPr txBox="1">
            <a:spLocks/>
          </p:cNvSpPr>
          <p:nvPr/>
        </p:nvSpPr>
        <p:spPr>
          <a:xfrm>
            <a:off x="609603" y="1222857"/>
            <a:ext cx="11223810" cy="4465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Objective: To ensure containment actions suitably address the problem statement and to verify that immediate corrective action is commensurate with the problem, implemented and effective.</a:t>
            </a:r>
          </a:p>
          <a:p>
            <a:pPr>
              <a:lnSpc>
                <a:spcPct val="100000"/>
              </a:lnSpc>
              <a:spcBef>
                <a:spcPct val="20000"/>
              </a:spcBef>
              <a:defRPr/>
            </a:pPr>
            <a:r>
              <a:rPr lang="en-GB" sz="2400" b="1" dirty="0">
                <a:solidFill>
                  <a:schemeClr val="bg1"/>
                </a:solidFill>
              </a:rPr>
              <a:t>Ensure that all nonconforming product or data has been isolated and corrected to prevent escape, and optimize immediate corrective action(s)</a:t>
            </a:r>
          </a:p>
          <a:p>
            <a:pPr>
              <a:lnSpc>
                <a:spcPct val="100000"/>
              </a:lnSpc>
              <a:spcBef>
                <a:spcPct val="20000"/>
              </a:spcBef>
              <a:defRPr/>
            </a:pPr>
            <a:r>
              <a:rPr lang="en-GB" sz="2400" b="1" dirty="0">
                <a:solidFill>
                  <a:schemeClr val="bg1"/>
                </a:solidFill>
              </a:rPr>
              <a:t>Additional containment actions may include:</a:t>
            </a:r>
          </a:p>
          <a:p>
            <a:pPr lvl="1">
              <a:lnSpc>
                <a:spcPct val="100000"/>
              </a:lnSpc>
              <a:spcBef>
                <a:spcPct val="20000"/>
              </a:spcBef>
              <a:defRPr/>
            </a:pPr>
            <a:r>
              <a:rPr lang="en-GB" sz="2000" b="1" dirty="0">
                <a:solidFill>
                  <a:schemeClr val="bg1"/>
                </a:solidFill>
              </a:rPr>
              <a:t>temporary increase of production to support product needs;</a:t>
            </a:r>
          </a:p>
          <a:p>
            <a:pPr lvl="1">
              <a:lnSpc>
                <a:spcPct val="100000"/>
              </a:lnSpc>
              <a:spcBef>
                <a:spcPct val="20000"/>
              </a:spcBef>
              <a:defRPr/>
            </a:pPr>
            <a:r>
              <a:rPr lang="en-GB" sz="2000" b="1" dirty="0">
                <a:solidFill>
                  <a:schemeClr val="bg1"/>
                </a:solidFill>
              </a:rPr>
              <a:t>over-inspection upstream in the process;</a:t>
            </a:r>
          </a:p>
          <a:p>
            <a:pPr lvl="1">
              <a:lnSpc>
                <a:spcPct val="100000"/>
              </a:lnSpc>
              <a:spcBef>
                <a:spcPct val="20000"/>
              </a:spcBef>
              <a:defRPr/>
            </a:pPr>
            <a:r>
              <a:rPr lang="en-GB" sz="2000" b="1" dirty="0">
                <a:solidFill>
                  <a:schemeClr val="bg1"/>
                </a:solidFill>
              </a:rPr>
              <a:t>stock segregation at suppliers and sub-tiers, as applicable; and</a:t>
            </a:r>
          </a:p>
          <a:p>
            <a:pPr lvl="1">
              <a:lnSpc>
                <a:spcPct val="100000"/>
              </a:lnSpc>
              <a:spcBef>
                <a:spcPct val="20000"/>
              </a:spcBef>
              <a:defRPr/>
            </a:pPr>
            <a:r>
              <a:rPr lang="en-GB" sz="2000" b="1" dirty="0">
                <a:solidFill>
                  <a:schemeClr val="bg1"/>
                </a:solidFill>
              </a:rPr>
              <a:t>product recall (still within the organization or already delivered).</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3D60A4EB-5716-EE6C-C696-499685037D34}"/>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D3 Implement Containment Actions</a:t>
            </a:r>
          </a:p>
        </p:txBody>
      </p:sp>
      <p:sp>
        <p:nvSpPr>
          <p:cNvPr id="4" name="Rectangle: Rounded Corners 3">
            <a:extLst>
              <a:ext uri="{FF2B5EF4-FFF2-40B4-BE49-F238E27FC236}">
                <a16:creationId xmlns:a16="http://schemas.microsoft.com/office/drawing/2014/main" id="{D9F249A2-8AED-E9F2-4D90-7EC02A1CD9B3}"/>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D3</a:t>
            </a:r>
            <a:endParaRPr lang="en-GB" sz="7200" b="1" dirty="0"/>
          </a:p>
        </p:txBody>
      </p:sp>
    </p:spTree>
    <p:extLst>
      <p:ext uri="{BB962C8B-B14F-4D97-AF65-F5344CB8AC3E}">
        <p14:creationId xmlns:p14="http://schemas.microsoft.com/office/powerpoint/2010/main" val="302386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B28D-519B-08E2-CB3F-5C3158B65F5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A84E7D-5E66-9BF2-E962-3A950A74B305}"/>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Objective: To identify, through structured root cause analysis, the root cause for the undesirable condition, situation, nonconformity, or failure, including the reason it was not detected.</a:t>
            </a:r>
          </a:p>
          <a:p>
            <a:pPr marL="0" indent="0">
              <a:lnSpc>
                <a:spcPct val="100000"/>
              </a:lnSpc>
              <a:spcBef>
                <a:spcPct val="20000"/>
              </a:spcBef>
              <a:buNone/>
              <a:defRPr/>
            </a:pPr>
            <a:endParaRPr lang="en-GB" b="1" dirty="0">
              <a:solidFill>
                <a:schemeClr val="bg1"/>
              </a:solidFill>
            </a:endParaRPr>
          </a:p>
          <a:p>
            <a:pPr marL="0" indent="0">
              <a:lnSpc>
                <a:spcPct val="100000"/>
              </a:lnSpc>
              <a:spcBef>
                <a:spcPct val="20000"/>
              </a:spcBef>
              <a:buNone/>
              <a:defRPr/>
            </a:pPr>
            <a:r>
              <a:rPr lang="en-GB" b="1" dirty="0">
                <a:solidFill>
                  <a:schemeClr val="bg1"/>
                </a:solidFill>
              </a:rPr>
              <a:t>NOTE: Root cause analysis will identify the direct cause, contributing causes and the root cause for the problem.</a:t>
            </a:r>
          </a:p>
          <a:p>
            <a:pPr marL="0" indent="0">
              <a:lnSpc>
                <a:spcPct val="100000"/>
              </a:lnSpc>
              <a:spcBef>
                <a:spcPct val="20000"/>
              </a:spcBef>
              <a:buNone/>
              <a:defRPr/>
            </a:pPr>
            <a:endParaRPr lang="en-GB" b="1" dirty="0">
              <a:solidFill>
                <a:schemeClr val="bg1"/>
              </a:solidFill>
            </a:endParaRPr>
          </a:p>
          <a:p>
            <a:pPr marL="0" indent="0">
              <a:lnSpc>
                <a:spcPct val="100000"/>
              </a:lnSpc>
              <a:spcBef>
                <a:spcPct val="20000"/>
              </a:spcBef>
              <a:buNone/>
              <a:defRPr/>
            </a:pPr>
            <a:r>
              <a:rPr lang="en-GB" b="1" dirty="0">
                <a:solidFill>
                  <a:schemeClr val="bg1"/>
                </a:solidFill>
              </a:rPr>
              <a:t>Root Cause Analysis (RCA) is a systematic approach to determining all the contributors to a problem before attempting to implement a corrective action plan.</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8C68C10F-96E9-6292-6614-EDA9B98A02D1}"/>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3200" dirty="0">
                <a:solidFill>
                  <a:schemeClr val="bg1">
                    <a:lumMod val="95000"/>
                  </a:schemeClr>
                </a:solidFill>
                <a:latin typeface="Courier New" panose="02070309020205020404" pitchFamily="49" charset="0"/>
                <a:cs typeface="Courier New" panose="02070309020205020404" pitchFamily="49" charset="0"/>
              </a:rPr>
              <a:t>D4 Root Cause Identification &amp; Analysis</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
        <p:nvSpPr>
          <p:cNvPr id="4" name="Rectangle: Rounded Corners 3">
            <a:extLst>
              <a:ext uri="{FF2B5EF4-FFF2-40B4-BE49-F238E27FC236}">
                <a16:creationId xmlns:a16="http://schemas.microsoft.com/office/drawing/2014/main" id="{D5B4534E-D6E1-D744-0BBD-231E576EBA01}"/>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D4</a:t>
            </a:r>
            <a:endParaRPr lang="en-GB" sz="7200" b="1" dirty="0"/>
          </a:p>
        </p:txBody>
      </p:sp>
    </p:spTree>
    <p:extLst>
      <p:ext uri="{BB962C8B-B14F-4D97-AF65-F5344CB8AC3E}">
        <p14:creationId xmlns:p14="http://schemas.microsoft.com/office/powerpoint/2010/main" val="627430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F5FA3-6E5A-4E4D-80D5-6B95FA38CA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2F7EE1-3E13-2355-C824-AB24A0EB96FD}"/>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The Causal Chain</a:t>
            </a:r>
          </a:p>
          <a:p>
            <a:pPr marL="0" indent="0">
              <a:lnSpc>
                <a:spcPct val="100000"/>
              </a:lnSpc>
              <a:spcBef>
                <a:spcPct val="20000"/>
              </a:spcBef>
              <a:buNone/>
              <a:defRPr/>
            </a:pPr>
            <a:r>
              <a:rPr lang="en-GB" b="1" dirty="0">
                <a:solidFill>
                  <a:schemeClr val="bg1"/>
                </a:solidFill>
              </a:rPr>
              <a:t>Direct → Contributing → Root</a:t>
            </a:r>
          </a:p>
          <a:p>
            <a:pPr marL="0" indent="0">
              <a:lnSpc>
                <a:spcPct val="100000"/>
              </a:lnSpc>
              <a:spcBef>
                <a:spcPct val="20000"/>
              </a:spcBef>
              <a:buNone/>
              <a:defRPr/>
            </a:pPr>
            <a:endParaRPr lang="en-GB" b="1" dirty="0">
              <a:solidFill>
                <a:schemeClr val="bg1"/>
              </a:solidFill>
            </a:endParaRPr>
          </a:p>
          <a:p>
            <a:pPr marL="0" indent="0">
              <a:lnSpc>
                <a:spcPct val="100000"/>
              </a:lnSpc>
              <a:spcBef>
                <a:spcPct val="20000"/>
              </a:spcBef>
              <a:buNone/>
              <a:defRPr/>
            </a:pPr>
            <a:r>
              <a:rPr lang="en-GB" sz="2000" b="1" dirty="0">
                <a:solidFill>
                  <a:schemeClr val="bg1"/>
                </a:solidFill>
              </a:rPr>
              <a:t>The direct cause is the cause that immediately caused the problem</a:t>
            </a:r>
          </a:p>
          <a:p>
            <a:pPr marL="0" indent="0">
              <a:lnSpc>
                <a:spcPct val="100000"/>
              </a:lnSpc>
              <a:spcBef>
                <a:spcPct val="20000"/>
              </a:spcBef>
              <a:buNone/>
              <a:defRPr/>
            </a:pPr>
            <a:r>
              <a:rPr lang="en-GB" sz="2000" b="1" dirty="0">
                <a:solidFill>
                  <a:schemeClr val="bg1"/>
                </a:solidFill>
              </a:rPr>
              <a:t>Causes in-between are contributing causes </a:t>
            </a:r>
          </a:p>
          <a:p>
            <a:pPr marL="0" indent="0">
              <a:lnSpc>
                <a:spcPct val="100000"/>
              </a:lnSpc>
              <a:spcBef>
                <a:spcPct val="20000"/>
              </a:spcBef>
              <a:buNone/>
              <a:defRPr/>
            </a:pPr>
            <a:r>
              <a:rPr lang="en-GB" sz="2000" b="1" dirty="0">
                <a:solidFill>
                  <a:schemeClr val="bg1"/>
                </a:solidFill>
              </a:rPr>
              <a:t>A root cause is the last cause in the cause chain</a:t>
            </a:r>
          </a:p>
          <a:p>
            <a:pPr marL="0" indent="0">
              <a:lnSpc>
                <a:spcPct val="100000"/>
              </a:lnSpc>
              <a:spcBef>
                <a:spcPct val="20000"/>
              </a:spcBef>
              <a:buNone/>
              <a:defRPr/>
            </a:pPr>
            <a:endParaRPr lang="en-GB" b="1" dirty="0">
              <a:solidFill>
                <a:schemeClr val="bg1"/>
              </a:solidFill>
            </a:endParaRP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81D9182D-00B6-ECEE-3DFC-A033863467D4}"/>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3200" dirty="0">
                <a:solidFill>
                  <a:schemeClr val="bg1">
                    <a:lumMod val="95000"/>
                  </a:schemeClr>
                </a:solidFill>
                <a:latin typeface="Courier New" panose="02070309020205020404" pitchFamily="49" charset="0"/>
                <a:cs typeface="Courier New" panose="02070309020205020404" pitchFamily="49" charset="0"/>
              </a:rPr>
              <a:t>D4 Root Cause Identification &amp; Analysis</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
        <p:nvSpPr>
          <p:cNvPr id="4" name="Rectangle: Rounded Corners 3">
            <a:extLst>
              <a:ext uri="{FF2B5EF4-FFF2-40B4-BE49-F238E27FC236}">
                <a16:creationId xmlns:a16="http://schemas.microsoft.com/office/drawing/2014/main" id="{5758E13F-042D-AAE0-6862-F412B8B52DEC}"/>
              </a:ext>
            </a:extLst>
          </p:cNvPr>
          <p:cNvSpPr/>
          <p:nvPr/>
        </p:nvSpPr>
        <p:spPr>
          <a:xfrm>
            <a:off x="3175695" y="3942937"/>
            <a:ext cx="5154759" cy="1859470"/>
          </a:xfrm>
          <a:prstGeom prst="roundRect">
            <a:avLst/>
          </a:prstGeom>
          <a:solidFill>
            <a:srgbClr val="700000">
              <a:alpha val="9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FF00"/>
                </a:solidFill>
              </a:rPr>
              <a:t>REMEBER - Root Cause:</a:t>
            </a:r>
          </a:p>
          <a:p>
            <a:pPr algn="ctr"/>
            <a:r>
              <a:rPr lang="en-GB" sz="2000" b="1" dirty="0">
                <a:solidFill>
                  <a:srgbClr val="FFFF00"/>
                </a:solidFill>
              </a:rPr>
              <a:t>It’s not always the most significant cause in the chain.</a:t>
            </a:r>
          </a:p>
          <a:p>
            <a:pPr algn="ctr"/>
            <a:r>
              <a:rPr lang="en-GB" sz="2000" b="1" dirty="0">
                <a:solidFill>
                  <a:srgbClr val="FFFF00"/>
                </a:solidFill>
              </a:rPr>
              <a:t>Just focus on the fact that it is the LAST cause in the chain </a:t>
            </a:r>
          </a:p>
        </p:txBody>
      </p:sp>
      <p:sp>
        <p:nvSpPr>
          <p:cNvPr id="5" name="Rectangle: Rounded Corners 4">
            <a:extLst>
              <a:ext uri="{FF2B5EF4-FFF2-40B4-BE49-F238E27FC236}">
                <a16:creationId xmlns:a16="http://schemas.microsoft.com/office/drawing/2014/main" id="{BC5B1101-8F38-E23F-CE9B-067E7B967860}"/>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D4</a:t>
            </a:r>
            <a:endParaRPr lang="en-GB" sz="7200" b="1" dirty="0"/>
          </a:p>
        </p:txBody>
      </p:sp>
    </p:spTree>
    <p:extLst>
      <p:ext uri="{BB962C8B-B14F-4D97-AF65-F5344CB8AC3E}">
        <p14:creationId xmlns:p14="http://schemas.microsoft.com/office/powerpoint/2010/main" val="409913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2F78-904C-40D8-2EDD-50571B1C1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6DC357-F07A-4BC2-7D3F-460C8E3F80D8}"/>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5 Why Process</a:t>
            </a:r>
          </a:p>
          <a:p>
            <a:pPr marL="0" indent="0">
              <a:lnSpc>
                <a:spcPct val="100000"/>
              </a:lnSpc>
              <a:spcBef>
                <a:spcPct val="20000"/>
              </a:spcBef>
              <a:buNone/>
              <a:defRPr/>
            </a:pPr>
            <a:r>
              <a:rPr lang="en-GB" b="1" dirty="0">
                <a:solidFill>
                  <a:schemeClr val="bg1"/>
                </a:solidFill>
              </a:rPr>
              <a:t>The ‘5 why’ is one method that can be used to find the cause chain.</a:t>
            </a:r>
          </a:p>
          <a:p>
            <a:pPr marL="0" indent="0">
              <a:lnSpc>
                <a:spcPct val="100000"/>
              </a:lnSpc>
              <a:spcBef>
                <a:spcPct val="20000"/>
              </a:spcBef>
              <a:buNone/>
              <a:defRPr/>
            </a:pPr>
            <a:endParaRPr lang="en-GB" b="1" dirty="0">
              <a:solidFill>
                <a:schemeClr val="bg1"/>
              </a:solidFill>
            </a:endParaRPr>
          </a:p>
          <a:p>
            <a:pPr marL="0" indent="0">
              <a:lnSpc>
                <a:spcPct val="100000"/>
              </a:lnSpc>
              <a:spcBef>
                <a:spcPct val="20000"/>
              </a:spcBef>
              <a:buNone/>
              <a:defRPr/>
            </a:pPr>
            <a:r>
              <a:rPr lang="en-GB" sz="2000" b="1" dirty="0">
                <a:solidFill>
                  <a:schemeClr val="bg1"/>
                </a:solidFill>
              </a:rPr>
              <a:t>State the Problem as an event question starting with: Why…</a:t>
            </a:r>
          </a:p>
          <a:p>
            <a:pPr>
              <a:lnSpc>
                <a:spcPct val="100000"/>
              </a:lnSpc>
              <a:spcBef>
                <a:spcPct val="20000"/>
              </a:spcBef>
              <a:defRPr/>
            </a:pPr>
            <a:r>
              <a:rPr lang="en-GB" sz="1800" b="1" dirty="0">
                <a:solidFill>
                  <a:schemeClr val="bg1"/>
                </a:solidFill>
              </a:rPr>
              <a:t>An event question is short, concise and focused on ONE problem.</a:t>
            </a:r>
          </a:p>
          <a:p>
            <a:pPr>
              <a:lnSpc>
                <a:spcPct val="100000"/>
              </a:lnSpc>
              <a:spcBef>
                <a:spcPct val="20000"/>
              </a:spcBef>
              <a:defRPr/>
            </a:pPr>
            <a:r>
              <a:rPr lang="en-GB" sz="1800" b="1" dirty="0">
                <a:solidFill>
                  <a:schemeClr val="bg1"/>
                </a:solidFill>
              </a:rPr>
              <a:t>It is a question starting with Why . . . ?</a:t>
            </a:r>
          </a:p>
          <a:p>
            <a:pPr>
              <a:lnSpc>
                <a:spcPct val="100000"/>
              </a:lnSpc>
              <a:spcBef>
                <a:spcPct val="20000"/>
              </a:spcBef>
              <a:defRPr/>
            </a:pPr>
            <a:r>
              <a:rPr lang="en-GB" sz="1800" b="1" dirty="0">
                <a:solidFill>
                  <a:schemeClr val="bg1"/>
                </a:solidFill>
              </a:rPr>
              <a:t>It is the first “Why” in the process.</a:t>
            </a:r>
          </a:p>
          <a:p>
            <a:pPr marL="0" indent="0">
              <a:lnSpc>
                <a:spcPct val="100000"/>
              </a:lnSpc>
              <a:spcBef>
                <a:spcPct val="20000"/>
              </a:spcBef>
              <a:buNone/>
              <a:defRPr/>
            </a:pPr>
            <a:endParaRPr lang="en-GB" b="1" dirty="0">
              <a:solidFill>
                <a:schemeClr val="bg1"/>
              </a:solidFill>
            </a:endParaRP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EC755C86-9150-3DD7-A85B-910C91B4C159}"/>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3200" dirty="0">
                <a:solidFill>
                  <a:schemeClr val="bg1">
                    <a:lumMod val="95000"/>
                  </a:schemeClr>
                </a:solidFill>
                <a:latin typeface="Courier New" panose="02070309020205020404" pitchFamily="49" charset="0"/>
                <a:cs typeface="Courier New" panose="02070309020205020404" pitchFamily="49" charset="0"/>
              </a:rPr>
              <a:t>D4 Root Cause Identification &amp; Analysis</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
        <p:nvSpPr>
          <p:cNvPr id="4" name="Rectangle: Rounded Corners 3">
            <a:extLst>
              <a:ext uri="{FF2B5EF4-FFF2-40B4-BE49-F238E27FC236}">
                <a16:creationId xmlns:a16="http://schemas.microsoft.com/office/drawing/2014/main" id="{8AEA1B67-25AD-DE73-B0BF-254A50629897}"/>
              </a:ext>
            </a:extLst>
          </p:cNvPr>
          <p:cNvSpPr/>
          <p:nvPr/>
        </p:nvSpPr>
        <p:spPr>
          <a:xfrm>
            <a:off x="609603" y="4306008"/>
            <a:ext cx="5154759" cy="1859470"/>
          </a:xfrm>
          <a:prstGeom prst="roundRect">
            <a:avLst/>
          </a:prstGeom>
          <a:solidFill>
            <a:srgbClr val="700000">
              <a:alpha val="9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FF00"/>
                </a:solidFill>
              </a:rPr>
              <a:t>REMEBER - Do not believe that the 5 Why process restricts you to asking why 5 times</a:t>
            </a:r>
          </a:p>
          <a:p>
            <a:pPr algn="ctr"/>
            <a:r>
              <a:rPr lang="en-GB" sz="2000" b="1" dirty="0">
                <a:solidFill>
                  <a:srgbClr val="FFFF00"/>
                </a:solidFill>
              </a:rPr>
              <a:t>A root cause may be found with 3 Whys or it may take 7 Whys</a:t>
            </a:r>
          </a:p>
        </p:txBody>
      </p:sp>
      <p:pic>
        <p:nvPicPr>
          <p:cNvPr id="5" name="Picture 2">
            <a:extLst>
              <a:ext uri="{FF2B5EF4-FFF2-40B4-BE49-F238E27FC236}">
                <a16:creationId xmlns:a16="http://schemas.microsoft.com/office/drawing/2014/main" id="{C888D77B-D423-378F-46E6-E5CE35AFA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571" y="2858342"/>
            <a:ext cx="4230440" cy="3085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Rounded Corners 5">
            <a:extLst>
              <a:ext uri="{FF2B5EF4-FFF2-40B4-BE49-F238E27FC236}">
                <a16:creationId xmlns:a16="http://schemas.microsoft.com/office/drawing/2014/main" id="{FABAE193-A7D0-59AE-CC73-58BE305C4951}"/>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D4</a:t>
            </a:r>
            <a:endParaRPr lang="en-GB" sz="7200" b="1" dirty="0"/>
          </a:p>
        </p:txBody>
      </p:sp>
    </p:spTree>
    <p:extLst>
      <p:ext uri="{BB962C8B-B14F-4D97-AF65-F5344CB8AC3E}">
        <p14:creationId xmlns:p14="http://schemas.microsoft.com/office/powerpoint/2010/main" val="322478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55E58-BA35-63FA-18FE-CBD7F2DE5B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34DE33-0D10-7D01-E9CC-55658BF1654C}"/>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5 Why Process</a:t>
            </a:r>
          </a:p>
          <a:p>
            <a:pPr marL="0" indent="0">
              <a:lnSpc>
                <a:spcPct val="100000"/>
              </a:lnSpc>
              <a:spcBef>
                <a:spcPct val="20000"/>
              </a:spcBef>
              <a:buNone/>
              <a:defRPr/>
            </a:pPr>
            <a:r>
              <a:rPr lang="en-GB" sz="4800" b="1" dirty="0">
                <a:solidFill>
                  <a:schemeClr val="bg1"/>
                </a:solidFill>
              </a:rPr>
              <a:t>Don’t fall into the trap</a:t>
            </a:r>
          </a:p>
          <a:p>
            <a:pPr marL="0" indent="0">
              <a:lnSpc>
                <a:spcPct val="100000"/>
              </a:lnSpc>
              <a:spcBef>
                <a:spcPct val="20000"/>
              </a:spcBef>
              <a:buNone/>
              <a:defRPr/>
            </a:pPr>
            <a:endParaRPr lang="en-GB" b="1" dirty="0">
              <a:solidFill>
                <a:schemeClr val="bg1"/>
              </a:solidFill>
            </a:endParaRP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9D404DF0-7570-4EA0-0FB2-B8EF235AFAE7}"/>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3200" dirty="0">
                <a:solidFill>
                  <a:schemeClr val="bg1">
                    <a:lumMod val="95000"/>
                  </a:schemeClr>
                </a:solidFill>
                <a:latin typeface="Courier New" panose="02070309020205020404" pitchFamily="49" charset="0"/>
                <a:cs typeface="Courier New" panose="02070309020205020404" pitchFamily="49" charset="0"/>
              </a:rPr>
              <a:t>D4 Root Cause Identification &amp; Analysis</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
        <p:nvSpPr>
          <p:cNvPr id="4" name="Rectangle: Rounded Corners 3">
            <a:extLst>
              <a:ext uri="{FF2B5EF4-FFF2-40B4-BE49-F238E27FC236}">
                <a16:creationId xmlns:a16="http://schemas.microsoft.com/office/drawing/2014/main" id="{42E71DE5-6B2E-3B61-B1D8-ACA06F0591F7}"/>
              </a:ext>
            </a:extLst>
          </p:cNvPr>
          <p:cNvSpPr/>
          <p:nvPr/>
        </p:nvSpPr>
        <p:spPr>
          <a:xfrm>
            <a:off x="2959422" y="3462618"/>
            <a:ext cx="5800215" cy="1967417"/>
          </a:xfrm>
          <a:prstGeom prst="roundRect">
            <a:avLst/>
          </a:prstGeom>
          <a:solidFill>
            <a:srgbClr val="700000">
              <a:alpha val="9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00"/>
                </a:solidFill>
              </a:rPr>
              <a:t>Cause chain under construction.</a:t>
            </a:r>
          </a:p>
          <a:p>
            <a:pPr algn="ctr"/>
            <a:r>
              <a:rPr lang="en-GB" sz="2800" b="1" dirty="0">
                <a:solidFill>
                  <a:srgbClr val="FFFF00"/>
                </a:solidFill>
              </a:rPr>
              <a:t>No corrective actions allowed!</a:t>
            </a:r>
          </a:p>
        </p:txBody>
      </p:sp>
      <p:pic>
        <p:nvPicPr>
          <p:cNvPr id="5" name="Picture 4">
            <a:extLst>
              <a:ext uri="{FF2B5EF4-FFF2-40B4-BE49-F238E27FC236}">
                <a16:creationId xmlns:a16="http://schemas.microsoft.com/office/drawing/2014/main" id="{74CFE3EE-2996-4332-3772-22CFDF3D0486}"/>
              </a:ext>
            </a:extLst>
          </p:cNvPr>
          <p:cNvPicPr>
            <a:picLocks noChangeAspect="1"/>
          </p:cNvPicPr>
          <p:nvPr/>
        </p:nvPicPr>
        <p:blipFill>
          <a:blip r:embed="rId2"/>
          <a:stretch>
            <a:fillRect/>
          </a:stretch>
        </p:blipFill>
        <p:spPr>
          <a:xfrm>
            <a:off x="4946250" y="3555326"/>
            <a:ext cx="1826557" cy="418872"/>
          </a:xfrm>
          <a:prstGeom prst="rect">
            <a:avLst/>
          </a:prstGeom>
        </p:spPr>
      </p:pic>
      <p:sp>
        <p:nvSpPr>
          <p:cNvPr id="6" name="Rectangle: Rounded Corners 5">
            <a:extLst>
              <a:ext uri="{FF2B5EF4-FFF2-40B4-BE49-F238E27FC236}">
                <a16:creationId xmlns:a16="http://schemas.microsoft.com/office/drawing/2014/main" id="{B6C316BD-4737-68BA-98EC-E1C2D3488B1B}"/>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D4</a:t>
            </a:r>
            <a:endParaRPr lang="en-GB" sz="7200" b="1" dirty="0"/>
          </a:p>
        </p:txBody>
      </p:sp>
    </p:spTree>
    <p:extLst>
      <p:ext uri="{BB962C8B-B14F-4D97-AF65-F5344CB8AC3E}">
        <p14:creationId xmlns:p14="http://schemas.microsoft.com/office/powerpoint/2010/main" val="902611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4AC83-C938-AB8F-FB88-25FCF6AC16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AACD8D-F29E-B859-9130-1FE7359058D0}"/>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5 Why Process</a:t>
            </a:r>
          </a:p>
          <a:p>
            <a:pPr marL="0" indent="0">
              <a:lnSpc>
                <a:spcPct val="100000"/>
              </a:lnSpc>
              <a:spcBef>
                <a:spcPct val="20000"/>
              </a:spcBef>
              <a:buNone/>
              <a:defRPr/>
            </a:pPr>
            <a:endParaRPr lang="en-GB" b="1" dirty="0">
              <a:solidFill>
                <a:schemeClr val="bg1"/>
              </a:solidFill>
            </a:endParaRPr>
          </a:p>
          <a:p>
            <a:pPr marL="0" indent="0" algn="ctr">
              <a:lnSpc>
                <a:spcPct val="100000"/>
              </a:lnSpc>
              <a:spcBef>
                <a:spcPct val="20000"/>
              </a:spcBef>
              <a:buNone/>
              <a:defRPr/>
            </a:pPr>
            <a:r>
              <a:rPr lang="en-GB" sz="4800" b="1" dirty="0">
                <a:solidFill>
                  <a:schemeClr val="bg1"/>
                </a:solidFill>
              </a:rPr>
              <a:t>Keep it simple!</a:t>
            </a:r>
          </a:p>
          <a:p>
            <a:pPr marL="0" indent="0" algn="ctr">
              <a:lnSpc>
                <a:spcPct val="100000"/>
              </a:lnSpc>
              <a:spcBef>
                <a:spcPct val="20000"/>
              </a:spcBef>
              <a:buNone/>
              <a:defRPr/>
            </a:pPr>
            <a:r>
              <a:rPr lang="en-GB" sz="4800" b="1" dirty="0">
                <a:solidFill>
                  <a:schemeClr val="bg1"/>
                </a:solidFill>
              </a:rPr>
              <a:t>Simple ‘Why’ question</a:t>
            </a:r>
          </a:p>
          <a:p>
            <a:pPr marL="0" indent="0" algn="ctr">
              <a:lnSpc>
                <a:spcPct val="100000"/>
              </a:lnSpc>
              <a:spcBef>
                <a:spcPct val="20000"/>
              </a:spcBef>
              <a:buNone/>
              <a:defRPr/>
            </a:pPr>
            <a:r>
              <a:rPr lang="en-GB" sz="4800" b="1" dirty="0">
                <a:solidFill>
                  <a:schemeClr val="bg1"/>
                </a:solidFill>
              </a:rPr>
              <a:t>Simple concise answer</a:t>
            </a:r>
          </a:p>
          <a:p>
            <a:pPr marL="0" indent="0">
              <a:lnSpc>
                <a:spcPct val="100000"/>
              </a:lnSpc>
              <a:spcBef>
                <a:spcPct val="20000"/>
              </a:spcBef>
              <a:buNone/>
              <a:defRPr/>
            </a:pPr>
            <a:endParaRPr lang="en-GB" b="1" dirty="0">
              <a:solidFill>
                <a:schemeClr val="bg1"/>
              </a:solidFill>
            </a:endParaRP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BF28C237-879F-4EB2-CF6D-5761BABA4142}"/>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3200" dirty="0">
                <a:solidFill>
                  <a:schemeClr val="bg1">
                    <a:lumMod val="95000"/>
                  </a:schemeClr>
                </a:solidFill>
                <a:latin typeface="Courier New" panose="02070309020205020404" pitchFamily="49" charset="0"/>
                <a:cs typeface="Courier New" panose="02070309020205020404" pitchFamily="49" charset="0"/>
              </a:rPr>
              <a:t>D4 Root Cause Identification &amp; Analysis</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
        <p:nvSpPr>
          <p:cNvPr id="6" name="Rectangle: Rounded Corners 5">
            <a:extLst>
              <a:ext uri="{FF2B5EF4-FFF2-40B4-BE49-F238E27FC236}">
                <a16:creationId xmlns:a16="http://schemas.microsoft.com/office/drawing/2014/main" id="{1BD70B16-1FA2-9CF5-4045-D6AA2E2B01B0}"/>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D4</a:t>
            </a:r>
            <a:endParaRPr lang="en-GB" sz="7200" b="1" dirty="0"/>
          </a:p>
        </p:txBody>
      </p:sp>
    </p:spTree>
    <p:extLst>
      <p:ext uri="{BB962C8B-B14F-4D97-AF65-F5344CB8AC3E}">
        <p14:creationId xmlns:p14="http://schemas.microsoft.com/office/powerpoint/2010/main" val="2341103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10E45-61F1-4D25-DBB5-AD71B6A3F0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5CF743-4B6C-4975-253A-8A56DD3045F7}"/>
              </a:ext>
            </a:extLst>
          </p:cNvPr>
          <p:cNvSpPr txBox="1">
            <a:spLocks/>
          </p:cNvSpPr>
          <p:nvPr/>
        </p:nvSpPr>
        <p:spPr>
          <a:xfrm>
            <a:off x="609603" y="2521324"/>
            <a:ext cx="11223810" cy="3879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endParaRPr lang="en-GB" sz="1400" b="1" dirty="0">
              <a:solidFill>
                <a:schemeClr val="bg1"/>
              </a:solidFill>
            </a:endParaRPr>
          </a:p>
          <a:p>
            <a:pPr marL="0" indent="0">
              <a:lnSpc>
                <a:spcPct val="100000"/>
              </a:lnSpc>
              <a:spcBef>
                <a:spcPct val="20000"/>
              </a:spcBef>
              <a:buNone/>
              <a:defRPr/>
            </a:pPr>
            <a:r>
              <a:rPr lang="en-GB" b="1" dirty="0">
                <a:solidFill>
                  <a:schemeClr val="bg1"/>
                </a:solidFill>
              </a:rPr>
              <a:t>Used as “root cause” too often - Used as an easy way out.</a:t>
            </a:r>
          </a:p>
          <a:p>
            <a:pPr marL="0" indent="0">
              <a:lnSpc>
                <a:spcPct val="100000"/>
              </a:lnSpc>
              <a:spcBef>
                <a:spcPct val="20000"/>
              </a:spcBef>
              <a:buNone/>
              <a:defRPr/>
            </a:pPr>
            <a:r>
              <a:rPr lang="en-GB" sz="2000" b="1" dirty="0">
                <a:solidFill>
                  <a:schemeClr val="bg1"/>
                </a:solidFill>
              </a:rPr>
              <a:t>Human factors are a contributing cause but must be managed by robust processes</a:t>
            </a:r>
          </a:p>
          <a:p>
            <a:pPr marL="0" indent="0">
              <a:lnSpc>
                <a:spcPct val="100000"/>
              </a:lnSpc>
              <a:spcBef>
                <a:spcPct val="20000"/>
              </a:spcBef>
              <a:buNone/>
              <a:defRPr/>
            </a:pPr>
            <a:endParaRPr lang="en-GB" b="1" dirty="0">
              <a:solidFill>
                <a:schemeClr val="bg1"/>
              </a:solidFill>
            </a:endParaRPr>
          </a:p>
          <a:p>
            <a:pPr marL="0" indent="0">
              <a:lnSpc>
                <a:spcPct val="100000"/>
              </a:lnSpc>
              <a:spcBef>
                <a:spcPct val="20000"/>
              </a:spcBef>
              <a:buNone/>
              <a:defRPr/>
            </a:pPr>
            <a:r>
              <a:rPr lang="en-GB" dirty="0">
                <a:solidFill>
                  <a:schemeClr val="bg1"/>
                </a:solidFill>
              </a:rPr>
              <a:t>Ask: If the operator was replaced, could the next person make the same mistake? If so, then you have not determined the Root Cause.</a:t>
            </a:r>
          </a:p>
          <a:p>
            <a:pPr marL="0" indent="0">
              <a:lnSpc>
                <a:spcPct val="100000"/>
              </a:lnSpc>
              <a:spcBef>
                <a:spcPct val="20000"/>
              </a:spcBef>
              <a:buNone/>
              <a:defRPr/>
            </a:pPr>
            <a:r>
              <a:rPr lang="en-GB" b="1" dirty="0">
                <a:solidFill>
                  <a:schemeClr val="bg1"/>
                </a:solidFill>
              </a:rPr>
              <a:t>Concentrate on systems and processes.</a:t>
            </a:r>
          </a:p>
          <a:p>
            <a:pPr marL="0" indent="0">
              <a:lnSpc>
                <a:spcPct val="100000"/>
              </a:lnSpc>
              <a:spcBef>
                <a:spcPct val="20000"/>
              </a:spcBef>
              <a:buNone/>
              <a:defRPr/>
            </a:pPr>
            <a:endParaRPr lang="en-GB" b="1" dirty="0">
              <a:solidFill>
                <a:schemeClr val="bg1"/>
              </a:solidFill>
            </a:endParaRP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9D481B42-63F1-5A27-DB19-9E9D62B61F25}"/>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3200" dirty="0">
                <a:solidFill>
                  <a:schemeClr val="bg1">
                    <a:lumMod val="95000"/>
                  </a:schemeClr>
                </a:solidFill>
                <a:latin typeface="Courier New" panose="02070309020205020404" pitchFamily="49" charset="0"/>
                <a:cs typeface="Courier New" panose="02070309020205020404" pitchFamily="49" charset="0"/>
              </a:rPr>
              <a:t>D4 Root Cause Identification &amp; Analysis</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
        <p:nvSpPr>
          <p:cNvPr id="4" name="Rectangle: Rounded Corners 3">
            <a:extLst>
              <a:ext uri="{FF2B5EF4-FFF2-40B4-BE49-F238E27FC236}">
                <a16:creationId xmlns:a16="http://schemas.microsoft.com/office/drawing/2014/main" id="{3605CCAC-DC07-15F0-5432-570AF2B8C644}"/>
              </a:ext>
            </a:extLst>
          </p:cNvPr>
          <p:cNvSpPr/>
          <p:nvPr/>
        </p:nvSpPr>
        <p:spPr>
          <a:xfrm>
            <a:off x="609601" y="1125939"/>
            <a:ext cx="4823011" cy="1711389"/>
          </a:xfrm>
          <a:prstGeom prst="roundRect">
            <a:avLst/>
          </a:prstGeom>
          <a:solidFill>
            <a:srgbClr val="700000">
              <a:alpha val="9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00"/>
                </a:solidFill>
              </a:rPr>
              <a:t>Human Error can </a:t>
            </a:r>
            <a:r>
              <a:rPr lang="en-GB" sz="3200" b="1" u="sng" dirty="0">
                <a:solidFill>
                  <a:srgbClr val="FFFF00"/>
                </a:solidFill>
              </a:rPr>
              <a:t>never</a:t>
            </a:r>
            <a:r>
              <a:rPr lang="en-GB" sz="3200" b="1" dirty="0">
                <a:solidFill>
                  <a:srgbClr val="FFFF00"/>
                </a:solidFill>
              </a:rPr>
              <a:t> be a root cause</a:t>
            </a:r>
          </a:p>
        </p:txBody>
      </p:sp>
      <p:pic>
        <p:nvPicPr>
          <p:cNvPr id="5" name="Picture 4">
            <a:extLst>
              <a:ext uri="{FF2B5EF4-FFF2-40B4-BE49-F238E27FC236}">
                <a16:creationId xmlns:a16="http://schemas.microsoft.com/office/drawing/2014/main" id="{BA4430DC-11AD-3016-EF6A-5348C71BF30F}"/>
              </a:ext>
            </a:extLst>
          </p:cNvPr>
          <p:cNvPicPr>
            <a:picLocks noChangeAspect="1"/>
          </p:cNvPicPr>
          <p:nvPr/>
        </p:nvPicPr>
        <p:blipFill>
          <a:blip r:embed="rId2"/>
          <a:stretch>
            <a:fillRect/>
          </a:stretch>
        </p:blipFill>
        <p:spPr>
          <a:xfrm>
            <a:off x="2155594" y="1110517"/>
            <a:ext cx="1826557" cy="418872"/>
          </a:xfrm>
          <a:prstGeom prst="rect">
            <a:avLst/>
          </a:prstGeom>
        </p:spPr>
      </p:pic>
      <p:sp>
        <p:nvSpPr>
          <p:cNvPr id="6" name="Rectangle: Rounded Corners 5">
            <a:extLst>
              <a:ext uri="{FF2B5EF4-FFF2-40B4-BE49-F238E27FC236}">
                <a16:creationId xmlns:a16="http://schemas.microsoft.com/office/drawing/2014/main" id="{54CD72E0-D1B3-0474-A75B-CB2F78C9EDC5}"/>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D4</a:t>
            </a:r>
            <a:endParaRPr lang="en-GB" sz="7200" b="1" dirty="0"/>
          </a:p>
        </p:txBody>
      </p:sp>
    </p:spTree>
    <p:extLst>
      <p:ext uri="{BB962C8B-B14F-4D97-AF65-F5344CB8AC3E}">
        <p14:creationId xmlns:p14="http://schemas.microsoft.com/office/powerpoint/2010/main" val="24527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5CE50-9A9D-A279-3E99-3C6E6CF188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54F86E-A9AB-4CFF-7A03-547AECDE38A2}"/>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000" b="1" dirty="0">
                <a:solidFill>
                  <a:schemeClr val="bg1"/>
                </a:solidFill>
              </a:rPr>
              <a:t>Objective: To define, prioritize, and select corrective actions that should be implemented to address the causes (root causes and contributing causes) and permanently prevent the undesirable condition, situation, nonconformity, or failure from recurring.</a:t>
            </a:r>
          </a:p>
          <a:p>
            <a:pPr marL="0" indent="0">
              <a:lnSpc>
                <a:spcPct val="100000"/>
              </a:lnSpc>
              <a:spcBef>
                <a:spcPct val="20000"/>
              </a:spcBef>
              <a:buNone/>
              <a:defRPr/>
            </a:pPr>
            <a:endParaRPr lang="en-GB" sz="2000" b="1" dirty="0">
              <a:solidFill>
                <a:schemeClr val="bg1"/>
              </a:solidFill>
            </a:endParaRPr>
          </a:p>
          <a:p>
            <a:pPr marL="0" indent="0">
              <a:lnSpc>
                <a:spcPct val="100000"/>
              </a:lnSpc>
              <a:spcBef>
                <a:spcPct val="20000"/>
              </a:spcBef>
              <a:buNone/>
              <a:defRPr/>
            </a:pPr>
            <a:r>
              <a:rPr lang="en-GB" b="1" dirty="0">
                <a:solidFill>
                  <a:schemeClr val="bg1"/>
                </a:solidFill>
              </a:rPr>
              <a:t>Corrective Action</a:t>
            </a:r>
          </a:p>
          <a:p>
            <a:pPr marL="0" indent="0">
              <a:lnSpc>
                <a:spcPct val="100000"/>
              </a:lnSpc>
              <a:spcBef>
                <a:spcPct val="20000"/>
              </a:spcBef>
              <a:buNone/>
              <a:defRPr/>
            </a:pPr>
            <a:r>
              <a:rPr lang="en-GB" sz="2000" b="1" dirty="0">
                <a:solidFill>
                  <a:schemeClr val="bg1"/>
                </a:solidFill>
              </a:rPr>
              <a:t>A set of planned activities (actions) implemented for the sole purpose of permanently resolving the problem.</a:t>
            </a:r>
          </a:p>
          <a:p>
            <a:pPr marL="0" indent="0">
              <a:lnSpc>
                <a:spcPct val="100000"/>
              </a:lnSpc>
              <a:spcBef>
                <a:spcPct val="20000"/>
              </a:spcBef>
              <a:buNone/>
              <a:defRPr/>
            </a:pPr>
            <a:r>
              <a:rPr lang="en-GB" b="1" dirty="0">
                <a:solidFill>
                  <a:schemeClr val="bg1"/>
                </a:solidFill>
              </a:rPr>
              <a:t>Types of Corrective Action</a:t>
            </a:r>
          </a:p>
          <a:p>
            <a:pPr>
              <a:lnSpc>
                <a:spcPct val="100000"/>
              </a:lnSpc>
              <a:spcBef>
                <a:spcPct val="20000"/>
              </a:spcBef>
              <a:defRPr/>
            </a:pPr>
            <a:r>
              <a:rPr lang="en-GB" sz="2000" b="1" dirty="0">
                <a:solidFill>
                  <a:srgbClr val="FFFF00"/>
                </a:solidFill>
              </a:rPr>
              <a:t>Specific</a:t>
            </a:r>
            <a:r>
              <a:rPr lang="en-GB" sz="2000" b="1" dirty="0">
                <a:solidFill>
                  <a:schemeClr val="bg1"/>
                </a:solidFill>
              </a:rPr>
              <a:t> corrective action addresses only the direct cause or the effect. Action(s) taken to correct the direct cause and/or the effect.</a:t>
            </a:r>
          </a:p>
          <a:p>
            <a:pPr>
              <a:lnSpc>
                <a:spcPct val="100000"/>
              </a:lnSpc>
              <a:spcBef>
                <a:spcPct val="20000"/>
              </a:spcBef>
              <a:defRPr/>
            </a:pPr>
            <a:r>
              <a:rPr lang="en-GB" sz="2000" b="1" dirty="0">
                <a:solidFill>
                  <a:srgbClr val="FFFF00"/>
                </a:solidFill>
              </a:rPr>
              <a:t>Sustaining</a:t>
            </a:r>
            <a:r>
              <a:rPr lang="en-GB" sz="2000" b="1" dirty="0">
                <a:solidFill>
                  <a:schemeClr val="bg1"/>
                </a:solidFill>
              </a:rPr>
              <a:t> corrective action addresses contributing and root causes. Actions taken to prevent recurrence of the event</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E66D67F4-810E-A64C-B3A3-D8DE9D68010D}"/>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D5 Define and Select Corrective Actions</a:t>
            </a:r>
          </a:p>
        </p:txBody>
      </p:sp>
      <p:sp>
        <p:nvSpPr>
          <p:cNvPr id="4" name="Rectangle: Rounded Corners 3">
            <a:extLst>
              <a:ext uri="{FF2B5EF4-FFF2-40B4-BE49-F238E27FC236}">
                <a16:creationId xmlns:a16="http://schemas.microsoft.com/office/drawing/2014/main" id="{07768449-3808-27A8-B44C-EEA341D09C05}"/>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D5</a:t>
            </a:r>
            <a:endParaRPr lang="en-GB" sz="7200" b="1" dirty="0"/>
          </a:p>
        </p:txBody>
      </p:sp>
    </p:spTree>
    <p:extLst>
      <p:ext uri="{BB962C8B-B14F-4D97-AF65-F5344CB8AC3E}">
        <p14:creationId xmlns:p14="http://schemas.microsoft.com/office/powerpoint/2010/main" val="2073593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7EA9F-EC33-9763-FABD-C5120EC3AD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120694-2A1B-023B-C00D-3D2C55C5EB18}"/>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4400" b="1" dirty="0">
                <a:solidFill>
                  <a:schemeClr val="bg1"/>
                </a:solidFill>
              </a:rPr>
              <a:t>What, Who, When.</a:t>
            </a:r>
          </a:p>
          <a:p>
            <a:pPr marL="0" indent="0">
              <a:lnSpc>
                <a:spcPct val="100000"/>
              </a:lnSpc>
              <a:spcBef>
                <a:spcPct val="20000"/>
              </a:spcBef>
              <a:buNone/>
              <a:defRPr/>
            </a:pPr>
            <a:endParaRPr lang="en-GB" sz="4400" b="1" dirty="0">
              <a:solidFill>
                <a:schemeClr val="bg1"/>
              </a:solidFill>
            </a:endParaRPr>
          </a:p>
          <a:p>
            <a:pPr>
              <a:lnSpc>
                <a:spcPct val="100000"/>
              </a:lnSpc>
              <a:spcBef>
                <a:spcPct val="20000"/>
              </a:spcBef>
              <a:defRPr/>
            </a:pPr>
            <a:r>
              <a:rPr lang="en-GB" sz="4400" dirty="0">
                <a:solidFill>
                  <a:schemeClr val="bg1"/>
                </a:solidFill>
              </a:rPr>
              <a:t>What is the corrective action?</a:t>
            </a:r>
          </a:p>
          <a:p>
            <a:pPr>
              <a:lnSpc>
                <a:spcPct val="100000"/>
              </a:lnSpc>
              <a:spcBef>
                <a:spcPct val="20000"/>
              </a:spcBef>
              <a:defRPr/>
            </a:pPr>
            <a:r>
              <a:rPr lang="en-GB" sz="4400" dirty="0">
                <a:solidFill>
                  <a:schemeClr val="bg1"/>
                </a:solidFill>
              </a:rPr>
              <a:t>Who is responsible for doing it?</a:t>
            </a:r>
          </a:p>
          <a:p>
            <a:pPr>
              <a:lnSpc>
                <a:spcPct val="100000"/>
              </a:lnSpc>
              <a:spcBef>
                <a:spcPct val="20000"/>
              </a:spcBef>
              <a:defRPr/>
            </a:pPr>
            <a:r>
              <a:rPr lang="en-GB" sz="4400" dirty="0">
                <a:solidFill>
                  <a:schemeClr val="bg1"/>
                </a:solidFill>
              </a:rPr>
              <a:t>When is it going to be done?</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DB4FC47A-D7F6-F3E5-878A-449DE30C3E37}"/>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D5 Define and Select Corrective Actions</a:t>
            </a:r>
          </a:p>
        </p:txBody>
      </p:sp>
      <p:sp>
        <p:nvSpPr>
          <p:cNvPr id="4" name="Rectangle: Rounded Corners 3">
            <a:extLst>
              <a:ext uri="{FF2B5EF4-FFF2-40B4-BE49-F238E27FC236}">
                <a16:creationId xmlns:a16="http://schemas.microsoft.com/office/drawing/2014/main" id="{1266FB4B-0799-9DAB-9D9C-04D0BD591F0A}"/>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D5</a:t>
            </a:r>
            <a:endParaRPr lang="en-GB" sz="7200" b="1" dirty="0"/>
          </a:p>
        </p:txBody>
      </p:sp>
    </p:spTree>
    <p:extLst>
      <p:ext uri="{BB962C8B-B14F-4D97-AF65-F5344CB8AC3E}">
        <p14:creationId xmlns:p14="http://schemas.microsoft.com/office/powerpoint/2010/main" val="251675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D0FA731-DA63-53C7-A6F8-D4FD17A275C7}"/>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lumMod val="95000"/>
                  </a:schemeClr>
                </a:solidFill>
                <a:latin typeface="Courier New" panose="02070309020205020404" pitchFamily="49" charset="0"/>
                <a:cs typeface="Courier New" panose="02070309020205020404" pitchFamily="49" charset="0"/>
              </a:rPr>
              <a:t>Introduction</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
        <p:nvSpPr>
          <p:cNvPr id="3" name="Text Placeholder 1">
            <a:extLst>
              <a:ext uri="{FF2B5EF4-FFF2-40B4-BE49-F238E27FC236}">
                <a16:creationId xmlns:a16="http://schemas.microsoft.com/office/drawing/2014/main" id="{1C5E932D-493C-2E7B-1698-BAC9F38BBA14}"/>
              </a:ext>
            </a:extLst>
          </p:cNvPr>
          <p:cNvSpPr txBox="1">
            <a:spLocks/>
          </p:cNvSpPr>
          <p:nvPr/>
        </p:nvSpPr>
        <p:spPr>
          <a:xfrm>
            <a:off x="549088" y="711947"/>
            <a:ext cx="10902950" cy="5213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r>
              <a:rPr lang="en-GB" b="1" dirty="0">
                <a:solidFill>
                  <a:schemeClr val="bg1"/>
                </a:solidFill>
                <a:latin typeface="Aptos" panose="020B0004020202020204" pitchFamily="34" charset="0"/>
              </a:rPr>
              <a:t>Aim</a:t>
            </a:r>
          </a:p>
          <a:p>
            <a:pPr marL="0" indent="0">
              <a:lnSpc>
                <a:spcPct val="100000"/>
              </a:lnSpc>
              <a:spcBef>
                <a:spcPct val="20000"/>
              </a:spcBef>
              <a:buFont typeface="Arial" panose="020B0604020202020204" pitchFamily="34" charset="0"/>
              <a:buNone/>
              <a:defRPr/>
            </a:pPr>
            <a:r>
              <a:rPr lang="en-GB" sz="2000" dirty="0">
                <a:solidFill>
                  <a:schemeClr val="bg1"/>
                </a:solidFill>
                <a:latin typeface="Aptos" panose="020B0004020202020204" pitchFamily="34" charset="0"/>
              </a:rPr>
              <a:t>An introduction to the concept of root cause corrective action using the 5 Why and 8D method.</a:t>
            </a:r>
          </a:p>
          <a:p>
            <a:pPr marL="0" indent="0">
              <a:lnSpc>
                <a:spcPct val="100000"/>
              </a:lnSpc>
              <a:spcBef>
                <a:spcPct val="20000"/>
              </a:spcBef>
              <a:buFont typeface="Arial" panose="020B0604020202020204" pitchFamily="34" charset="0"/>
              <a:buNone/>
              <a:defRPr/>
            </a:pPr>
            <a:endParaRPr lang="en-GB" b="1" dirty="0">
              <a:solidFill>
                <a:schemeClr val="bg1"/>
              </a:solidFill>
              <a:latin typeface="Aptos" panose="020B0004020202020204" pitchFamily="34" charset="0"/>
            </a:endParaRPr>
          </a:p>
          <a:p>
            <a:pPr marL="0" indent="0">
              <a:lnSpc>
                <a:spcPct val="100000"/>
              </a:lnSpc>
              <a:spcBef>
                <a:spcPct val="20000"/>
              </a:spcBef>
              <a:buFont typeface="Arial" panose="020B0604020202020204" pitchFamily="34" charset="0"/>
              <a:buNone/>
              <a:defRPr/>
            </a:pPr>
            <a:r>
              <a:rPr lang="en-GB" b="1" dirty="0">
                <a:solidFill>
                  <a:schemeClr val="bg1"/>
                </a:solidFill>
                <a:latin typeface="Aptos" panose="020B0004020202020204" pitchFamily="34" charset="0"/>
              </a:rPr>
              <a:t>Reason</a:t>
            </a:r>
          </a:p>
          <a:p>
            <a:pPr marL="0" indent="0">
              <a:lnSpc>
                <a:spcPct val="100000"/>
              </a:lnSpc>
              <a:spcBef>
                <a:spcPct val="20000"/>
              </a:spcBef>
              <a:buFont typeface="Arial" panose="020B0604020202020204" pitchFamily="34" charset="0"/>
              <a:buNone/>
              <a:defRPr/>
            </a:pPr>
            <a:r>
              <a:rPr lang="en-GB" sz="2000" dirty="0">
                <a:solidFill>
                  <a:schemeClr val="bg1"/>
                </a:solidFill>
                <a:latin typeface="Aptos" panose="020B0004020202020204" pitchFamily="34" charset="0"/>
              </a:rPr>
              <a:t>The objective of root cause analysis and problem solving is to reduce the number of issues and minimize their impact on quality, delivery performance, costs, and ultimately on the customer.</a:t>
            </a:r>
          </a:p>
          <a:p>
            <a:pPr marL="0" indent="0">
              <a:lnSpc>
                <a:spcPct val="100000"/>
              </a:lnSpc>
              <a:spcBef>
                <a:spcPct val="20000"/>
              </a:spcBef>
              <a:buFont typeface="Arial" panose="020B0604020202020204" pitchFamily="34" charset="0"/>
              <a:buNone/>
              <a:defRPr/>
            </a:pPr>
            <a:endParaRPr lang="en-GB" b="1" dirty="0">
              <a:solidFill>
                <a:schemeClr val="bg1"/>
              </a:solidFill>
              <a:latin typeface="Aptos" panose="020B0004020202020204" pitchFamily="34" charset="0"/>
            </a:endParaRPr>
          </a:p>
          <a:p>
            <a:pPr marL="0" indent="0">
              <a:lnSpc>
                <a:spcPct val="100000"/>
              </a:lnSpc>
              <a:spcBef>
                <a:spcPct val="20000"/>
              </a:spcBef>
              <a:buFont typeface="Arial" panose="020B0604020202020204" pitchFamily="34" charset="0"/>
              <a:buNone/>
              <a:defRPr/>
            </a:pPr>
            <a:r>
              <a:rPr lang="en-GB" b="1" dirty="0">
                <a:solidFill>
                  <a:schemeClr val="bg1"/>
                </a:solidFill>
                <a:latin typeface="Aptos" panose="020B0004020202020204" pitchFamily="34" charset="0"/>
              </a:rPr>
              <a:t>Incentive</a:t>
            </a:r>
          </a:p>
          <a:p>
            <a:pPr marL="0" indent="0">
              <a:lnSpc>
                <a:spcPct val="100000"/>
              </a:lnSpc>
              <a:spcBef>
                <a:spcPct val="20000"/>
              </a:spcBef>
              <a:buFont typeface="Arial" panose="020B0604020202020204" pitchFamily="34" charset="0"/>
              <a:buNone/>
              <a:defRPr/>
            </a:pPr>
            <a:r>
              <a:rPr lang="en-GB" sz="2000" dirty="0">
                <a:solidFill>
                  <a:schemeClr val="bg1"/>
                </a:solidFill>
                <a:latin typeface="Aptos" panose="020B0004020202020204" pitchFamily="34" charset="0"/>
              </a:rPr>
              <a:t>RCCA is a fundamental and valued skill used within many areas of business.</a:t>
            </a:r>
          </a:p>
        </p:txBody>
      </p:sp>
    </p:spTree>
    <p:extLst>
      <p:ext uri="{BB962C8B-B14F-4D97-AF65-F5344CB8AC3E}">
        <p14:creationId xmlns:p14="http://schemas.microsoft.com/office/powerpoint/2010/main" val="123104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0A183-BE64-1B25-36CA-E8715E184E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51E08D-FE37-FEBF-75C2-22EE467519C6}"/>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3600" b="1" dirty="0">
                <a:solidFill>
                  <a:schemeClr val="bg1"/>
                </a:solidFill>
              </a:rPr>
              <a:t>Establish the most effective corrective action to put in place.</a:t>
            </a:r>
          </a:p>
          <a:p>
            <a:pPr>
              <a:lnSpc>
                <a:spcPct val="100000"/>
              </a:lnSpc>
              <a:spcBef>
                <a:spcPct val="20000"/>
              </a:spcBef>
              <a:defRPr/>
            </a:pPr>
            <a:r>
              <a:rPr lang="en-GB" sz="2400" b="1" dirty="0">
                <a:solidFill>
                  <a:schemeClr val="bg1"/>
                </a:solidFill>
              </a:rPr>
              <a:t>Must address the root cause</a:t>
            </a:r>
          </a:p>
          <a:p>
            <a:pPr>
              <a:lnSpc>
                <a:spcPct val="100000"/>
              </a:lnSpc>
              <a:spcBef>
                <a:spcPct val="20000"/>
              </a:spcBef>
              <a:defRPr/>
            </a:pPr>
            <a:r>
              <a:rPr lang="en-GB" sz="2400" b="1" dirty="0">
                <a:solidFill>
                  <a:schemeClr val="bg1"/>
                </a:solidFill>
              </a:rPr>
              <a:t>Must address contributing causes</a:t>
            </a:r>
          </a:p>
          <a:p>
            <a:pPr>
              <a:lnSpc>
                <a:spcPct val="100000"/>
              </a:lnSpc>
              <a:spcBef>
                <a:spcPct val="20000"/>
              </a:spcBef>
              <a:defRPr/>
            </a:pPr>
            <a:r>
              <a:rPr lang="en-GB" sz="2400" b="1" dirty="0">
                <a:solidFill>
                  <a:schemeClr val="bg1"/>
                </a:solidFill>
              </a:rPr>
              <a:t>Must be workable</a:t>
            </a:r>
          </a:p>
          <a:p>
            <a:pPr>
              <a:lnSpc>
                <a:spcPct val="100000"/>
              </a:lnSpc>
              <a:spcBef>
                <a:spcPct val="20000"/>
              </a:spcBef>
              <a:defRPr/>
            </a:pPr>
            <a:r>
              <a:rPr lang="en-GB" sz="2400" b="1" dirty="0">
                <a:solidFill>
                  <a:schemeClr val="bg1"/>
                </a:solidFill>
              </a:rPr>
              <a:t>Must have a effectivity date</a:t>
            </a:r>
          </a:p>
          <a:p>
            <a:pPr>
              <a:lnSpc>
                <a:spcPct val="100000"/>
              </a:lnSpc>
              <a:spcBef>
                <a:spcPct val="20000"/>
              </a:spcBef>
              <a:defRPr/>
            </a:pPr>
            <a:r>
              <a:rPr lang="en-GB" sz="2400" b="1" dirty="0">
                <a:solidFill>
                  <a:schemeClr val="bg1"/>
                </a:solidFill>
              </a:rPr>
              <a:t>Must be sustainable</a:t>
            </a:r>
          </a:p>
          <a:p>
            <a:pPr>
              <a:lnSpc>
                <a:spcPct val="100000"/>
              </a:lnSpc>
              <a:spcBef>
                <a:spcPct val="20000"/>
              </a:spcBef>
              <a:defRPr/>
            </a:pPr>
            <a:r>
              <a:rPr lang="en-GB" sz="2400" b="1" dirty="0">
                <a:solidFill>
                  <a:schemeClr val="bg1"/>
                </a:solidFill>
              </a:rPr>
              <a:t>Must not be the cause of other unforeseen non-conformances</a:t>
            </a:r>
          </a:p>
          <a:p>
            <a:pPr>
              <a:lnSpc>
                <a:spcPct val="100000"/>
              </a:lnSpc>
              <a:spcBef>
                <a:spcPct val="20000"/>
              </a:spcBef>
              <a:defRPr/>
            </a:pPr>
            <a:r>
              <a:rPr lang="en-GB" sz="2400" b="1" dirty="0">
                <a:solidFill>
                  <a:schemeClr val="bg1"/>
                </a:solidFill>
              </a:rPr>
              <a:t>Must be reviewed</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BD7F0632-9814-268C-520E-81DB53383F39}"/>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D5 Define and Select Corrective Actions</a:t>
            </a:r>
          </a:p>
        </p:txBody>
      </p:sp>
      <p:sp>
        <p:nvSpPr>
          <p:cNvPr id="4" name="Rectangle: Rounded Corners 3">
            <a:extLst>
              <a:ext uri="{FF2B5EF4-FFF2-40B4-BE49-F238E27FC236}">
                <a16:creationId xmlns:a16="http://schemas.microsoft.com/office/drawing/2014/main" id="{C4B84BF1-F36A-F2BD-17BB-ACF6995FAE14}"/>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D5</a:t>
            </a:r>
            <a:endParaRPr lang="en-GB" sz="7200" b="1" dirty="0"/>
          </a:p>
        </p:txBody>
      </p:sp>
    </p:spTree>
    <p:extLst>
      <p:ext uri="{BB962C8B-B14F-4D97-AF65-F5344CB8AC3E}">
        <p14:creationId xmlns:p14="http://schemas.microsoft.com/office/powerpoint/2010/main" val="833485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107A4-BC31-811F-5C95-5980570E9A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1AEABA-05B6-EC6D-7C0D-B2321C2C8811}"/>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Objective: To ensure all selected corrective actions are implemented (as defined), and to assess their effectiveness in preventing the undesirable condition from recurring and/or in detecting it sufficiently upstream in the process.</a:t>
            </a:r>
          </a:p>
          <a:p>
            <a:pPr marL="0" indent="0">
              <a:lnSpc>
                <a:spcPct val="100000"/>
              </a:lnSpc>
              <a:spcBef>
                <a:spcPct val="20000"/>
              </a:spcBef>
              <a:buNone/>
              <a:defRPr/>
            </a:pPr>
            <a:endParaRPr lang="en-GB" sz="2000" b="1" dirty="0">
              <a:solidFill>
                <a:schemeClr val="bg1"/>
              </a:solidFill>
            </a:endParaRPr>
          </a:p>
          <a:p>
            <a:pPr marL="0" indent="0">
              <a:lnSpc>
                <a:spcPct val="100000"/>
              </a:lnSpc>
              <a:spcBef>
                <a:spcPct val="20000"/>
              </a:spcBef>
              <a:buNone/>
              <a:defRPr/>
            </a:pPr>
            <a:r>
              <a:rPr lang="en-GB" sz="2000" b="1" dirty="0">
                <a:solidFill>
                  <a:schemeClr val="bg1"/>
                </a:solidFill>
              </a:rPr>
              <a:t>Too often, at this step of the corrective action process, focus is only on the implementation of the easiest and quickest solutions, and there is no plan to verify timely implementation of the actions and their overall effectiveness; resulting in the corrective action plan being only partially implemented.</a:t>
            </a:r>
          </a:p>
          <a:p>
            <a:pPr marL="0" indent="0">
              <a:lnSpc>
                <a:spcPct val="100000"/>
              </a:lnSpc>
              <a:spcBef>
                <a:spcPct val="20000"/>
              </a:spcBef>
              <a:buNone/>
              <a:defRPr/>
            </a:pPr>
            <a:endParaRPr lang="en-GB" sz="2000" b="1" dirty="0">
              <a:solidFill>
                <a:schemeClr val="bg1"/>
              </a:solidFill>
            </a:endParaRPr>
          </a:p>
          <a:p>
            <a:pPr marL="0" indent="0">
              <a:lnSpc>
                <a:spcPct val="100000"/>
              </a:lnSpc>
              <a:spcBef>
                <a:spcPct val="20000"/>
              </a:spcBef>
              <a:buNone/>
              <a:defRPr/>
            </a:pPr>
            <a:r>
              <a:rPr lang="en-GB" sz="2000" b="1" dirty="0">
                <a:solidFill>
                  <a:schemeClr val="bg1"/>
                </a:solidFill>
              </a:rPr>
              <a:t>At this stage, the key role for the team leader is to ensure that the entire corrective action plan (proposed solutions) has been implemented in a timely manner and was effective.</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FCD75A90-1144-B320-6D70-6C4C0B245A62}"/>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D6 Implement Corrective Actions</a:t>
            </a:r>
          </a:p>
        </p:txBody>
      </p:sp>
      <p:sp>
        <p:nvSpPr>
          <p:cNvPr id="4" name="Rectangle: Rounded Corners 3">
            <a:extLst>
              <a:ext uri="{FF2B5EF4-FFF2-40B4-BE49-F238E27FC236}">
                <a16:creationId xmlns:a16="http://schemas.microsoft.com/office/drawing/2014/main" id="{C729C8F0-14A8-4B2B-B0AC-EAAB2708EBBE}"/>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D6</a:t>
            </a:r>
            <a:endParaRPr lang="en-GB" sz="7200" b="1" dirty="0"/>
          </a:p>
        </p:txBody>
      </p:sp>
    </p:spTree>
    <p:extLst>
      <p:ext uri="{BB962C8B-B14F-4D97-AF65-F5344CB8AC3E}">
        <p14:creationId xmlns:p14="http://schemas.microsoft.com/office/powerpoint/2010/main" val="1590658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9E602-997F-39CF-864E-790E2A9D1B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33060B-46F1-2559-7589-EEA356F10D33}"/>
              </a:ext>
            </a:extLst>
          </p:cNvPr>
          <p:cNvSpPr txBox="1">
            <a:spLocks/>
          </p:cNvSpPr>
          <p:nvPr/>
        </p:nvSpPr>
        <p:spPr>
          <a:xfrm>
            <a:off x="609603" y="1222856"/>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400" b="1" dirty="0">
                <a:solidFill>
                  <a:schemeClr val="bg1"/>
                </a:solidFill>
              </a:rPr>
              <a:t>Establish a review process to ensure corrective actions are completed per the plan and will continue to be effective over time:</a:t>
            </a:r>
          </a:p>
          <a:p>
            <a:pPr marL="0" indent="0">
              <a:lnSpc>
                <a:spcPct val="100000"/>
              </a:lnSpc>
              <a:spcBef>
                <a:spcPct val="20000"/>
              </a:spcBef>
              <a:buNone/>
              <a:defRPr/>
            </a:pPr>
            <a:endParaRPr lang="en-GB" sz="2400" b="1" dirty="0">
              <a:solidFill>
                <a:schemeClr val="bg1"/>
              </a:solidFill>
            </a:endParaRPr>
          </a:p>
          <a:p>
            <a:pPr>
              <a:lnSpc>
                <a:spcPct val="100000"/>
              </a:lnSpc>
              <a:spcBef>
                <a:spcPct val="20000"/>
              </a:spcBef>
              <a:defRPr/>
            </a:pPr>
            <a:r>
              <a:rPr lang="en-GB" sz="2400" b="1" dirty="0">
                <a:solidFill>
                  <a:schemeClr val="bg1"/>
                </a:solidFill>
              </a:rPr>
              <a:t>Process confirmation, confirming that all planned actions have been completed.</a:t>
            </a:r>
          </a:p>
          <a:p>
            <a:pPr>
              <a:lnSpc>
                <a:spcPct val="100000"/>
              </a:lnSpc>
              <a:spcBef>
                <a:spcPct val="20000"/>
              </a:spcBef>
              <a:defRPr/>
            </a:pPr>
            <a:r>
              <a:rPr lang="en-GB" sz="2400" b="1" dirty="0">
                <a:solidFill>
                  <a:schemeClr val="bg1"/>
                </a:solidFill>
              </a:rPr>
              <a:t>Definition of type and number/frequency of additional checks and audits.</a:t>
            </a:r>
          </a:p>
          <a:p>
            <a:pPr marL="0" indent="0">
              <a:lnSpc>
                <a:spcPct val="100000"/>
              </a:lnSpc>
              <a:spcBef>
                <a:spcPct val="20000"/>
              </a:spcBef>
              <a:buNone/>
              <a:defRPr/>
            </a:pPr>
            <a:endParaRPr lang="en-GB" sz="2400" b="1" dirty="0">
              <a:solidFill>
                <a:schemeClr val="bg1"/>
              </a:solidFill>
            </a:endParaRPr>
          </a:p>
          <a:p>
            <a:pPr marL="0" indent="0">
              <a:lnSpc>
                <a:spcPct val="100000"/>
              </a:lnSpc>
              <a:spcBef>
                <a:spcPct val="20000"/>
              </a:spcBef>
              <a:buNone/>
              <a:defRPr/>
            </a:pPr>
            <a:r>
              <a:rPr lang="en-GB" sz="2400" dirty="0">
                <a:solidFill>
                  <a:schemeClr val="bg1"/>
                </a:solidFill>
              </a:rPr>
              <a:t>Identify measures required to verify effectiveness of actions (e.g., who, what, where, frequency, conditions). Measure and analyse new process performance (as planned) and compare results with performance measured at Steps 2 and 4.</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F8B3CBC9-BC41-2291-E66F-D2B512237814}"/>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D6 Implement Corrective Actions</a:t>
            </a:r>
          </a:p>
        </p:txBody>
      </p:sp>
      <p:sp>
        <p:nvSpPr>
          <p:cNvPr id="4" name="Rectangle: Rounded Corners 3">
            <a:extLst>
              <a:ext uri="{FF2B5EF4-FFF2-40B4-BE49-F238E27FC236}">
                <a16:creationId xmlns:a16="http://schemas.microsoft.com/office/drawing/2014/main" id="{7460EC4B-B420-AC26-C561-8482F7624E14}"/>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D6</a:t>
            </a:r>
            <a:endParaRPr lang="en-GB" sz="7200" b="1" dirty="0"/>
          </a:p>
        </p:txBody>
      </p:sp>
    </p:spTree>
    <p:extLst>
      <p:ext uri="{BB962C8B-B14F-4D97-AF65-F5344CB8AC3E}">
        <p14:creationId xmlns:p14="http://schemas.microsoft.com/office/powerpoint/2010/main" val="4252923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05619-F29D-2593-9204-5E54C0A039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5F9454-0A62-356D-8E10-0E2B231B5ED2}"/>
              </a:ext>
            </a:extLst>
          </p:cNvPr>
          <p:cNvSpPr txBox="1">
            <a:spLocks/>
          </p:cNvSpPr>
          <p:nvPr/>
        </p:nvSpPr>
        <p:spPr>
          <a:xfrm>
            <a:off x="744073" y="991293"/>
            <a:ext cx="11223810" cy="4945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3200" b="1" dirty="0">
                <a:solidFill>
                  <a:schemeClr val="bg1"/>
                </a:solidFill>
              </a:rPr>
              <a:t>Verify effectiveness of the proposed solutions:</a:t>
            </a:r>
          </a:p>
          <a:p>
            <a:pPr marL="0" indent="0">
              <a:lnSpc>
                <a:spcPct val="100000"/>
              </a:lnSpc>
              <a:spcBef>
                <a:spcPct val="20000"/>
              </a:spcBef>
              <a:buNone/>
              <a:defRPr/>
            </a:pPr>
            <a:endParaRPr lang="en-GB" sz="2400" b="1" dirty="0">
              <a:solidFill>
                <a:schemeClr val="bg1"/>
              </a:solidFill>
            </a:endParaRPr>
          </a:p>
          <a:p>
            <a:pPr>
              <a:lnSpc>
                <a:spcPct val="100000"/>
              </a:lnSpc>
              <a:spcBef>
                <a:spcPct val="20000"/>
              </a:spcBef>
              <a:defRPr/>
            </a:pPr>
            <a:r>
              <a:rPr lang="en-GB" sz="2400" b="1" dirty="0">
                <a:solidFill>
                  <a:schemeClr val="bg1"/>
                </a:solidFill>
              </a:rPr>
              <a:t>If the RCCA is not effective, return to D4 (Identify Root Cause) and revisit the root cause analysis process to check if the failure was with the identification of the root cause(s) and/or in the development/implementation of the corrective action.</a:t>
            </a:r>
          </a:p>
          <a:p>
            <a:pPr>
              <a:lnSpc>
                <a:spcPct val="100000"/>
              </a:lnSpc>
              <a:spcBef>
                <a:spcPct val="20000"/>
              </a:spcBef>
              <a:defRPr/>
            </a:pPr>
            <a:r>
              <a:rPr lang="en-GB" sz="2400" b="1" dirty="0">
                <a:solidFill>
                  <a:schemeClr val="bg1"/>
                </a:solidFill>
              </a:rPr>
              <a:t>If they are effective, evaluate which containment actions may be eliminated (e.g., stop over inspection and over production, return to normal transportation means) without adversely affecting the product and process output / performance.</a:t>
            </a:r>
          </a:p>
          <a:p>
            <a:pPr>
              <a:lnSpc>
                <a:spcPct val="100000"/>
              </a:lnSpc>
              <a:spcBef>
                <a:spcPct val="20000"/>
              </a:spcBef>
              <a:defRPr/>
            </a:pPr>
            <a:r>
              <a:rPr lang="en-GB" sz="2400" b="1" dirty="0">
                <a:solidFill>
                  <a:schemeClr val="bg1"/>
                </a:solidFill>
              </a:rPr>
              <a:t>Record evidence of actions completed and associated results (i.e., what works and what does not).</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456E46CA-DD01-51A6-4FD6-A8B93624784F}"/>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D6 Implement Corrective Actions</a:t>
            </a:r>
          </a:p>
        </p:txBody>
      </p:sp>
      <p:sp>
        <p:nvSpPr>
          <p:cNvPr id="4" name="Rectangle: Rounded Corners 3">
            <a:extLst>
              <a:ext uri="{FF2B5EF4-FFF2-40B4-BE49-F238E27FC236}">
                <a16:creationId xmlns:a16="http://schemas.microsoft.com/office/drawing/2014/main" id="{3A1F52D9-7C7E-5924-ECD5-AAE18FA47D96}"/>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D6</a:t>
            </a:r>
            <a:endParaRPr lang="en-GB" sz="7200" b="1" dirty="0"/>
          </a:p>
        </p:txBody>
      </p:sp>
    </p:spTree>
    <p:extLst>
      <p:ext uri="{BB962C8B-B14F-4D97-AF65-F5344CB8AC3E}">
        <p14:creationId xmlns:p14="http://schemas.microsoft.com/office/powerpoint/2010/main" val="4135479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D3D12-D584-9FBB-1DD7-650E0929E8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54B743-53B4-65B5-565E-6983B2995DD9}"/>
              </a:ext>
            </a:extLst>
          </p:cNvPr>
          <p:cNvSpPr txBox="1">
            <a:spLocks/>
          </p:cNvSpPr>
          <p:nvPr/>
        </p:nvSpPr>
        <p:spPr>
          <a:xfrm>
            <a:off x="744073" y="991293"/>
            <a:ext cx="11223810" cy="4945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Objective: To document analysis, results, and changes to capture and share learning with applicable stakeholders to prevent similar undesirable condition, situation, nonconformity, or failure occurring on other products, production lines, factories, or suppliers.</a:t>
            </a:r>
          </a:p>
          <a:p>
            <a:pPr marL="0" indent="0">
              <a:lnSpc>
                <a:spcPct val="100000"/>
              </a:lnSpc>
              <a:spcBef>
                <a:spcPct val="20000"/>
              </a:spcBef>
              <a:buNone/>
              <a:defRPr/>
            </a:pPr>
            <a:endParaRPr lang="en-GB" sz="2000" b="1" dirty="0">
              <a:solidFill>
                <a:schemeClr val="bg1"/>
              </a:solidFill>
            </a:endParaRPr>
          </a:p>
          <a:p>
            <a:pPr marL="0" indent="0">
              <a:lnSpc>
                <a:spcPct val="100000"/>
              </a:lnSpc>
              <a:spcBef>
                <a:spcPct val="20000"/>
              </a:spcBef>
              <a:buNone/>
              <a:defRPr/>
            </a:pPr>
            <a:r>
              <a:rPr lang="en-GB" sz="2000" dirty="0">
                <a:solidFill>
                  <a:schemeClr val="bg1"/>
                </a:solidFill>
              </a:rPr>
              <a:t>This stage has been known as ‘Preventive Action’, ‘Lessons Learnt’ and is now referred to as ‘Risks and Opportunities’</a:t>
            </a:r>
          </a:p>
          <a:p>
            <a:pPr marL="0" indent="0">
              <a:lnSpc>
                <a:spcPct val="100000"/>
              </a:lnSpc>
              <a:spcBef>
                <a:spcPct val="20000"/>
              </a:spcBef>
              <a:buNone/>
              <a:defRPr/>
            </a:pPr>
            <a:endParaRPr lang="en-GB" sz="2000" b="1" dirty="0">
              <a:solidFill>
                <a:schemeClr val="bg1"/>
              </a:solidFill>
            </a:endParaRPr>
          </a:p>
          <a:p>
            <a:pPr marL="0" indent="0">
              <a:lnSpc>
                <a:spcPct val="100000"/>
              </a:lnSpc>
              <a:spcBef>
                <a:spcPct val="20000"/>
              </a:spcBef>
              <a:buNone/>
              <a:defRPr/>
            </a:pPr>
            <a:r>
              <a:rPr lang="en-GB" sz="2000" b="1" dirty="0">
                <a:solidFill>
                  <a:schemeClr val="bg1"/>
                </a:solidFill>
              </a:rPr>
              <a:t>Identify all other data, products, production lines, factories, or suppliers that may potentially be affected by the same or similar undesirable condition, situation, nonconformity, or failure (e.g., similar design, process, material source/supplier, location, function/use, environment, training, machines/tools). Identify applicable information that can be shared from this incident and transfer across those identified business units, production lines, factories, or suppliers.</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1EA90B6A-BF33-3058-04A1-D29CBDA464C3}"/>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D7 Risk and Opportunities</a:t>
            </a:r>
          </a:p>
        </p:txBody>
      </p:sp>
      <p:sp>
        <p:nvSpPr>
          <p:cNvPr id="4" name="Rectangle: Rounded Corners 3">
            <a:extLst>
              <a:ext uri="{FF2B5EF4-FFF2-40B4-BE49-F238E27FC236}">
                <a16:creationId xmlns:a16="http://schemas.microsoft.com/office/drawing/2014/main" id="{C4C461A9-14CB-C660-4F6F-DACE547B6793}"/>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D7</a:t>
            </a:r>
            <a:endParaRPr lang="en-GB" sz="7200" b="1" dirty="0"/>
          </a:p>
        </p:txBody>
      </p:sp>
    </p:spTree>
    <p:extLst>
      <p:ext uri="{BB962C8B-B14F-4D97-AF65-F5344CB8AC3E}">
        <p14:creationId xmlns:p14="http://schemas.microsoft.com/office/powerpoint/2010/main" val="6671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6120-A971-49E5-ADBA-57B92DE5C9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14FA36-D2FC-9FB9-BA85-BB15699EA2F6}"/>
              </a:ext>
            </a:extLst>
          </p:cNvPr>
          <p:cNvSpPr txBox="1">
            <a:spLocks/>
          </p:cNvSpPr>
          <p:nvPr/>
        </p:nvSpPr>
        <p:spPr>
          <a:xfrm>
            <a:off x="744073" y="1132764"/>
            <a:ext cx="11223810" cy="4804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000" b="1" dirty="0">
                <a:solidFill>
                  <a:schemeClr val="bg1"/>
                </a:solidFill>
              </a:rPr>
              <a:t>Objective: To ensure all team members and stakeholders are aware of the successful implementation of all corrective action, to confirm that the activity is closed, and to recognize and reward their work and accomplishment</a:t>
            </a:r>
          </a:p>
          <a:p>
            <a:pPr marL="0" indent="0">
              <a:lnSpc>
                <a:spcPct val="100000"/>
              </a:lnSpc>
              <a:spcBef>
                <a:spcPct val="20000"/>
              </a:spcBef>
              <a:buNone/>
              <a:defRPr/>
            </a:pPr>
            <a:endParaRPr lang="en-GB" sz="2000" b="1" dirty="0">
              <a:solidFill>
                <a:schemeClr val="bg1"/>
              </a:solidFill>
            </a:endParaRPr>
          </a:p>
          <a:p>
            <a:pPr marL="0" indent="0">
              <a:lnSpc>
                <a:spcPct val="100000"/>
              </a:lnSpc>
              <a:spcBef>
                <a:spcPct val="20000"/>
              </a:spcBef>
              <a:buNone/>
              <a:defRPr/>
            </a:pPr>
            <a:r>
              <a:rPr lang="en-GB" sz="2000" dirty="0">
                <a:solidFill>
                  <a:schemeClr val="bg1"/>
                </a:solidFill>
              </a:rPr>
              <a:t>Confirm that all actions have been successfully implemented; record synthesis of causes, actions, and methodology; inform applicable stakeholders affected by the undesirable condition, situation, nonconformity, or failure that the activity is complete; recognize those who have been involved in the corrective action process; and disband the team.</a:t>
            </a:r>
          </a:p>
          <a:p>
            <a:pPr marL="0" indent="0">
              <a:lnSpc>
                <a:spcPct val="100000"/>
              </a:lnSpc>
              <a:spcBef>
                <a:spcPct val="20000"/>
              </a:spcBef>
              <a:buNone/>
              <a:defRPr/>
            </a:pPr>
            <a:endParaRPr lang="en-GB" sz="2000" dirty="0">
              <a:solidFill>
                <a:schemeClr val="bg1"/>
              </a:solidFill>
            </a:endParaRPr>
          </a:p>
          <a:p>
            <a:pPr marL="0" indent="0">
              <a:lnSpc>
                <a:spcPct val="100000"/>
              </a:lnSpc>
              <a:spcBef>
                <a:spcPct val="20000"/>
              </a:spcBef>
              <a:buNone/>
              <a:defRPr/>
            </a:pPr>
            <a:r>
              <a:rPr lang="en-GB" sz="2000" dirty="0">
                <a:solidFill>
                  <a:schemeClr val="bg1"/>
                </a:solidFill>
              </a:rPr>
              <a:t>Why? Too often action items are left open, diverting people from their primary roles. Furthermore, closed-loop corrective action is not achieved because there is no feedback of actions/results to applicable stakeholders and team efforts are not recognized, which negatively affects the dynamics of the RCCA culture.</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C686C069-D078-3EFE-E9A9-AB829E94609C}"/>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D8 Recognise the Team and Close</a:t>
            </a:r>
          </a:p>
        </p:txBody>
      </p:sp>
      <p:sp>
        <p:nvSpPr>
          <p:cNvPr id="4" name="Rectangle: Rounded Corners 3">
            <a:extLst>
              <a:ext uri="{FF2B5EF4-FFF2-40B4-BE49-F238E27FC236}">
                <a16:creationId xmlns:a16="http://schemas.microsoft.com/office/drawing/2014/main" id="{EBEFA44F-6D9A-F526-3344-725AF0F9BD55}"/>
              </a:ext>
            </a:extLst>
          </p:cNvPr>
          <p:cNvSpPr/>
          <p:nvPr/>
        </p:nvSpPr>
        <p:spPr>
          <a:xfrm>
            <a:off x="87406" y="83616"/>
            <a:ext cx="1512794" cy="90767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bg1">
                    <a:lumMod val="95000"/>
                  </a:schemeClr>
                </a:solidFill>
                <a:latin typeface="Courier New" panose="02070309020205020404" pitchFamily="49" charset="0"/>
                <a:cs typeface="Courier New" panose="02070309020205020404" pitchFamily="49" charset="0"/>
              </a:rPr>
              <a:t>D8</a:t>
            </a:r>
            <a:endParaRPr lang="en-GB" sz="7200" b="1" dirty="0"/>
          </a:p>
        </p:txBody>
      </p:sp>
    </p:spTree>
    <p:extLst>
      <p:ext uri="{BB962C8B-B14F-4D97-AF65-F5344CB8AC3E}">
        <p14:creationId xmlns:p14="http://schemas.microsoft.com/office/powerpoint/2010/main" val="1814838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0268-9915-0C09-4788-0EFDF9EE19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C9620E-9F8B-8EC5-A077-B080046AA5AB}"/>
              </a:ext>
            </a:extLst>
          </p:cNvPr>
          <p:cNvSpPr txBox="1">
            <a:spLocks/>
          </p:cNvSpPr>
          <p:nvPr/>
        </p:nvSpPr>
        <p:spPr>
          <a:xfrm>
            <a:off x="744073" y="758933"/>
            <a:ext cx="11223810" cy="5177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1800" b="1" dirty="0">
                <a:solidFill>
                  <a:schemeClr val="bg1"/>
                </a:solidFill>
              </a:rPr>
              <a:t>The process should always be applied, if one or more of these conditions exist:</a:t>
            </a:r>
          </a:p>
          <a:p>
            <a:pPr>
              <a:lnSpc>
                <a:spcPct val="100000"/>
              </a:lnSpc>
              <a:spcBef>
                <a:spcPct val="20000"/>
              </a:spcBef>
              <a:defRPr/>
            </a:pPr>
            <a:r>
              <a:rPr lang="en-GB" sz="1800" b="1" dirty="0">
                <a:solidFill>
                  <a:schemeClr val="bg1"/>
                </a:solidFill>
              </a:rPr>
              <a:t>Safety impact (product/personal).</a:t>
            </a:r>
          </a:p>
          <a:p>
            <a:pPr>
              <a:lnSpc>
                <a:spcPct val="100000"/>
              </a:lnSpc>
              <a:spcBef>
                <a:spcPct val="20000"/>
              </a:spcBef>
              <a:defRPr/>
            </a:pPr>
            <a:r>
              <a:rPr lang="en-GB" sz="1800" b="1" dirty="0">
                <a:solidFill>
                  <a:schemeClr val="bg1"/>
                </a:solidFill>
              </a:rPr>
              <a:t>Product strength, performance, and/or reliability issue.</a:t>
            </a:r>
          </a:p>
          <a:p>
            <a:pPr>
              <a:lnSpc>
                <a:spcPct val="100000"/>
              </a:lnSpc>
              <a:spcBef>
                <a:spcPct val="20000"/>
              </a:spcBef>
              <a:defRPr/>
            </a:pPr>
            <a:r>
              <a:rPr lang="en-GB" sz="1800" b="1" dirty="0">
                <a:solidFill>
                  <a:schemeClr val="bg1"/>
                </a:solidFill>
              </a:rPr>
              <a:t>High impact on production/maintenance operations.</a:t>
            </a:r>
          </a:p>
          <a:p>
            <a:pPr lvl="1">
              <a:lnSpc>
                <a:spcPct val="100000"/>
              </a:lnSpc>
              <a:spcBef>
                <a:spcPct val="20000"/>
              </a:spcBef>
              <a:defRPr/>
            </a:pPr>
            <a:r>
              <a:rPr lang="en-GB" sz="1400" b="1" dirty="0">
                <a:solidFill>
                  <a:schemeClr val="bg1"/>
                </a:solidFill>
              </a:rPr>
              <a:t>Stop the production/maintenance line; prevent next operation to occur satisfactorily, etc.</a:t>
            </a:r>
          </a:p>
          <a:p>
            <a:pPr lvl="1">
              <a:lnSpc>
                <a:spcPct val="100000"/>
              </a:lnSpc>
              <a:spcBef>
                <a:spcPct val="20000"/>
              </a:spcBef>
              <a:defRPr/>
            </a:pPr>
            <a:r>
              <a:rPr lang="en-GB" sz="1400" b="1" dirty="0">
                <a:solidFill>
                  <a:schemeClr val="bg1"/>
                </a:solidFill>
              </a:rPr>
              <a:t>Regulatory authorities and/or customer dissatisfaction.</a:t>
            </a:r>
          </a:p>
          <a:p>
            <a:pPr lvl="1">
              <a:lnSpc>
                <a:spcPct val="100000"/>
              </a:lnSpc>
              <a:spcBef>
                <a:spcPct val="20000"/>
              </a:spcBef>
              <a:defRPr/>
            </a:pPr>
            <a:r>
              <a:rPr lang="en-GB" sz="1400" b="1" dirty="0">
                <a:solidFill>
                  <a:schemeClr val="bg1"/>
                </a:solidFill>
              </a:rPr>
              <a:t>Costs issue (generated to the customer or the organization).</a:t>
            </a:r>
          </a:p>
          <a:p>
            <a:pPr lvl="1">
              <a:lnSpc>
                <a:spcPct val="100000"/>
              </a:lnSpc>
              <a:spcBef>
                <a:spcPct val="20000"/>
              </a:spcBef>
              <a:defRPr/>
            </a:pPr>
            <a:r>
              <a:rPr lang="en-GB" sz="1400" b="1" dirty="0">
                <a:solidFill>
                  <a:schemeClr val="bg1"/>
                </a:solidFill>
              </a:rPr>
              <a:t>Disruption of supplier’s process or customer’s operations.</a:t>
            </a:r>
          </a:p>
          <a:p>
            <a:pPr>
              <a:lnSpc>
                <a:spcPct val="100000"/>
              </a:lnSpc>
              <a:spcBef>
                <a:spcPct val="20000"/>
              </a:spcBef>
              <a:defRPr/>
            </a:pPr>
            <a:r>
              <a:rPr lang="en-GB" sz="1800" b="1" dirty="0">
                <a:solidFill>
                  <a:schemeClr val="bg1"/>
                </a:solidFill>
              </a:rPr>
              <a:t>Repetitive problems to one part or similar activities/processes.</a:t>
            </a:r>
          </a:p>
          <a:p>
            <a:pPr>
              <a:lnSpc>
                <a:spcPct val="100000"/>
              </a:lnSpc>
              <a:spcBef>
                <a:spcPct val="20000"/>
              </a:spcBef>
              <a:defRPr/>
            </a:pPr>
            <a:r>
              <a:rPr lang="en-GB" sz="1800" b="1" dirty="0">
                <a:solidFill>
                  <a:schemeClr val="bg1"/>
                </a:solidFill>
              </a:rPr>
              <a:t>Difficulty to detect.</a:t>
            </a:r>
          </a:p>
          <a:p>
            <a:pPr>
              <a:lnSpc>
                <a:spcPct val="100000"/>
              </a:lnSpc>
              <a:spcBef>
                <a:spcPct val="20000"/>
              </a:spcBef>
              <a:defRPr/>
            </a:pPr>
            <a:r>
              <a:rPr lang="en-GB" sz="1800" b="1" dirty="0">
                <a:solidFill>
                  <a:schemeClr val="bg1"/>
                </a:solidFill>
              </a:rPr>
              <a:t>Customer request.</a:t>
            </a:r>
          </a:p>
          <a:p>
            <a:pPr>
              <a:lnSpc>
                <a:spcPct val="100000"/>
              </a:lnSpc>
              <a:spcBef>
                <a:spcPct val="20000"/>
              </a:spcBef>
              <a:defRPr/>
            </a:pPr>
            <a:r>
              <a:rPr lang="en-GB" sz="1800" b="1" dirty="0">
                <a:solidFill>
                  <a:schemeClr val="bg1"/>
                </a:solidFill>
              </a:rPr>
              <a:t>Significant quality or QMS issue.</a:t>
            </a:r>
          </a:p>
          <a:p>
            <a:pPr>
              <a:lnSpc>
                <a:spcPct val="100000"/>
              </a:lnSpc>
              <a:spcBef>
                <a:spcPct val="20000"/>
              </a:spcBef>
              <a:defRPr/>
            </a:pPr>
            <a:r>
              <a:rPr lang="en-GB" sz="1800" b="1" dirty="0">
                <a:solidFill>
                  <a:schemeClr val="bg1"/>
                </a:solidFill>
              </a:rPr>
              <a:t>Complex problem that cannot be solved without assistance of other people than those located where the problem occurred.</a:t>
            </a:r>
          </a:p>
          <a:p>
            <a:pPr marL="0" indent="0">
              <a:lnSpc>
                <a:spcPct val="100000"/>
              </a:lnSpc>
              <a:spcBef>
                <a:spcPct val="20000"/>
              </a:spcBef>
              <a:buNone/>
              <a:defRPr/>
            </a:pPr>
            <a:r>
              <a:rPr lang="en-GB" sz="1800" b="1" dirty="0">
                <a:solidFill>
                  <a:schemeClr val="bg1"/>
                </a:solidFill>
              </a:rPr>
              <a:t>The impact of an issue and the frequency of its occurrence should always be considered when deciding to launch or not launch a formal root cause analysis</a:t>
            </a:r>
          </a:p>
          <a:p>
            <a:pPr>
              <a:lnSpc>
                <a:spcPct val="100000"/>
              </a:lnSpc>
              <a:spcBef>
                <a:spcPct val="20000"/>
              </a:spcBef>
              <a:defRPr/>
            </a:pPr>
            <a:endParaRPr lang="en-GB" sz="3600" b="1" dirty="0">
              <a:solidFill>
                <a:schemeClr val="bg1"/>
              </a:solidFill>
            </a:endParaRPr>
          </a:p>
        </p:txBody>
      </p:sp>
      <p:sp>
        <p:nvSpPr>
          <p:cNvPr id="3" name="Title 2">
            <a:extLst>
              <a:ext uri="{FF2B5EF4-FFF2-40B4-BE49-F238E27FC236}">
                <a16:creationId xmlns:a16="http://schemas.microsoft.com/office/drawing/2014/main" id="{19CE15AB-3DCB-3548-AD2B-9E050BD8F10D}"/>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When to Apply RCCA</a:t>
            </a:r>
          </a:p>
        </p:txBody>
      </p:sp>
    </p:spTree>
    <p:extLst>
      <p:ext uri="{BB962C8B-B14F-4D97-AF65-F5344CB8AC3E}">
        <p14:creationId xmlns:p14="http://schemas.microsoft.com/office/powerpoint/2010/main" val="66679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65EAA-8245-DF74-74AE-F0B784FE2F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E2A40B-9D74-054F-6B75-0F933921846E}"/>
              </a:ext>
            </a:extLst>
          </p:cNvPr>
          <p:cNvSpPr txBox="1">
            <a:spLocks/>
          </p:cNvSpPr>
          <p:nvPr/>
        </p:nvSpPr>
        <p:spPr>
          <a:xfrm>
            <a:off x="713096" y="1685498"/>
            <a:ext cx="10765806" cy="2483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None/>
              <a:defRPr/>
            </a:pPr>
            <a:r>
              <a:rPr lang="en-GB" sz="4800" b="1" dirty="0">
                <a:solidFill>
                  <a:schemeClr val="bg1"/>
                </a:solidFill>
              </a:rPr>
              <a:t>The next set of slides demonstrate a real-world example of an 8D in action</a:t>
            </a:r>
          </a:p>
          <a:p>
            <a:pPr marL="0" indent="0">
              <a:lnSpc>
                <a:spcPct val="100000"/>
              </a:lnSpc>
              <a:spcBef>
                <a:spcPct val="20000"/>
              </a:spcBef>
              <a:buNone/>
              <a:defRPr/>
            </a:pPr>
            <a:endParaRPr lang="en-GB" sz="2000" dirty="0">
              <a:solidFill>
                <a:schemeClr val="bg1"/>
              </a:solidFill>
            </a:endParaRPr>
          </a:p>
        </p:txBody>
      </p:sp>
      <p:sp>
        <p:nvSpPr>
          <p:cNvPr id="3" name="Title 2">
            <a:extLst>
              <a:ext uri="{FF2B5EF4-FFF2-40B4-BE49-F238E27FC236}">
                <a16:creationId xmlns:a16="http://schemas.microsoft.com/office/drawing/2014/main" id="{61CB0F31-C995-B7A2-DA05-6D510F89366D}"/>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8D Example</a:t>
            </a:r>
          </a:p>
        </p:txBody>
      </p:sp>
      <p:pic>
        <p:nvPicPr>
          <p:cNvPr id="4" name="Picture 3">
            <a:extLst>
              <a:ext uri="{FF2B5EF4-FFF2-40B4-BE49-F238E27FC236}">
                <a16:creationId xmlns:a16="http://schemas.microsoft.com/office/drawing/2014/main" id="{51246CC9-A48F-E122-EA4B-478CE6353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0138" y="3094332"/>
            <a:ext cx="6351721" cy="2223102"/>
          </a:xfrm>
          <a:prstGeom prst="rect">
            <a:avLst/>
          </a:prstGeom>
        </p:spPr>
      </p:pic>
    </p:spTree>
    <p:extLst>
      <p:ext uri="{BB962C8B-B14F-4D97-AF65-F5344CB8AC3E}">
        <p14:creationId xmlns:p14="http://schemas.microsoft.com/office/powerpoint/2010/main" val="3719538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B189-443C-DFFD-635B-8930E71ABF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95A61B-C0BE-2506-06F9-224866A820DF}"/>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400" b="1" dirty="0">
                <a:solidFill>
                  <a:schemeClr val="bg1"/>
                </a:solidFill>
              </a:rPr>
              <a:t>During night shift while working on DOT assembly an incident occurred when attempting to fit the 686 TE hose to the fuel inlet fitting 547765, the attachment 7678 CL was unable to be tightened enough to secure the 686 TE hose.</a:t>
            </a:r>
          </a:p>
          <a:p>
            <a:pPr marL="0" indent="0">
              <a:lnSpc>
                <a:spcPct val="100000"/>
              </a:lnSpc>
              <a:spcBef>
                <a:spcPct val="20000"/>
              </a:spcBef>
              <a:buNone/>
              <a:defRPr/>
            </a:pPr>
            <a:r>
              <a:rPr lang="en-GB" sz="2400" b="1" dirty="0">
                <a:solidFill>
                  <a:schemeClr val="bg1"/>
                </a:solidFill>
              </a:rPr>
              <a:t>When the job card BOM was checked, attachment 7673 CL was referenced but attachment 7678 CL was kitted for the assembly. 7678 CL is larger than 7673 CL and not able to be tightened to the diameter of the 686 TE hose.</a:t>
            </a:r>
          </a:p>
          <a:p>
            <a:pPr marL="0" indent="0">
              <a:lnSpc>
                <a:spcPct val="100000"/>
              </a:lnSpc>
              <a:spcBef>
                <a:spcPct val="20000"/>
              </a:spcBef>
              <a:buNone/>
              <a:defRPr/>
            </a:pPr>
            <a:r>
              <a:rPr lang="en-GB" sz="2400" b="1" dirty="0">
                <a:solidFill>
                  <a:schemeClr val="bg1"/>
                </a:solidFill>
              </a:rPr>
              <a:t>Dave from stores said that 7678 CL are left over from the DPE assembly and should fit the same as 7673 CL.</a:t>
            </a:r>
          </a:p>
          <a:p>
            <a:pPr marL="0" indent="0">
              <a:lnSpc>
                <a:spcPct val="100000"/>
              </a:lnSpc>
              <a:spcBef>
                <a:spcPct val="20000"/>
              </a:spcBef>
              <a:buNone/>
              <a:defRPr/>
            </a:pPr>
            <a:r>
              <a:rPr lang="en-GB" sz="2400" b="1" dirty="0">
                <a:solidFill>
                  <a:schemeClr val="bg1"/>
                </a:solidFill>
              </a:rPr>
              <a:t>Pete who kitted all the parts and checked his BOM list and found that line item 7673 CL had an oil smudge on the page that made the 3 of 7673 CL look like an 8. Job card 23244 affected, NCR 101 Raised.</a:t>
            </a:r>
          </a:p>
          <a:p>
            <a:pPr marL="0" indent="0">
              <a:lnSpc>
                <a:spcPct val="100000"/>
              </a:lnSpc>
              <a:spcBef>
                <a:spcPct val="20000"/>
              </a:spcBef>
              <a:buNone/>
              <a:defRPr/>
            </a:pPr>
            <a:endParaRPr lang="en-GB" sz="2000" dirty="0">
              <a:solidFill>
                <a:schemeClr val="bg1"/>
              </a:solidFill>
            </a:endParaRPr>
          </a:p>
        </p:txBody>
      </p:sp>
      <p:sp>
        <p:nvSpPr>
          <p:cNvPr id="3" name="Title 2">
            <a:extLst>
              <a:ext uri="{FF2B5EF4-FFF2-40B4-BE49-F238E27FC236}">
                <a16:creationId xmlns:a16="http://schemas.microsoft.com/office/drawing/2014/main" id="{27BA9DE6-A81A-1751-8830-889F4B116C09}"/>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The DOT Assembly Incident</a:t>
            </a:r>
          </a:p>
        </p:txBody>
      </p:sp>
      <p:pic>
        <p:nvPicPr>
          <p:cNvPr id="4" name="Picture 3">
            <a:extLst>
              <a:ext uri="{FF2B5EF4-FFF2-40B4-BE49-F238E27FC236}">
                <a16:creationId xmlns:a16="http://schemas.microsoft.com/office/drawing/2014/main" id="{9438BA92-9163-7E16-9DB5-921342D93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20366" cy="952128"/>
          </a:xfrm>
          <a:prstGeom prst="rect">
            <a:avLst/>
          </a:prstGeom>
        </p:spPr>
      </p:pic>
    </p:spTree>
    <p:extLst>
      <p:ext uri="{BB962C8B-B14F-4D97-AF65-F5344CB8AC3E}">
        <p14:creationId xmlns:p14="http://schemas.microsoft.com/office/powerpoint/2010/main" val="110092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B83B6-41FE-9470-DCC0-2C73E3C228A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D881B92-74AE-F96C-5D2E-378FF6F0B558}"/>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000" b="1" dirty="0">
                <a:solidFill>
                  <a:schemeClr val="bg1"/>
                </a:solidFill>
              </a:rPr>
              <a:t>Objective: To mitigate the impact of the problem, to protect the customer  and the organisation (i.e., stop the problem from getting worse), and verify that the situation does not deteriorate until the root cause and contributing causes are known.</a:t>
            </a:r>
          </a:p>
          <a:p>
            <a:pPr marL="0" indent="0">
              <a:lnSpc>
                <a:spcPct val="100000"/>
              </a:lnSpc>
              <a:spcBef>
                <a:spcPct val="20000"/>
              </a:spcBef>
              <a:buNone/>
              <a:defRPr/>
            </a:pPr>
            <a:endParaRPr lang="en-GB" sz="2400" b="1" dirty="0">
              <a:solidFill>
                <a:schemeClr val="bg1"/>
              </a:solidFill>
            </a:endParaRPr>
          </a:p>
          <a:p>
            <a:pPr>
              <a:lnSpc>
                <a:spcPct val="100000"/>
              </a:lnSpc>
              <a:spcBef>
                <a:spcPct val="20000"/>
              </a:spcBef>
              <a:defRPr/>
            </a:pPr>
            <a:r>
              <a:rPr lang="en-GB" dirty="0">
                <a:solidFill>
                  <a:schemeClr val="bg1"/>
                </a:solidFill>
              </a:rPr>
              <a:t>Stop – Prevent further production of nonconformities or worsening of the problem</a:t>
            </a:r>
          </a:p>
          <a:p>
            <a:pPr>
              <a:lnSpc>
                <a:spcPct val="100000"/>
              </a:lnSpc>
              <a:spcBef>
                <a:spcPct val="20000"/>
              </a:spcBef>
              <a:defRPr/>
            </a:pPr>
            <a:r>
              <a:rPr lang="en-GB" dirty="0">
                <a:solidFill>
                  <a:schemeClr val="bg1"/>
                </a:solidFill>
              </a:rPr>
              <a:t>Identify &amp; Evaluate – Affected product, process, persons and equipment</a:t>
            </a:r>
          </a:p>
          <a:p>
            <a:pPr>
              <a:lnSpc>
                <a:spcPct val="100000"/>
              </a:lnSpc>
              <a:spcBef>
                <a:spcPct val="20000"/>
              </a:spcBef>
              <a:defRPr/>
            </a:pPr>
            <a:r>
              <a:rPr lang="en-GB" dirty="0">
                <a:solidFill>
                  <a:schemeClr val="bg1"/>
                </a:solidFill>
              </a:rPr>
              <a:t>Quarantine – Control identified product or equipment</a:t>
            </a:r>
          </a:p>
          <a:p>
            <a:pPr>
              <a:lnSpc>
                <a:spcPct val="100000"/>
              </a:lnSpc>
              <a:spcBef>
                <a:spcPct val="20000"/>
              </a:spcBef>
              <a:defRPr/>
            </a:pPr>
            <a:r>
              <a:rPr lang="en-GB" dirty="0">
                <a:solidFill>
                  <a:schemeClr val="bg1"/>
                </a:solidFill>
              </a:rPr>
              <a:t>Communicate – Inform affected stakeholders (including the customer if escapes are suspected)</a:t>
            </a:r>
            <a:endParaRPr lang="en-GB" sz="2400" dirty="0">
              <a:solidFill>
                <a:schemeClr val="bg1"/>
              </a:solidFill>
            </a:endParaRPr>
          </a:p>
        </p:txBody>
      </p:sp>
      <p:sp>
        <p:nvSpPr>
          <p:cNvPr id="3" name="Title 2">
            <a:extLst>
              <a:ext uri="{FF2B5EF4-FFF2-40B4-BE49-F238E27FC236}">
                <a16:creationId xmlns:a16="http://schemas.microsoft.com/office/drawing/2014/main" id="{DB7C5A5E-8DCC-1E0B-D044-E6A0FFB947AD}"/>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D0 Immediate Containment Action</a:t>
            </a:r>
          </a:p>
        </p:txBody>
      </p:sp>
      <p:pic>
        <p:nvPicPr>
          <p:cNvPr id="4" name="Picture 3">
            <a:extLst>
              <a:ext uri="{FF2B5EF4-FFF2-40B4-BE49-F238E27FC236}">
                <a16:creationId xmlns:a16="http://schemas.microsoft.com/office/drawing/2014/main" id="{9EE9D0EE-EB1F-E8C4-E49B-1D77D876C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sp>
        <p:nvSpPr>
          <p:cNvPr id="5" name="Rectangle: Rounded Corners 4">
            <a:extLst>
              <a:ext uri="{FF2B5EF4-FFF2-40B4-BE49-F238E27FC236}">
                <a16:creationId xmlns:a16="http://schemas.microsoft.com/office/drawing/2014/main" id="{F3E7CCF5-4A7F-5D48-53B2-97B9C4AC47E5}"/>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D0</a:t>
            </a:r>
            <a:endParaRPr lang="en-GB" sz="2400" b="1" dirty="0"/>
          </a:p>
        </p:txBody>
      </p:sp>
    </p:spTree>
    <p:extLst>
      <p:ext uri="{BB962C8B-B14F-4D97-AF65-F5344CB8AC3E}">
        <p14:creationId xmlns:p14="http://schemas.microsoft.com/office/powerpoint/2010/main" val="188737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FB87B-89E6-9120-E6B8-2DB8724C2E8B}"/>
              </a:ext>
            </a:extLst>
          </p:cNvPr>
          <p:cNvSpPr txBox="1">
            <a:spLocks/>
          </p:cNvSpPr>
          <p:nvPr/>
        </p:nvSpPr>
        <p:spPr>
          <a:xfrm>
            <a:off x="629771" y="658158"/>
            <a:ext cx="10780057"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b="1" dirty="0">
              <a:solidFill>
                <a:schemeClr val="bg1"/>
              </a:solidFill>
            </a:endParaRPr>
          </a:p>
          <a:p>
            <a:pPr marL="0" indent="0">
              <a:lnSpc>
                <a:spcPct val="100000"/>
              </a:lnSpc>
              <a:spcBef>
                <a:spcPct val="20000"/>
              </a:spcBef>
              <a:buFont typeface="Arial" panose="020B0604020202020204" pitchFamily="34" charset="0"/>
              <a:buNone/>
              <a:defRPr/>
            </a:pPr>
            <a:r>
              <a:rPr lang="en-GB" sz="5400" b="1" dirty="0">
                <a:solidFill>
                  <a:schemeClr val="bg1"/>
                </a:solidFill>
              </a:rPr>
              <a:t>Root cause corrective action is an effective process for finding the causes of an event and facilitating effective corrective actions to prevent recurrence.</a:t>
            </a:r>
          </a:p>
        </p:txBody>
      </p:sp>
      <p:sp>
        <p:nvSpPr>
          <p:cNvPr id="3" name="Title 2">
            <a:extLst>
              <a:ext uri="{FF2B5EF4-FFF2-40B4-BE49-F238E27FC236}">
                <a16:creationId xmlns:a16="http://schemas.microsoft.com/office/drawing/2014/main" id="{1831805E-65BF-F0C3-AB03-A486549DC71C}"/>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lumMod val="95000"/>
                  </a:schemeClr>
                </a:solidFill>
                <a:latin typeface="Courier New" panose="02070309020205020404" pitchFamily="49" charset="0"/>
                <a:cs typeface="Courier New" panose="02070309020205020404" pitchFamily="49" charset="0"/>
              </a:rPr>
              <a:t>Root Cause Corrective Action</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26126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E0EEE-3A08-FD0F-DEE2-39408A70D3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86A3F0-9EE3-3548-F1E9-9E4FE5D9F71F}"/>
              </a:ext>
            </a:extLst>
          </p:cNvPr>
          <p:cNvSpPr txBox="1">
            <a:spLocks/>
          </p:cNvSpPr>
          <p:nvPr/>
        </p:nvSpPr>
        <p:spPr>
          <a:xfrm>
            <a:off x="609603" y="1222856"/>
            <a:ext cx="11223810" cy="952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000" b="1" dirty="0">
                <a:solidFill>
                  <a:schemeClr val="bg1"/>
                </a:solidFill>
              </a:rPr>
              <a:t>Team composition template (example)</a:t>
            </a:r>
          </a:p>
        </p:txBody>
      </p:sp>
      <p:sp>
        <p:nvSpPr>
          <p:cNvPr id="3" name="Title 2">
            <a:extLst>
              <a:ext uri="{FF2B5EF4-FFF2-40B4-BE49-F238E27FC236}">
                <a16:creationId xmlns:a16="http://schemas.microsoft.com/office/drawing/2014/main" id="{5BC59771-58BA-DC02-971F-9CB7970ECF4A}"/>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D1 Build The Team</a:t>
            </a:r>
          </a:p>
        </p:txBody>
      </p:sp>
      <p:pic>
        <p:nvPicPr>
          <p:cNvPr id="4" name="Picture 3">
            <a:extLst>
              <a:ext uri="{FF2B5EF4-FFF2-40B4-BE49-F238E27FC236}">
                <a16:creationId xmlns:a16="http://schemas.microsoft.com/office/drawing/2014/main" id="{EDAB3778-D852-BB28-3A92-D1A6DAB87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pic>
        <p:nvPicPr>
          <p:cNvPr id="7" name="Picture 6">
            <a:extLst>
              <a:ext uri="{FF2B5EF4-FFF2-40B4-BE49-F238E27FC236}">
                <a16:creationId xmlns:a16="http://schemas.microsoft.com/office/drawing/2014/main" id="{9080078E-2690-A8E8-4024-697620035305}"/>
              </a:ext>
            </a:extLst>
          </p:cNvPr>
          <p:cNvPicPr>
            <a:picLocks noChangeAspect="1"/>
          </p:cNvPicPr>
          <p:nvPr/>
        </p:nvPicPr>
        <p:blipFill>
          <a:blip r:embed="rId3">
            <a:duotone>
              <a:prstClr val="black"/>
              <a:schemeClr val="accent2">
                <a:tint val="45000"/>
                <a:satMod val="400000"/>
              </a:schemeClr>
            </a:duotone>
          </a:blip>
          <a:stretch>
            <a:fillRect/>
          </a:stretch>
        </p:blipFill>
        <p:spPr>
          <a:xfrm>
            <a:off x="1947124" y="1700227"/>
            <a:ext cx="7835612" cy="4337445"/>
          </a:xfrm>
          <a:prstGeom prst="rect">
            <a:avLst/>
          </a:prstGeom>
        </p:spPr>
      </p:pic>
      <p:sp>
        <p:nvSpPr>
          <p:cNvPr id="8" name="Rectangle: Rounded Corners 7">
            <a:extLst>
              <a:ext uri="{FF2B5EF4-FFF2-40B4-BE49-F238E27FC236}">
                <a16:creationId xmlns:a16="http://schemas.microsoft.com/office/drawing/2014/main" id="{52870BCD-CCC5-D099-B4F8-EEDE46905CD3}"/>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D1</a:t>
            </a:r>
            <a:endParaRPr lang="en-GB" sz="2400" b="1" dirty="0"/>
          </a:p>
        </p:txBody>
      </p:sp>
    </p:spTree>
    <p:extLst>
      <p:ext uri="{BB962C8B-B14F-4D97-AF65-F5344CB8AC3E}">
        <p14:creationId xmlns:p14="http://schemas.microsoft.com/office/powerpoint/2010/main" val="58990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780F6-7F41-0050-9EF0-02255E9AD1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71AA7A-FC7A-9950-F0A5-877FFA63AFB0}"/>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3600" b="1" dirty="0">
                <a:solidFill>
                  <a:srgbClr val="FFFF00"/>
                </a:solidFill>
              </a:rPr>
              <a:t>Complicated Problem Example</a:t>
            </a:r>
          </a:p>
          <a:p>
            <a:pPr marL="0" indent="0">
              <a:lnSpc>
                <a:spcPct val="100000"/>
              </a:lnSpc>
              <a:spcBef>
                <a:spcPct val="20000"/>
              </a:spcBef>
              <a:buNone/>
              <a:defRPr/>
            </a:pPr>
            <a:endParaRPr lang="en-GB" sz="2000" b="1" dirty="0">
              <a:solidFill>
                <a:schemeClr val="bg1"/>
              </a:solidFill>
            </a:endParaRPr>
          </a:p>
          <a:p>
            <a:pPr marL="0" indent="0">
              <a:lnSpc>
                <a:spcPct val="100000"/>
              </a:lnSpc>
              <a:spcBef>
                <a:spcPct val="20000"/>
              </a:spcBef>
              <a:buNone/>
              <a:defRPr/>
            </a:pPr>
            <a:r>
              <a:rPr lang="en-GB" sz="2000" b="1" dirty="0">
                <a:solidFill>
                  <a:schemeClr val="bg1"/>
                </a:solidFill>
              </a:rPr>
              <a:t>During night shift while working on DOT assembly an incident occurred when attempting to fit the 686 TE hose to the fuel inlet fitting 547765, the attachment 7678 CL was unable to be tightened enough to secure the 686 TE hose. When the job card BOM was checked, attachment 7673 CL was referenced but attachment 7678 CL was kitted for the assembly. 7678 CL is larger than 7673 CL and not able to be tightened to the diameter of the 686 TE hose. Dave from stores said that 7678 CL are left over from the DPE assembly and should fit the same as 7673 CL. Pete who kitted all the parts and checked his BOM list and found that line item 7673 CL had an oil smudge on the page that made the 3 of 7673 CL look like an 8. Job card 23244 affected, 8D Form 101 Raised.</a:t>
            </a:r>
          </a:p>
        </p:txBody>
      </p:sp>
      <p:sp>
        <p:nvSpPr>
          <p:cNvPr id="3" name="Title 2">
            <a:extLst>
              <a:ext uri="{FF2B5EF4-FFF2-40B4-BE49-F238E27FC236}">
                <a16:creationId xmlns:a16="http://schemas.microsoft.com/office/drawing/2014/main" id="{362B533D-CCD4-9E02-7E6F-7A57290049FA}"/>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D2 Define the Problem</a:t>
            </a:r>
          </a:p>
        </p:txBody>
      </p:sp>
      <p:pic>
        <p:nvPicPr>
          <p:cNvPr id="4" name="Picture 3">
            <a:extLst>
              <a:ext uri="{FF2B5EF4-FFF2-40B4-BE49-F238E27FC236}">
                <a16:creationId xmlns:a16="http://schemas.microsoft.com/office/drawing/2014/main" id="{FE2A5750-EC74-CE67-7E94-91F34E9A6F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sp>
        <p:nvSpPr>
          <p:cNvPr id="5" name="Rectangle: Rounded Corners 4">
            <a:extLst>
              <a:ext uri="{FF2B5EF4-FFF2-40B4-BE49-F238E27FC236}">
                <a16:creationId xmlns:a16="http://schemas.microsoft.com/office/drawing/2014/main" id="{F47D9848-0CCF-C40C-A076-9C1A1ECFDED5}"/>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D2</a:t>
            </a:r>
            <a:endParaRPr lang="en-GB" sz="2400" b="1" dirty="0"/>
          </a:p>
        </p:txBody>
      </p:sp>
    </p:spTree>
    <p:extLst>
      <p:ext uri="{BB962C8B-B14F-4D97-AF65-F5344CB8AC3E}">
        <p14:creationId xmlns:p14="http://schemas.microsoft.com/office/powerpoint/2010/main" val="3866150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D0288-D005-E81E-5DFB-3EDD96B712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9B2BC4-6349-5C5E-B6F6-F3DAB484E577}"/>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3600" b="1" dirty="0">
                <a:solidFill>
                  <a:srgbClr val="92D050"/>
                </a:solidFill>
              </a:rPr>
              <a:t>Simple Problem Example</a:t>
            </a:r>
          </a:p>
          <a:p>
            <a:pPr marL="0" indent="0">
              <a:lnSpc>
                <a:spcPct val="100000"/>
              </a:lnSpc>
              <a:spcBef>
                <a:spcPct val="20000"/>
              </a:spcBef>
              <a:buNone/>
              <a:defRPr/>
            </a:pPr>
            <a:endParaRPr lang="en-GB" sz="3600" b="1" dirty="0">
              <a:solidFill>
                <a:schemeClr val="bg1"/>
              </a:solidFill>
            </a:endParaRPr>
          </a:p>
          <a:p>
            <a:pPr marL="0" indent="0">
              <a:lnSpc>
                <a:spcPct val="100000"/>
              </a:lnSpc>
              <a:spcBef>
                <a:spcPct val="20000"/>
              </a:spcBef>
              <a:buNone/>
              <a:defRPr/>
            </a:pPr>
            <a:r>
              <a:rPr lang="en-GB" sz="3600" b="1" dirty="0">
                <a:solidFill>
                  <a:schemeClr val="bg1"/>
                </a:solidFill>
              </a:rPr>
              <a:t>Incorrect part fitted – 7678 CL instead of 7673 CL on DOT assembly on job card 23244</a:t>
            </a:r>
          </a:p>
        </p:txBody>
      </p:sp>
      <p:sp>
        <p:nvSpPr>
          <p:cNvPr id="3" name="Title 2">
            <a:extLst>
              <a:ext uri="{FF2B5EF4-FFF2-40B4-BE49-F238E27FC236}">
                <a16:creationId xmlns:a16="http://schemas.microsoft.com/office/drawing/2014/main" id="{12444793-7724-863A-4B99-4608FB920A3F}"/>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D2 Define the Problem</a:t>
            </a:r>
          </a:p>
        </p:txBody>
      </p:sp>
      <p:pic>
        <p:nvPicPr>
          <p:cNvPr id="4" name="Picture 3">
            <a:extLst>
              <a:ext uri="{FF2B5EF4-FFF2-40B4-BE49-F238E27FC236}">
                <a16:creationId xmlns:a16="http://schemas.microsoft.com/office/drawing/2014/main" id="{F533C5C8-B766-1BD6-7F1A-F7CC7FB8A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sp>
        <p:nvSpPr>
          <p:cNvPr id="5" name="Rectangle: Rounded Corners 4">
            <a:extLst>
              <a:ext uri="{FF2B5EF4-FFF2-40B4-BE49-F238E27FC236}">
                <a16:creationId xmlns:a16="http://schemas.microsoft.com/office/drawing/2014/main" id="{0F307758-98A2-D643-3EC9-6DEDB94BF25A}"/>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D2</a:t>
            </a:r>
            <a:endParaRPr lang="en-GB" sz="2400" b="1" dirty="0"/>
          </a:p>
        </p:txBody>
      </p:sp>
    </p:spTree>
    <p:extLst>
      <p:ext uri="{BB962C8B-B14F-4D97-AF65-F5344CB8AC3E}">
        <p14:creationId xmlns:p14="http://schemas.microsoft.com/office/powerpoint/2010/main" val="2483283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0DED2-56A8-B7A2-386A-D925A30696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7559B36-0BA2-3B2C-4B5C-B8E8467D0158}"/>
              </a:ext>
            </a:extLst>
          </p:cNvPr>
          <p:cNvSpPr txBox="1">
            <a:spLocks/>
          </p:cNvSpPr>
          <p:nvPr/>
        </p:nvSpPr>
        <p:spPr>
          <a:xfrm>
            <a:off x="609603" y="1222856"/>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endParaRPr lang="en-GB" b="1" dirty="0">
              <a:solidFill>
                <a:schemeClr val="bg1"/>
              </a:solidFill>
            </a:endParaRPr>
          </a:p>
          <a:p>
            <a:pPr marL="0" indent="0">
              <a:lnSpc>
                <a:spcPct val="100000"/>
              </a:lnSpc>
              <a:spcBef>
                <a:spcPct val="20000"/>
              </a:spcBef>
              <a:buNone/>
              <a:defRPr/>
            </a:pPr>
            <a:r>
              <a:rPr lang="en-GB" b="1" dirty="0">
                <a:solidFill>
                  <a:schemeClr val="bg1"/>
                </a:solidFill>
              </a:rPr>
              <a:t>Example Containment Review</a:t>
            </a:r>
          </a:p>
          <a:p>
            <a:pPr marL="0" indent="0">
              <a:lnSpc>
                <a:spcPct val="100000"/>
              </a:lnSpc>
              <a:spcBef>
                <a:spcPct val="20000"/>
              </a:spcBef>
              <a:buNone/>
              <a:defRPr/>
            </a:pPr>
            <a:endParaRPr lang="en-GB" sz="2000" b="1" dirty="0">
              <a:solidFill>
                <a:schemeClr val="bg1"/>
              </a:solidFill>
            </a:endParaRPr>
          </a:p>
          <a:p>
            <a:pPr>
              <a:lnSpc>
                <a:spcPct val="100000"/>
              </a:lnSpc>
              <a:spcBef>
                <a:spcPct val="20000"/>
              </a:spcBef>
              <a:defRPr/>
            </a:pPr>
            <a:r>
              <a:rPr lang="en-GB" sz="2000" b="1" dirty="0">
                <a:solidFill>
                  <a:schemeClr val="bg1"/>
                </a:solidFill>
              </a:rPr>
              <a:t>Product evaluation determined that only job card 23244 DOT serial 23244-01 is affected by the problem</a:t>
            </a:r>
          </a:p>
          <a:p>
            <a:pPr>
              <a:lnSpc>
                <a:spcPct val="100000"/>
              </a:lnSpc>
              <a:spcBef>
                <a:spcPct val="20000"/>
              </a:spcBef>
              <a:defRPr/>
            </a:pPr>
            <a:r>
              <a:rPr lang="en-GB" sz="2000" b="1" dirty="0">
                <a:solidFill>
                  <a:schemeClr val="bg1"/>
                </a:solidFill>
              </a:rPr>
              <a:t>No product recall required</a:t>
            </a:r>
          </a:p>
          <a:p>
            <a:pPr>
              <a:lnSpc>
                <a:spcPct val="100000"/>
              </a:lnSpc>
              <a:spcBef>
                <a:spcPct val="20000"/>
              </a:spcBef>
              <a:defRPr/>
            </a:pPr>
            <a:r>
              <a:rPr lang="en-GB" sz="2000" b="1" dirty="0">
                <a:solidFill>
                  <a:schemeClr val="bg1"/>
                </a:solidFill>
              </a:rPr>
              <a:t>No customer notification required</a:t>
            </a:r>
          </a:p>
          <a:p>
            <a:pPr>
              <a:lnSpc>
                <a:spcPct val="100000"/>
              </a:lnSpc>
              <a:spcBef>
                <a:spcPct val="20000"/>
              </a:spcBef>
              <a:defRPr/>
            </a:pPr>
            <a:r>
              <a:rPr lang="en-GB" sz="2000" b="1" dirty="0">
                <a:solidFill>
                  <a:schemeClr val="bg1"/>
                </a:solidFill>
              </a:rPr>
              <a:t>No stock segregation required</a:t>
            </a:r>
          </a:p>
          <a:p>
            <a:pPr>
              <a:lnSpc>
                <a:spcPct val="100000"/>
              </a:lnSpc>
              <a:spcBef>
                <a:spcPct val="20000"/>
              </a:spcBef>
              <a:defRPr/>
            </a:pPr>
            <a:r>
              <a:rPr lang="en-GB" sz="2000" b="1" dirty="0">
                <a:solidFill>
                  <a:schemeClr val="bg1"/>
                </a:solidFill>
              </a:rPr>
              <a:t>All BOM and kitting reviewed and found conforming</a:t>
            </a:r>
          </a:p>
          <a:p>
            <a:pPr>
              <a:lnSpc>
                <a:spcPct val="100000"/>
              </a:lnSpc>
              <a:spcBef>
                <a:spcPct val="20000"/>
              </a:spcBef>
              <a:defRPr/>
            </a:pPr>
            <a:r>
              <a:rPr lang="en-GB" sz="2000" b="1" dirty="0">
                <a:solidFill>
                  <a:schemeClr val="bg1"/>
                </a:solidFill>
              </a:rPr>
              <a:t>Continue production of all other DOT assemblies</a:t>
            </a:r>
          </a:p>
          <a:p>
            <a:pPr>
              <a:lnSpc>
                <a:spcPct val="100000"/>
              </a:lnSpc>
              <a:spcBef>
                <a:spcPct val="20000"/>
              </a:spcBef>
              <a:defRPr/>
            </a:pPr>
            <a:r>
              <a:rPr lang="en-GB" sz="2000" b="1" dirty="0">
                <a:solidFill>
                  <a:schemeClr val="bg1"/>
                </a:solidFill>
              </a:rPr>
              <a:t>Record activities on 8D Form 101</a:t>
            </a:r>
          </a:p>
        </p:txBody>
      </p:sp>
      <p:sp>
        <p:nvSpPr>
          <p:cNvPr id="3" name="Title 2">
            <a:extLst>
              <a:ext uri="{FF2B5EF4-FFF2-40B4-BE49-F238E27FC236}">
                <a16:creationId xmlns:a16="http://schemas.microsoft.com/office/drawing/2014/main" id="{F4554FBC-FCDA-1162-54B7-C9A2314883B2}"/>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D3 Complete and Review Containment Actions</a:t>
            </a:r>
          </a:p>
        </p:txBody>
      </p:sp>
      <p:pic>
        <p:nvPicPr>
          <p:cNvPr id="4" name="Picture 3">
            <a:extLst>
              <a:ext uri="{FF2B5EF4-FFF2-40B4-BE49-F238E27FC236}">
                <a16:creationId xmlns:a16="http://schemas.microsoft.com/office/drawing/2014/main" id="{8DFB175F-6D64-E3B9-FEFE-AEF8BBB2EA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sp>
        <p:nvSpPr>
          <p:cNvPr id="5" name="Rectangle: Rounded Corners 4">
            <a:extLst>
              <a:ext uri="{FF2B5EF4-FFF2-40B4-BE49-F238E27FC236}">
                <a16:creationId xmlns:a16="http://schemas.microsoft.com/office/drawing/2014/main" id="{975B6A16-B422-7FC6-B37C-1B73D7BAF5C3}"/>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D3</a:t>
            </a:r>
            <a:endParaRPr lang="en-GB" sz="2400" b="1" dirty="0"/>
          </a:p>
        </p:txBody>
      </p:sp>
    </p:spTree>
    <p:extLst>
      <p:ext uri="{BB962C8B-B14F-4D97-AF65-F5344CB8AC3E}">
        <p14:creationId xmlns:p14="http://schemas.microsoft.com/office/powerpoint/2010/main" val="1669283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FDD75-152D-B37B-51A5-A3F8D197BCD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5CDA29-A704-A69B-6436-BBB84065A5BE}"/>
              </a:ext>
            </a:extLst>
          </p:cNvPr>
          <p:cNvSpPr txBox="1">
            <a:spLocks/>
          </p:cNvSpPr>
          <p:nvPr/>
        </p:nvSpPr>
        <p:spPr>
          <a:xfrm>
            <a:off x="609603" y="1356220"/>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000" b="1" dirty="0">
                <a:solidFill>
                  <a:schemeClr val="bg1"/>
                </a:solidFill>
              </a:rPr>
              <a:t>5 Why Example</a:t>
            </a:r>
          </a:p>
          <a:p>
            <a:pPr marL="0" indent="0">
              <a:lnSpc>
                <a:spcPct val="100000"/>
              </a:lnSpc>
              <a:spcBef>
                <a:spcPct val="20000"/>
              </a:spcBef>
              <a:buNone/>
              <a:defRPr/>
            </a:pPr>
            <a:r>
              <a:rPr lang="en-GB" sz="1800" b="1" dirty="0">
                <a:solidFill>
                  <a:schemeClr val="bg1"/>
                </a:solidFill>
              </a:rPr>
              <a:t>1. Why was attachment 7678 CL fitted to DOT on job card 23244?</a:t>
            </a:r>
          </a:p>
          <a:p>
            <a:pPr>
              <a:lnSpc>
                <a:spcPct val="100000"/>
              </a:lnSpc>
              <a:spcBef>
                <a:spcPct val="20000"/>
              </a:spcBef>
              <a:defRPr/>
            </a:pPr>
            <a:r>
              <a:rPr lang="en-GB" sz="1800" b="1" dirty="0">
                <a:solidFill>
                  <a:srgbClr val="FFFF00"/>
                </a:solidFill>
              </a:rPr>
              <a:t>It was kitted for the assembly</a:t>
            </a:r>
          </a:p>
          <a:p>
            <a:pPr marL="0" indent="0">
              <a:lnSpc>
                <a:spcPct val="100000"/>
              </a:lnSpc>
              <a:spcBef>
                <a:spcPct val="20000"/>
              </a:spcBef>
              <a:buNone/>
              <a:defRPr/>
            </a:pPr>
            <a:r>
              <a:rPr lang="en-GB" sz="1800" b="1" dirty="0">
                <a:solidFill>
                  <a:schemeClr val="bg1"/>
                </a:solidFill>
              </a:rPr>
              <a:t>2. Why was 7678 CL kitted for 23244 DOT assembly?</a:t>
            </a:r>
          </a:p>
          <a:p>
            <a:pPr>
              <a:lnSpc>
                <a:spcPct val="100000"/>
              </a:lnSpc>
              <a:spcBef>
                <a:spcPct val="20000"/>
              </a:spcBef>
              <a:defRPr/>
            </a:pPr>
            <a:r>
              <a:rPr lang="en-GB" sz="1800" b="1" dirty="0">
                <a:solidFill>
                  <a:srgbClr val="FFFF00"/>
                </a:solidFill>
              </a:rPr>
              <a:t>7673 was misread as 7678 on the BOM because of oil smudge</a:t>
            </a:r>
          </a:p>
          <a:p>
            <a:pPr marL="0" indent="0">
              <a:lnSpc>
                <a:spcPct val="100000"/>
              </a:lnSpc>
              <a:spcBef>
                <a:spcPct val="20000"/>
              </a:spcBef>
              <a:buNone/>
              <a:defRPr/>
            </a:pPr>
            <a:r>
              <a:rPr lang="en-GB" sz="1800" b="1" dirty="0">
                <a:solidFill>
                  <a:schemeClr val="bg1"/>
                </a:solidFill>
              </a:rPr>
              <a:t>3. Why was oil on the BOM?</a:t>
            </a:r>
          </a:p>
          <a:p>
            <a:pPr>
              <a:lnSpc>
                <a:spcPct val="100000"/>
              </a:lnSpc>
              <a:spcBef>
                <a:spcPct val="20000"/>
              </a:spcBef>
              <a:defRPr/>
            </a:pPr>
            <a:r>
              <a:rPr lang="en-GB" sz="1800" b="1" dirty="0">
                <a:solidFill>
                  <a:srgbClr val="FFFF00"/>
                </a:solidFill>
              </a:rPr>
              <a:t>Protective plastic sleeve for BOM was damaged because of too many reuses</a:t>
            </a:r>
          </a:p>
          <a:p>
            <a:pPr marL="0" indent="0">
              <a:lnSpc>
                <a:spcPct val="100000"/>
              </a:lnSpc>
              <a:spcBef>
                <a:spcPct val="20000"/>
              </a:spcBef>
              <a:buNone/>
              <a:defRPr/>
            </a:pPr>
            <a:r>
              <a:rPr lang="en-GB" sz="1800" b="1" dirty="0">
                <a:solidFill>
                  <a:schemeClr val="bg1"/>
                </a:solidFill>
              </a:rPr>
              <a:t>4. Why is the plastic protection reused when damaged?</a:t>
            </a:r>
          </a:p>
          <a:p>
            <a:pPr>
              <a:lnSpc>
                <a:spcPct val="100000"/>
              </a:lnSpc>
              <a:spcBef>
                <a:spcPct val="20000"/>
              </a:spcBef>
              <a:defRPr/>
            </a:pPr>
            <a:r>
              <a:rPr lang="en-GB" sz="1800" b="1" dirty="0">
                <a:solidFill>
                  <a:srgbClr val="FFFF00"/>
                </a:solidFill>
              </a:rPr>
              <a:t>No checks for condition of plastic protection in place before reuse</a:t>
            </a:r>
          </a:p>
          <a:p>
            <a:pPr marL="0" indent="0">
              <a:lnSpc>
                <a:spcPct val="100000"/>
              </a:lnSpc>
              <a:spcBef>
                <a:spcPct val="20000"/>
              </a:spcBef>
              <a:buNone/>
              <a:defRPr/>
            </a:pPr>
            <a:r>
              <a:rPr lang="en-GB" sz="1800" b="1" dirty="0">
                <a:solidFill>
                  <a:schemeClr val="bg1"/>
                </a:solidFill>
              </a:rPr>
              <a:t>5. Why are no checks performed to confirm condition of plastic protection?</a:t>
            </a:r>
          </a:p>
          <a:p>
            <a:pPr>
              <a:lnSpc>
                <a:spcPct val="100000"/>
              </a:lnSpc>
              <a:spcBef>
                <a:spcPct val="20000"/>
              </a:spcBef>
              <a:defRPr/>
            </a:pPr>
            <a:r>
              <a:rPr lang="en-GB" sz="1800" b="1" dirty="0">
                <a:solidFill>
                  <a:srgbClr val="FFFF00"/>
                </a:solidFill>
              </a:rPr>
              <a:t>No established process or owner to confirm usability of protective sleeve</a:t>
            </a:r>
          </a:p>
          <a:p>
            <a:pPr marL="0" indent="0">
              <a:lnSpc>
                <a:spcPct val="100000"/>
              </a:lnSpc>
              <a:spcBef>
                <a:spcPct val="20000"/>
              </a:spcBef>
              <a:buNone/>
              <a:defRPr/>
            </a:pPr>
            <a:endParaRPr lang="en-GB" sz="1800" b="1" dirty="0">
              <a:solidFill>
                <a:schemeClr val="bg1"/>
              </a:solidFill>
            </a:endParaRPr>
          </a:p>
          <a:p>
            <a:pPr marL="0" indent="0">
              <a:lnSpc>
                <a:spcPct val="100000"/>
              </a:lnSpc>
              <a:spcBef>
                <a:spcPct val="20000"/>
              </a:spcBef>
              <a:buNone/>
              <a:defRPr/>
            </a:pPr>
            <a:r>
              <a:rPr lang="en-GB" sz="1800" b="1" dirty="0">
                <a:solidFill>
                  <a:schemeClr val="bg1"/>
                </a:solidFill>
              </a:rPr>
              <a:t>Root cause:  </a:t>
            </a:r>
            <a:r>
              <a:rPr lang="en-GB" sz="1800" dirty="0">
                <a:solidFill>
                  <a:srgbClr val="FFFF00"/>
                </a:solidFill>
              </a:rPr>
              <a:t>No established process or owner to confirm usability of protective sleeve</a:t>
            </a:r>
          </a:p>
          <a:p>
            <a:pPr>
              <a:lnSpc>
                <a:spcPct val="100000"/>
              </a:lnSpc>
              <a:spcBef>
                <a:spcPct val="20000"/>
              </a:spcBef>
              <a:defRPr/>
            </a:pPr>
            <a:endParaRPr lang="en-GB" sz="2000" b="1" dirty="0">
              <a:solidFill>
                <a:schemeClr val="bg1"/>
              </a:solidFill>
            </a:endParaRPr>
          </a:p>
        </p:txBody>
      </p:sp>
      <p:sp>
        <p:nvSpPr>
          <p:cNvPr id="3" name="Title 2">
            <a:extLst>
              <a:ext uri="{FF2B5EF4-FFF2-40B4-BE49-F238E27FC236}">
                <a16:creationId xmlns:a16="http://schemas.microsoft.com/office/drawing/2014/main" id="{A178686A-201E-AE41-D010-1A565213B6AB}"/>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3200" dirty="0">
                <a:solidFill>
                  <a:schemeClr val="bg1">
                    <a:lumMod val="95000"/>
                  </a:schemeClr>
                </a:solidFill>
                <a:latin typeface="Courier New" panose="02070309020205020404" pitchFamily="49" charset="0"/>
                <a:cs typeface="Courier New" panose="02070309020205020404" pitchFamily="49" charset="0"/>
              </a:rPr>
              <a:t>D4 Root Cause Identification &amp; Analysis</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EE1D4A48-DAEA-3531-3FC5-AD1BB0DA5B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sp>
        <p:nvSpPr>
          <p:cNvPr id="5" name="Rectangle: Rounded Corners 4">
            <a:extLst>
              <a:ext uri="{FF2B5EF4-FFF2-40B4-BE49-F238E27FC236}">
                <a16:creationId xmlns:a16="http://schemas.microsoft.com/office/drawing/2014/main" id="{2CC21AEF-CC47-D8B7-64B0-15142E9E9DF4}"/>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D4</a:t>
            </a:r>
            <a:endParaRPr lang="en-GB" sz="2400" b="1" dirty="0"/>
          </a:p>
        </p:txBody>
      </p:sp>
    </p:spTree>
    <p:extLst>
      <p:ext uri="{BB962C8B-B14F-4D97-AF65-F5344CB8AC3E}">
        <p14:creationId xmlns:p14="http://schemas.microsoft.com/office/powerpoint/2010/main" val="3116967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33AB-492F-BFC2-1728-9AA8655EB7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1A1AA3-5E1C-2B93-0F7B-A16F564EF9E4}"/>
              </a:ext>
            </a:extLst>
          </p:cNvPr>
          <p:cNvSpPr txBox="1">
            <a:spLocks/>
          </p:cNvSpPr>
          <p:nvPr/>
        </p:nvSpPr>
        <p:spPr>
          <a:xfrm>
            <a:off x="609603" y="1356220"/>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2400" b="1" dirty="0">
                <a:solidFill>
                  <a:schemeClr val="bg1"/>
                </a:solidFill>
              </a:rPr>
              <a:t>Example Corrective Action</a:t>
            </a:r>
          </a:p>
          <a:p>
            <a:pPr>
              <a:lnSpc>
                <a:spcPct val="100000"/>
              </a:lnSpc>
              <a:spcBef>
                <a:spcPct val="20000"/>
              </a:spcBef>
              <a:defRPr/>
            </a:pPr>
            <a:r>
              <a:rPr lang="en-GB" sz="2400" b="1" dirty="0">
                <a:solidFill>
                  <a:schemeClr val="bg1"/>
                </a:solidFill>
              </a:rPr>
              <a:t>A process was established and agreed by all stakeholders: -</a:t>
            </a:r>
          </a:p>
          <a:p>
            <a:pPr lvl="1">
              <a:lnSpc>
                <a:spcPct val="100000"/>
              </a:lnSpc>
              <a:spcBef>
                <a:spcPct val="20000"/>
              </a:spcBef>
              <a:defRPr/>
            </a:pPr>
            <a:r>
              <a:rPr lang="en-GB" sz="1800" b="1" dirty="0">
                <a:solidFill>
                  <a:schemeClr val="bg1"/>
                </a:solidFill>
              </a:rPr>
              <a:t>Before paperwork is placed into plastic sleeves they are checked for serviceability.</a:t>
            </a:r>
          </a:p>
          <a:p>
            <a:pPr lvl="1">
              <a:lnSpc>
                <a:spcPct val="100000"/>
              </a:lnSpc>
              <a:spcBef>
                <a:spcPct val="20000"/>
              </a:spcBef>
              <a:defRPr/>
            </a:pPr>
            <a:r>
              <a:rPr lang="en-GB" sz="1800" b="1" dirty="0">
                <a:solidFill>
                  <a:schemeClr val="bg1"/>
                </a:solidFill>
              </a:rPr>
              <a:t>Damaged sleeves are to be discarded.</a:t>
            </a:r>
          </a:p>
          <a:p>
            <a:pPr>
              <a:lnSpc>
                <a:spcPct val="100000"/>
              </a:lnSpc>
              <a:spcBef>
                <a:spcPct val="20000"/>
              </a:spcBef>
              <a:defRPr/>
            </a:pPr>
            <a:r>
              <a:rPr lang="en-GB" sz="2400" b="1" dirty="0">
                <a:solidFill>
                  <a:schemeClr val="bg1"/>
                </a:solidFill>
              </a:rPr>
              <a:t>Awareness Training to include</a:t>
            </a:r>
          </a:p>
          <a:p>
            <a:pPr lvl="1">
              <a:lnSpc>
                <a:spcPct val="100000"/>
              </a:lnSpc>
              <a:spcBef>
                <a:spcPct val="20000"/>
              </a:spcBef>
              <a:defRPr/>
            </a:pPr>
            <a:r>
              <a:rPr lang="en-GB" sz="1800" b="1" dirty="0">
                <a:solidFill>
                  <a:schemeClr val="bg1"/>
                </a:solidFill>
              </a:rPr>
              <a:t>Everyone is responsible for replacing protective sleeves when found.</a:t>
            </a:r>
          </a:p>
          <a:p>
            <a:pPr lvl="1">
              <a:lnSpc>
                <a:spcPct val="100000"/>
              </a:lnSpc>
              <a:spcBef>
                <a:spcPct val="20000"/>
              </a:spcBef>
              <a:defRPr/>
            </a:pPr>
            <a:r>
              <a:rPr lang="en-GB" sz="1800" b="1" dirty="0">
                <a:solidFill>
                  <a:schemeClr val="bg1"/>
                </a:solidFill>
              </a:rPr>
              <a:t>Everyone is responsible for ISO 9001:2015 7.5.3.2 b. Preservation of documented information legibility. </a:t>
            </a:r>
          </a:p>
          <a:p>
            <a:pPr lvl="1">
              <a:lnSpc>
                <a:spcPct val="100000"/>
              </a:lnSpc>
              <a:spcBef>
                <a:spcPct val="20000"/>
              </a:spcBef>
              <a:defRPr/>
            </a:pPr>
            <a:r>
              <a:rPr lang="en-GB" sz="1800" b="1" dirty="0">
                <a:solidFill>
                  <a:schemeClr val="bg1"/>
                </a:solidFill>
              </a:rPr>
              <a:t>Increased awareness of FOD to include stains, smudges and other marks that affect documentation legibility</a:t>
            </a:r>
          </a:p>
          <a:p>
            <a:pPr marL="0" indent="0">
              <a:lnSpc>
                <a:spcPct val="100000"/>
              </a:lnSpc>
              <a:spcBef>
                <a:spcPct val="20000"/>
              </a:spcBef>
              <a:buNone/>
              <a:defRPr/>
            </a:pPr>
            <a:r>
              <a:rPr lang="en-GB" sz="2400" b="1" dirty="0">
                <a:solidFill>
                  <a:schemeClr val="bg1"/>
                </a:solidFill>
              </a:rPr>
              <a:t>To be implemented and reviewed NLT 22 November</a:t>
            </a:r>
          </a:p>
          <a:p>
            <a:pPr>
              <a:lnSpc>
                <a:spcPct val="100000"/>
              </a:lnSpc>
              <a:spcBef>
                <a:spcPct val="20000"/>
              </a:spcBef>
              <a:defRPr/>
            </a:pPr>
            <a:endParaRPr lang="en-GB" sz="2000" b="1" dirty="0">
              <a:solidFill>
                <a:schemeClr val="bg1"/>
              </a:solidFill>
            </a:endParaRPr>
          </a:p>
        </p:txBody>
      </p:sp>
      <p:sp>
        <p:nvSpPr>
          <p:cNvPr id="3" name="Title 2">
            <a:extLst>
              <a:ext uri="{FF2B5EF4-FFF2-40B4-BE49-F238E27FC236}">
                <a16:creationId xmlns:a16="http://schemas.microsoft.com/office/drawing/2014/main" id="{A9FF643C-F929-F2B6-FB8A-5A9CF40E40FA}"/>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D5 Define and Select Corrective Actions</a:t>
            </a:r>
          </a:p>
        </p:txBody>
      </p:sp>
      <p:pic>
        <p:nvPicPr>
          <p:cNvPr id="4" name="Picture 3">
            <a:extLst>
              <a:ext uri="{FF2B5EF4-FFF2-40B4-BE49-F238E27FC236}">
                <a16:creationId xmlns:a16="http://schemas.microsoft.com/office/drawing/2014/main" id="{388B228E-BADF-833F-29DF-D82192E63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sp>
        <p:nvSpPr>
          <p:cNvPr id="5" name="Rectangle: Rounded Corners 4">
            <a:extLst>
              <a:ext uri="{FF2B5EF4-FFF2-40B4-BE49-F238E27FC236}">
                <a16:creationId xmlns:a16="http://schemas.microsoft.com/office/drawing/2014/main" id="{07E45704-7575-158A-BAA5-69FFFDE72CA7}"/>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D5</a:t>
            </a:r>
            <a:endParaRPr lang="en-GB" sz="2400" b="1" dirty="0"/>
          </a:p>
        </p:txBody>
      </p:sp>
    </p:spTree>
    <p:extLst>
      <p:ext uri="{BB962C8B-B14F-4D97-AF65-F5344CB8AC3E}">
        <p14:creationId xmlns:p14="http://schemas.microsoft.com/office/powerpoint/2010/main" val="3786589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6B1D-61E5-B5B6-3E55-81D85FB6799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63F390-DE23-B65E-EFB9-1A8F4779EE76}"/>
              </a:ext>
            </a:extLst>
          </p:cNvPr>
          <p:cNvSpPr txBox="1">
            <a:spLocks/>
          </p:cNvSpPr>
          <p:nvPr/>
        </p:nvSpPr>
        <p:spPr>
          <a:xfrm>
            <a:off x="609603" y="1356220"/>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3200" b="1" dirty="0">
                <a:solidFill>
                  <a:schemeClr val="bg1"/>
                </a:solidFill>
              </a:rPr>
              <a:t>Example Corrective Action Implementation</a:t>
            </a:r>
          </a:p>
          <a:p>
            <a:pPr>
              <a:lnSpc>
                <a:spcPct val="100000"/>
              </a:lnSpc>
              <a:spcBef>
                <a:spcPct val="20000"/>
              </a:spcBef>
              <a:defRPr/>
            </a:pPr>
            <a:r>
              <a:rPr lang="en-GB" sz="2400" b="1" dirty="0">
                <a:solidFill>
                  <a:schemeClr val="bg1"/>
                </a:solidFill>
              </a:rPr>
              <a:t>An audit / review was conducted on all current BOMs in use for adequate protection. 34 out of 100 found to be potentially unserviceable. All 34 were replaced with new protection.  </a:t>
            </a:r>
          </a:p>
          <a:p>
            <a:pPr>
              <a:lnSpc>
                <a:spcPct val="100000"/>
              </a:lnSpc>
              <a:spcBef>
                <a:spcPct val="20000"/>
              </a:spcBef>
              <a:defRPr/>
            </a:pPr>
            <a:r>
              <a:rPr lang="en-GB" sz="2400" b="1" dirty="0">
                <a:solidFill>
                  <a:schemeClr val="bg1"/>
                </a:solidFill>
              </a:rPr>
              <a:t>The established process was implemented </a:t>
            </a:r>
          </a:p>
          <a:p>
            <a:pPr>
              <a:lnSpc>
                <a:spcPct val="100000"/>
              </a:lnSpc>
              <a:spcBef>
                <a:spcPct val="20000"/>
              </a:spcBef>
              <a:defRPr/>
            </a:pPr>
            <a:r>
              <a:rPr lang="en-GB" sz="2400" b="1" dirty="0">
                <a:solidFill>
                  <a:schemeClr val="bg1"/>
                </a:solidFill>
              </a:rPr>
              <a:t>Awareness Training was delivered</a:t>
            </a:r>
          </a:p>
          <a:p>
            <a:pPr>
              <a:lnSpc>
                <a:spcPct val="100000"/>
              </a:lnSpc>
              <a:spcBef>
                <a:spcPct val="20000"/>
              </a:spcBef>
              <a:defRPr/>
            </a:pPr>
            <a:r>
              <a:rPr lang="en-GB" sz="2400" b="1" dirty="0">
                <a:solidFill>
                  <a:schemeClr val="bg1"/>
                </a:solidFill>
              </a:rPr>
              <a:t>A review of the corrective actions was conducted by a follow up audit of BOMs in use and found no unserviceable protective sleeves in circulation.</a:t>
            </a:r>
          </a:p>
          <a:p>
            <a:pPr>
              <a:lnSpc>
                <a:spcPct val="100000"/>
              </a:lnSpc>
              <a:spcBef>
                <a:spcPct val="20000"/>
              </a:spcBef>
              <a:defRPr/>
            </a:pPr>
            <a:endParaRPr lang="en-GB" sz="2000" b="1" dirty="0">
              <a:solidFill>
                <a:schemeClr val="bg1"/>
              </a:solidFill>
            </a:endParaRPr>
          </a:p>
        </p:txBody>
      </p:sp>
      <p:sp>
        <p:nvSpPr>
          <p:cNvPr id="3" name="Title 2">
            <a:extLst>
              <a:ext uri="{FF2B5EF4-FFF2-40B4-BE49-F238E27FC236}">
                <a16:creationId xmlns:a16="http://schemas.microsoft.com/office/drawing/2014/main" id="{72828DA6-5332-3854-58E1-BB343878D0CE}"/>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D6 Implement Corrective Actions</a:t>
            </a:r>
          </a:p>
        </p:txBody>
      </p:sp>
      <p:pic>
        <p:nvPicPr>
          <p:cNvPr id="4" name="Picture 3">
            <a:extLst>
              <a:ext uri="{FF2B5EF4-FFF2-40B4-BE49-F238E27FC236}">
                <a16:creationId xmlns:a16="http://schemas.microsoft.com/office/drawing/2014/main" id="{F7C0F741-B732-E3F5-21F4-D34CC3250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sp>
        <p:nvSpPr>
          <p:cNvPr id="5" name="Rectangle: Rounded Corners 4">
            <a:extLst>
              <a:ext uri="{FF2B5EF4-FFF2-40B4-BE49-F238E27FC236}">
                <a16:creationId xmlns:a16="http://schemas.microsoft.com/office/drawing/2014/main" id="{FBCBB250-1033-B830-AF30-06A4609FA37C}"/>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D6</a:t>
            </a:r>
            <a:endParaRPr lang="en-GB" sz="2400" b="1" dirty="0"/>
          </a:p>
        </p:txBody>
      </p:sp>
    </p:spTree>
    <p:extLst>
      <p:ext uri="{BB962C8B-B14F-4D97-AF65-F5344CB8AC3E}">
        <p14:creationId xmlns:p14="http://schemas.microsoft.com/office/powerpoint/2010/main" val="3628756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1F0E-DCBA-4EEF-CAA5-7E47998D29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1E5E8C-0F70-E82C-C992-15BEFE256519}"/>
              </a:ext>
            </a:extLst>
          </p:cNvPr>
          <p:cNvSpPr txBox="1">
            <a:spLocks/>
          </p:cNvSpPr>
          <p:nvPr/>
        </p:nvSpPr>
        <p:spPr>
          <a:xfrm>
            <a:off x="609603" y="1356220"/>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Risk and Opportunity Example</a:t>
            </a:r>
          </a:p>
          <a:p>
            <a:pPr marL="0" indent="0">
              <a:lnSpc>
                <a:spcPct val="100000"/>
              </a:lnSpc>
              <a:spcBef>
                <a:spcPct val="20000"/>
              </a:spcBef>
              <a:buNone/>
              <a:defRPr/>
            </a:pPr>
            <a:endParaRPr lang="en-GB" b="1" dirty="0">
              <a:solidFill>
                <a:schemeClr val="bg1"/>
              </a:solidFill>
            </a:endParaRPr>
          </a:p>
          <a:p>
            <a:pPr marL="0" indent="0">
              <a:lnSpc>
                <a:spcPct val="100000"/>
              </a:lnSpc>
              <a:spcBef>
                <a:spcPct val="20000"/>
              </a:spcBef>
              <a:buNone/>
              <a:defRPr/>
            </a:pPr>
            <a:r>
              <a:rPr lang="en-GB" sz="2400" b="1" dirty="0">
                <a:solidFill>
                  <a:schemeClr val="bg1"/>
                </a:solidFill>
              </a:rPr>
              <a:t>A review of all the shop floor paperwork was conducted and the established process extended to include all documented information that was issued for use in environments that could affect legibility of documents.</a:t>
            </a:r>
          </a:p>
          <a:p>
            <a:pPr marL="0" indent="0">
              <a:lnSpc>
                <a:spcPct val="100000"/>
              </a:lnSpc>
              <a:spcBef>
                <a:spcPct val="20000"/>
              </a:spcBef>
              <a:buNone/>
              <a:defRPr/>
            </a:pPr>
            <a:endParaRPr lang="en-GB" sz="2400" b="1" dirty="0">
              <a:solidFill>
                <a:schemeClr val="bg1"/>
              </a:solidFill>
            </a:endParaRPr>
          </a:p>
          <a:p>
            <a:pPr marL="0" indent="0">
              <a:lnSpc>
                <a:spcPct val="100000"/>
              </a:lnSpc>
              <a:spcBef>
                <a:spcPct val="20000"/>
              </a:spcBef>
              <a:buNone/>
              <a:defRPr/>
            </a:pPr>
            <a:r>
              <a:rPr lang="en-GB" sz="2400" b="1" dirty="0">
                <a:solidFill>
                  <a:schemeClr val="bg1"/>
                </a:solidFill>
              </a:rPr>
              <a:t>Regular checks are made on plastic protective sleeves for damage. The stock and purchasing process was reviewed to ensure an adequate supply of plastic sleeves are available at all times.</a:t>
            </a:r>
          </a:p>
          <a:p>
            <a:pPr>
              <a:lnSpc>
                <a:spcPct val="100000"/>
              </a:lnSpc>
              <a:spcBef>
                <a:spcPct val="20000"/>
              </a:spcBef>
              <a:defRPr/>
            </a:pPr>
            <a:endParaRPr lang="en-GB" sz="2000" b="1" dirty="0">
              <a:solidFill>
                <a:schemeClr val="bg1"/>
              </a:solidFill>
            </a:endParaRPr>
          </a:p>
        </p:txBody>
      </p:sp>
      <p:sp>
        <p:nvSpPr>
          <p:cNvPr id="3" name="Title 2">
            <a:extLst>
              <a:ext uri="{FF2B5EF4-FFF2-40B4-BE49-F238E27FC236}">
                <a16:creationId xmlns:a16="http://schemas.microsoft.com/office/drawing/2014/main" id="{A976D11D-F29F-A718-5686-4FF0F3669970}"/>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D7 Risk and Opportunities – Preventive Action</a:t>
            </a:r>
          </a:p>
        </p:txBody>
      </p:sp>
      <p:pic>
        <p:nvPicPr>
          <p:cNvPr id="4" name="Picture 3">
            <a:extLst>
              <a:ext uri="{FF2B5EF4-FFF2-40B4-BE49-F238E27FC236}">
                <a16:creationId xmlns:a16="http://schemas.microsoft.com/office/drawing/2014/main" id="{3A528A83-9372-B092-2816-47CAC19F8B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sp>
        <p:nvSpPr>
          <p:cNvPr id="5" name="Rectangle: Rounded Corners 4">
            <a:extLst>
              <a:ext uri="{FF2B5EF4-FFF2-40B4-BE49-F238E27FC236}">
                <a16:creationId xmlns:a16="http://schemas.microsoft.com/office/drawing/2014/main" id="{723FB93F-496C-CC4C-0B4E-82A96DC7A148}"/>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D7</a:t>
            </a:r>
            <a:endParaRPr lang="en-GB" sz="2400" b="1" dirty="0"/>
          </a:p>
        </p:txBody>
      </p:sp>
    </p:spTree>
    <p:extLst>
      <p:ext uri="{BB962C8B-B14F-4D97-AF65-F5344CB8AC3E}">
        <p14:creationId xmlns:p14="http://schemas.microsoft.com/office/powerpoint/2010/main" val="940197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F5DBA-D75B-D72C-119B-969A5C6A85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3C6380-74AA-77A6-D9DC-35FAED470BDF}"/>
              </a:ext>
            </a:extLst>
          </p:cNvPr>
          <p:cNvSpPr txBox="1">
            <a:spLocks/>
          </p:cNvSpPr>
          <p:nvPr/>
        </p:nvSpPr>
        <p:spPr>
          <a:xfrm>
            <a:off x="609603" y="1356220"/>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b="1" dirty="0">
                <a:solidFill>
                  <a:schemeClr val="bg1"/>
                </a:solidFill>
              </a:rPr>
              <a:t>Closing the 8D and Team Recognition Example</a:t>
            </a:r>
          </a:p>
          <a:p>
            <a:pPr marL="0" indent="0">
              <a:lnSpc>
                <a:spcPct val="100000"/>
              </a:lnSpc>
              <a:spcBef>
                <a:spcPct val="20000"/>
              </a:spcBef>
              <a:buNone/>
              <a:defRPr/>
            </a:pPr>
            <a:endParaRPr lang="en-GB" b="1" dirty="0">
              <a:solidFill>
                <a:schemeClr val="bg1"/>
              </a:solidFill>
            </a:endParaRPr>
          </a:p>
          <a:p>
            <a:pPr marL="0" indent="0">
              <a:lnSpc>
                <a:spcPct val="100000"/>
              </a:lnSpc>
              <a:spcBef>
                <a:spcPct val="20000"/>
              </a:spcBef>
              <a:buNone/>
              <a:defRPr/>
            </a:pPr>
            <a:r>
              <a:rPr lang="en-GB" b="1" dirty="0">
                <a:solidFill>
                  <a:schemeClr val="bg1"/>
                </a:solidFill>
              </a:rPr>
              <a:t>Further work was completed to source more cost effective and environmentally welcoming solutions. This has resulted through the hard work of all stakeholders involved in a 15% decrease in protective sleeve costs and the new supply is 100% biodegradable.</a:t>
            </a:r>
          </a:p>
          <a:p>
            <a:pPr marL="0" indent="0">
              <a:lnSpc>
                <a:spcPct val="100000"/>
              </a:lnSpc>
              <a:spcBef>
                <a:spcPct val="20000"/>
              </a:spcBef>
              <a:buNone/>
              <a:defRPr/>
            </a:pPr>
            <a:endParaRPr lang="en-GB" b="1" dirty="0">
              <a:solidFill>
                <a:schemeClr val="bg1"/>
              </a:solidFill>
            </a:endParaRPr>
          </a:p>
          <a:p>
            <a:pPr marL="0" indent="0">
              <a:lnSpc>
                <a:spcPct val="100000"/>
              </a:lnSpc>
              <a:spcBef>
                <a:spcPct val="20000"/>
              </a:spcBef>
              <a:buNone/>
              <a:defRPr/>
            </a:pPr>
            <a:r>
              <a:rPr lang="en-GB" b="1" dirty="0">
                <a:solidFill>
                  <a:schemeClr val="bg1"/>
                </a:solidFill>
              </a:rPr>
              <a:t>8D 101 is now closed as all actions completed.</a:t>
            </a:r>
          </a:p>
          <a:p>
            <a:pPr>
              <a:lnSpc>
                <a:spcPct val="100000"/>
              </a:lnSpc>
              <a:spcBef>
                <a:spcPct val="20000"/>
              </a:spcBef>
              <a:defRPr/>
            </a:pPr>
            <a:endParaRPr lang="en-GB" sz="2000" b="1" dirty="0">
              <a:solidFill>
                <a:schemeClr val="bg1"/>
              </a:solidFill>
            </a:endParaRPr>
          </a:p>
        </p:txBody>
      </p:sp>
      <p:sp>
        <p:nvSpPr>
          <p:cNvPr id="3" name="Title 2">
            <a:extLst>
              <a:ext uri="{FF2B5EF4-FFF2-40B4-BE49-F238E27FC236}">
                <a16:creationId xmlns:a16="http://schemas.microsoft.com/office/drawing/2014/main" id="{AE050C7E-3FDB-E70E-DB2A-6EE44FBD936C}"/>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D8 Recognise the Team and Close the Activity</a:t>
            </a:r>
          </a:p>
        </p:txBody>
      </p:sp>
      <p:pic>
        <p:nvPicPr>
          <p:cNvPr id="4" name="Picture 3">
            <a:extLst>
              <a:ext uri="{FF2B5EF4-FFF2-40B4-BE49-F238E27FC236}">
                <a16:creationId xmlns:a16="http://schemas.microsoft.com/office/drawing/2014/main" id="{F5C7CB74-2161-AD72-AF59-83B4B08FD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87" y="404092"/>
            <a:ext cx="2720366" cy="952128"/>
          </a:xfrm>
          <a:prstGeom prst="rect">
            <a:avLst/>
          </a:prstGeom>
        </p:spPr>
      </p:pic>
      <p:sp>
        <p:nvSpPr>
          <p:cNvPr id="5" name="Rectangle: Rounded Corners 4">
            <a:extLst>
              <a:ext uri="{FF2B5EF4-FFF2-40B4-BE49-F238E27FC236}">
                <a16:creationId xmlns:a16="http://schemas.microsoft.com/office/drawing/2014/main" id="{4712E7AA-788E-4B4E-6674-22E9B84B9BD7}"/>
              </a:ext>
            </a:extLst>
          </p:cNvPr>
          <p:cNvSpPr/>
          <p:nvPr/>
        </p:nvSpPr>
        <p:spPr>
          <a:xfrm>
            <a:off x="60111" y="97882"/>
            <a:ext cx="622277" cy="366142"/>
          </a:xfrm>
          <a:prstGeom prst="roundRect">
            <a:avLst/>
          </a:prstGeom>
          <a:solidFill>
            <a:srgbClr val="C0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Courier New" panose="02070309020205020404" pitchFamily="49" charset="0"/>
                <a:cs typeface="Courier New" panose="02070309020205020404" pitchFamily="49" charset="0"/>
              </a:rPr>
              <a:t>D8</a:t>
            </a:r>
            <a:endParaRPr lang="en-GB" sz="2400" b="1" dirty="0"/>
          </a:p>
        </p:txBody>
      </p:sp>
    </p:spTree>
    <p:extLst>
      <p:ext uri="{BB962C8B-B14F-4D97-AF65-F5344CB8AC3E}">
        <p14:creationId xmlns:p14="http://schemas.microsoft.com/office/powerpoint/2010/main" val="2498307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6DCDC-9D47-3771-8BDF-6E89C2A9E8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DE6B25-86CF-090C-6CFF-0B188C27390E}"/>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7CDB109A-76C2-424B-7448-8FC0CF4DE71A}"/>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Questions?</a:t>
            </a:r>
          </a:p>
        </p:txBody>
      </p:sp>
      <p:pic>
        <p:nvPicPr>
          <p:cNvPr id="5" name="Picture 4">
            <a:extLst>
              <a:ext uri="{FF2B5EF4-FFF2-40B4-BE49-F238E27FC236}">
                <a16:creationId xmlns:a16="http://schemas.microsoft.com/office/drawing/2014/main" id="{DCB5C781-F135-6123-04B0-F7624ABDEF8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9224" y="1633819"/>
            <a:ext cx="5113552" cy="2973496"/>
          </a:xfrm>
          <a:prstGeom prst="rect">
            <a:avLst/>
          </a:prstGeom>
        </p:spPr>
      </p:pic>
    </p:spTree>
    <p:extLst>
      <p:ext uri="{BB962C8B-B14F-4D97-AF65-F5344CB8AC3E}">
        <p14:creationId xmlns:p14="http://schemas.microsoft.com/office/powerpoint/2010/main" val="335294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AAD26-797F-0DE4-EC92-A63F89B8A9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224D86A-8D3F-E222-CCC3-F78A8C036607}"/>
              </a:ext>
            </a:extLst>
          </p:cNvPr>
          <p:cNvSpPr txBox="1">
            <a:spLocks/>
          </p:cNvSpPr>
          <p:nvPr/>
        </p:nvSpPr>
        <p:spPr>
          <a:xfrm>
            <a:off x="629771" y="658158"/>
            <a:ext cx="10780057"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b="1" dirty="0">
              <a:solidFill>
                <a:schemeClr val="bg1"/>
              </a:solidFill>
            </a:endParaRPr>
          </a:p>
          <a:p>
            <a:pPr>
              <a:lnSpc>
                <a:spcPct val="100000"/>
              </a:lnSpc>
              <a:spcBef>
                <a:spcPct val="20000"/>
              </a:spcBef>
              <a:defRPr/>
            </a:pPr>
            <a:r>
              <a:rPr lang="en-GB" sz="3200" b="1" dirty="0">
                <a:solidFill>
                  <a:schemeClr val="bg1"/>
                </a:solidFill>
              </a:rPr>
              <a:t>A requirement of the aviation, space and defence industry for many years.</a:t>
            </a:r>
          </a:p>
          <a:p>
            <a:pPr>
              <a:lnSpc>
                <a:spcPct val="100000"/>
              </a:lnSpc>
              <a:spcBef>
                <a:spcPct val="20000"/>
              </a:spcBef>
              <a:defRPr/>
            </a:pPr>
            <a:endParaRPr lang="en-GB" sz="3200" b="1" dirty="0">
              <a:solidFill>
                <a:schemeClr val="bg1"/>
              </a:solidFill>
            </a:endParaRPr>
          </a:p>
          <a:p>
            <a:pPr>
              <a:lnSpc>
                <a:spcPct val="100000"/>
              </a:lnSpc>
              <a:spcBef>
                <a:spcPct val="20000"/>
              </a:spcBef>
              <a:defRPr/>
            </a:pPr>
            <a:r>
              <a:rPr lang="en-GB" sz="3200" b="1" dirty="0">
                <a:solidFill>
                  <a:schemeClr val="bg1"/>
                </a:solidFill>
              </a:rPr>
              <a:t>A process of determining the causes that led to a non-conformance or event.</a:t>
            </a:r>
          </a:p>
          <a:p>
            <a:pPr>
              <a:lnSpc>
                <a:spcPct val="100000"/>
              </a:lnSpc>
              <a:spcBef>
                <a:spcPct val="20000"/>
              </a:spcBef>
              <a:defRPr/>
            </a:pPr>
            <a:endParaRPr lang="en-GB" sz="3200" b="1" dirty="0">
              <a:solidFill>
                <a:schemeClr val="bg1"/>
              </a:solidFill>
            </a:endParaRPr>
          </a:p>
          <a:p>
            <a:pPr>
              <a:lnSpc>
                <a:spcPct val="100000"/>
              </a:lnSpc>
              <a:spcBef>
                <a:spcPct val="20000"/>
              </a:spcBef>
              <a:defRPr/>
            </a:pPr>
            <a:r>
              <a:rPr lang="en-GB" sz="3200" b="1" dirty="0">
                <a:solidFill>
                  <a:schemeClr val="bg1"/>
                </a:solidFill>
              </a:rPr>
              <a:t>Requirements are not new, but they may not have been aggressively enforced in the past.</a:t>
            </a:r>
          </a:p>
        </p:txBody>
      </p:sp>
      <p:sp>
        <p:nvSpPr>
          <p:cNvPr id="3" name="Title 2">
            <a:extLst>
              <a:ext uri="{FF2B5EF4-FFF2-40B4-BE49-F238E27FC236}">
                <a16:creationId xmlns:a16="http://schemas.microsoft.com/office/drawing/2014/main" id="{E03714C1-D9F9-18E4-7AAA-8E720B4B4C10}"/>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lumMod val="95000"/>
                  </a:schemeClr>
                </a:solidFill>
                <a:latin typeface="Courier New" panose="02070309020205020404" pitchFamily="49" charset="0"/>
                <a:cs typeface="Courier New" panose="02070309020205020404" pitchFamily="49" charset="0"/>
              </a:rPr>
              <a:t>Root Cause Corrective Action</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87667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CA95-10B7-35B0-AC20-27226289764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05BAD3-6167-EFD8-E61B-CDEAE8AB27DB}"/>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F864DBD1-E758-D80C-EAE4-7C294EB6F47F}"/>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Revision Control</a:t>
            </a:r>
          </a:p>
        </p:txBody>
      </p:sp>
      <p:sp>
        <p:nvSpPr>
          <p:cNvPr id="9" name="TextBox 8">
            <a:extLst>
              <a:ext uri="{FF2B5EF4-FFF2-40B4-BE49-F238E27FC236}">
                <a16:creationId xmlns:a16="http://schemas.microsoft.com/office/drawing/2014/main" id="{9FD8825D-56C4-7AE3-217E-EA7E3AC62258}"/>
              </a:ext>
            </a:extLst>
          </p:cNvPr>
          <p:cNvSpPr txBox="1"/>
          <p:nvPr/>
        </p:nvSpPr>
        <p:spPr>
          <a:xfrm>
            <a:off x="9002805" y="537455"/>
            <a:ext cx="2996453" cy="1569660"/>
          </a:xfrm>
          <a:prstGeom prst="rect">
            <a:avLst/>
          </a:prstGeom>
          <a:noFill/>
        </p:spPr>
        <p:txBody>
          <a:bodyPr wrap="square">
            <a:spAutoFit/>
          </a:bodyPr>
          <a:lstStyle/>
          <a:p>
            <a:pPr algn="r"/>
            <a:r>
              <a:rPr lang="en-GB" sz="5400" b="1" dirty="0">
                <a:solidFill>
                  <a:schemeClr val="bg1"/>
                </a:solidFill>
                <a:hlinkClick r:id="rId2">
                  <a:extLst>
                    <a:ext uri="{A12FA001-AC4F-418D-AE19-62706E023703}">
                      <ahyp:hlinkClr xmlns:ahyp="http://schemas.microsoft.com/office/drawing/2018/hyperlinkcolor" val="tx"/>
                    </a:ext>
                  </a:extLst>
                </a:hlinkClick>
              </a:rPr>
              <a:t>sp-i.org</a:t>
            </a:r>
            <a:endParaRPr lang="en-GB" sz="5400" b="1" dirty="0">
              <a:solidFill>
                <a:schemeClr val="bg1"/>
              </a:solidFill>
            </a:endParaRPr>
          </a:p>
          <a:p>
            <a:pPr algn="r"/>
            <a:r>
              <a:rPr lang="en-GB" sz="2800" b="1" dirty="0">
                <a:solidFill>
                  <a:schemeClr val="bg1"/>
                </a:solidFill>
                <a:hlinkClick r:id="rId3">
                  <a:extLst>
                    <a:ext uri="{A12FA001-AC4F-418D-AE19-62706E023703}">
                      <ahyp:hlinkClr xmlns:ahyp="http://schemas.microsoft.com/office/drawing/2018/hyperlinkcolor" val="tx"/>
                    </a:ext>
                  </a:extLst>
                </a:hlinkClick>
              </a:rPr>
              <a:t>email@sp-i.org</a:t>
            </a:r>
            <a:endParaRPr lang="en-GB" sz="2800" b="1" dirty="0">
              <a:solidFill>
                <a:schemeClr val="bg1"/>
              </a:solidFill>
            </a:endParaRPr>
          </a:p>
          <a:p>
            <a:pPr algn="r"/>
            <a:endParaRPr lang="en-GB" sz="1400" dirty="0">
              <a:solidFill>
                <a:schemeClr val="bg1"/>
              </a:solidFill>
            </a:endParaRPr>
          </a:p>
        </p:txBody>
      </p:sp>
      <p:graphicFrame>
        <p:nvGraphicFramePr>
          <p:cNvPr id="4" name="Table 3">
            <a:extLst>
              <a:ext uri="{FF2B5EF4-FFF2-40B4-BE49-F238E27FC236}">
                <a16:creationId xmlns:a16="http://schemas.microsoft.com/office/drawing/2014/main" id="{2E78D6B3-B037-2039-375F-4CAA803C73E4}"/>
              </a:ext>
            </a:extLst>
          </p:cNvPr>
          <p:cNvGraphicFramePr>
            <a:graphicFrameLocks noGrp="1"/>
          </p:cNvGraphicFramePr>
          <p:nvPr>
            <p:extLst>
              <p:ext uri="{D42A27DB-BD31-4B8C-83A1-F6EECF244321}">
                <p14:modId xmlns:p14="http://schemas.microsoft.com/office/powerpoint/2010/main" val="1349653288"/>
              </p:ext>
            </p:extLst>
          </p:nvPr>
        </p:nvGraphicFramePr>
        <p:xfrm>
          <a:off x="1716742" y="2721006"/>
          <a:ext cx="8422891" cy="713595"/>
        </p:xfrm>
        <a:graphic>
          <a:graphicData uri="http://schemas.openxmlformats.org/drawingml/2006/table">
            <a:tbl>
              <a:tblPr>
                <a:tableStyleId>{5C22544A-7EE6-4342-B048-85BDC9FD1C3A}</a:tableStyleId>
              </a:tblPr>
              <a:tblGrid>
                <a:gridCol w="681691">
                  <a:extLst>
                    <a:ext uri="{9D8B030D-6E8A-4147-A177-3AD203B41FA5}">
                      <a16:colId xmlns:a16="http://schemas.microsoft.com/office/drawing/2014/main" val="735404911"/>
                    </a:ext>
                  </a:extLst>
                </a:gridCol>
                <a:gridCol w="1408378">
                  <a:extLst>
                    <a:ext uri="{9D8B030D-6E8A-4147-A177-3AD203B41FA5}">
                      <a16:colId xmlns:a16="http://schemas.microsoft.com/office/drawing/2014/main" val="2977624695"/>
                    </a:ext>
                  </a:extLst>
                </a:gridCol>
                <a:gridCol w="4483302">
                  <a:extLst>
                    <a:ext uri="{9D8B030D-6E8A-4147-A177-3AD203B41FA5}">
                      <a16:colId xmlns:a16="http://schemas.microsoft.com/office/drawing/2014/main" val="3760111012"/>
                    </a:ext>
                  </a:extLst>
                </a:gridCol>
                <a:gridCol w="1849520">
                  <a:extLst>
                    <a:ext uri="{9D8B030D-6E8A-4147-A177-3AD203B41FA5}">
                      <a16:colId xmlns:a16="http://schemas.microsoft.com/office/drawing/2014/main" val="1025303206"/>
                    </a:ext>
                  </a:extLst>
                </a:gridCol>
              </a:tblGrid>
              <a:tr h="203782">
                <a:tc>
                  <a:txBody>
                    <a:bodyPr/>
                    <a:lstStyle/>
                    <a:p>
                      <a:pPr algn="ctr" fontAlgn="ctr"/>
                      <a:r>
                        <a:rPr lang="en-GB" sz="1000" u="none" strike="noStrike" dirty="0">
                          <a:solidFill>
                            <a:schemeClr val="bg1"/>
                          </a:solidFill>
                          <a:effectLst/>
                        </a:rPr>
                        <a:t>Rev</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Date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i="0" u="none" strike="noStrike" dirty="0">
                          <a:solidFill>
                            <a:schemeClr val="bg1"/>
                          </a:solidFill>
                          <a:effectLst/>
                          <a:latin typeface="Aptos Narrow" panose="020B0004020202020204" pitchFamily="34" charset="0"/>
                        </a:rPr>
                        <a:t>Change</a:t>
                      </a:r>
                    </a:p>
                  </a:txBody>
                  <a:tcPr marL="8822" marR="8822" marT="8822" marB="0" anchor="ctr">
                    <a:noFill/>
                  </a:tcPr>
                </a:tc>
                <a:tc>
                  <a:txBody>
                    <a:bodyPr/>
                    <a:lstStyle/>
                    <a:p>
                      <a:pPr algn="ctr" fontAlgn="ctr"/>
                      <a:r>
                        <a:rPr lang="en-GB" sz="1000" u="none" strike="noStrike" dirty="0">
                          <a:solidFill>
                            <a:schemeClr val="bg1"/>
                          </a:solidFill>
                          <a:effectLst/>
                        </a:rPr>
                        <a:t>Author</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943080947"/>
                  </a:ext>
                </a:extLst>
              </a:tr>
              <a:tr h="229366">
                <a:tc>
                  <a:txBody>
                    <a:bodyPr/>
                    <a:lstStyle/>
                    <a:p>
                      <a:pPr algn="ctr" fontAlgn="ctr"/>
                      <a:r>
                        <a:rPr lang="en-GB" sz="1000" u="none" strike="noStrike" dirty="0">
                          <a:solidFill>
                            <a:schemeClr val="bg1"/>
                          </a:solidFill>
                          <a:effectLst/>
                        </a:rPr>
                        <a:t>1</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10 Sep 2016</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Established training slide pack with the 8D RCCA guidebook</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Konrad Burgoyne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320081897"/>
                  </a:ext>
                </a:extLst>
              </a:tr>
              <a:tr h="280447">
                <a:tc>
                  <a:txBody>
                    <a:bodyPr/>
                    <a:lstStyle/>
                    <a:p>
                      <a:pPr algn="ctr" fontAlgn="ctr"/>
                      <a:r>
                        <a:rPr lang="en-GB" sz="1000" u="none" strike="noStrike" dirty="0">
                          <a:solidFill>
                            <a:schemeClr val="bg1"/>
                          </a:solidFill>
                          <a:effectLst/>
                        </a:rPr>
                        <a:t>2</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24 Dec 2025</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Rebranding update to document</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dirty="0">
                          <a:solidFill>
                            <a:schemeClr val="bg1"/>
                          </a:solidFill>
                          <a:effectLst/>
                        </a:rPr>
                        <a:t>Konrad Burgoyne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397733517"/>
                  </a:ext>
                </a:extLst>
              </a:tr>
            </a:tbl>
          </a:graphicData>
        </a:graphic>
      </p:graphicFrame>
    </p:spTree>
    <p:extLst>
      <p:ext uri="{BB962C8B-B14F-4D97-AF65-F5344CB8AC3E}">
        <p14:creationId xmlns:p14="http://schemas.microsoft.com/office/powerpoint/2010/main" val="11525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20469-057D-F700-EC62-77775F5F4D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C02104-D093-90C8-A780-32A6DA860506}"/>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400" b="1" dirty="0">
              <a:solidFill>
                <a:schemeClr val="bg1"/>
              </a:solidFill>
            </a:endParaRPr>
          </a:p>
          <a:p>
            <a:pPr marL="0" indent="0">
              <a:lnSpc>
                <a:spcPct val="100000"/>
              </a:lnSpc>
              <a:spcBef>
                <a:spcPct val="20000"/>
              </a:spcBef>
              <a:buFont typeface="Arial" panose="020B0604020202020204" pitchFamily="34" charset="0"/>
              <a:buNone/>
              <a:defRPr/>
            </a:pPr>
            <a:r>
              <a:rPr lang="en-GB" sz="1400" b="1" dirty="0">
                <a:solidFill>
                  <a:schemeClr val="bg1"/>
                </a:solidFill>
              </a:rPr>
              <a:t>10.2 Nonconformity and Corrective Action</a:t>
            </a:r>
          </a:p>
          <a:p>
            <a:pPr marL="0" indent="0">
              <a:lnSpc>
                <a:spcPct val="100000"/>
              </a:lnSpc>
              <a:spcBef>
                <a:spcPct val="20000"/>
              </a:spcBef>
              <a:buFont typeface="Arial" panose="020B0604020202020204" pitchFamily="34" charset="0"/>
              <a:buNone/>
              <a:defRPr/>
            </a:pPr>
            <a:r>
              <a:rPr lang="en-GB" sz="1400" dirty="0">
                <a:solidFill>
                  <a:schemeClr val="bg1"/>
                </a:solidFill>
              </a:rPr>
              <a:t>10.2.1 When a nonconformity occurs, including any arising from complaints, the organization shall:</a:t>
            </a:r>
          </a:p>
          <a:p>
            <a:pPr marL="0" indent="0">
              <a:lnSpc>
                <a:spcPct val="100000"/>
              </a:lnSpc>
              <a:spcBef>
                <a:spcPct val="20000"/>
              </a:spcBef>
              <a:buFont typeface="Arial" panose="020B0604020202020204" pitchFamily="34" charset="0"/>
              <a:buNone/>
              <a:defRPr/>
            </a:pPr>
            <a:r>
              <a:rPr lang="en-GB" sz="1400" dirty="0">
                <a:solidFill>
                  <a:schemeClr val="bg1"/>
                </a:solidFill>
              </a:rPr>
              <a:t>a. react to the nonconformity and, as applicable:</a:t>
            </a:r>
          </a:p>
          <a:p>
            <a:pPr marL="0" indent="0">
              <a:lnSpc>
                <a:spcPct val="100000"/>
              </a:lnSpc>
              <a:spcBef>
                <a:spcPct val="20000"/>
              </a:spcBef>
              <a:buFont typeface="Arial" panose="020B0604020202020204" pitchFamily="34" charset="0"/>
              <a:buNone/>
              <a:defRPr/>
            </a:pPr>
            <a:r>
              <a:rPr lang="en-GB" sz="1400" dirty="0">
                <a:solidFill>
                  <a:schemeClr val="bg1"/>
                </a:solidFill>
              </a:rPr>
              <a:t>1. take action to control and correct it;</a:t>
            </a:r>
          </a:p>
          <a:p>
            <a:pPr marL="0" indent="0">
              <a:lnSpc>
                <a:spcPct val="100000"/>
              </a:lnSpc>
              <a:spcBef>
                <a:spcPct val="20000"/>
              </a:spcBef>
              <a:buFont typeface="Arial" panose="020B0604020202020204" pitchFamily="34" charset="0"/>
              <a:buNone/>
              <a:defRPr/>
            </a:pPr>
            <a:r>
              <a:rPr lang="en-GB" sz="1400" dirty="0">
                <a:solidFill>
                  <a:schemeClr val="bg1"/>
                </a:solidFill>
              </a:rPr>
              <a:t>2. deal with the consequences;</a:t>
            </a:r>
          </a:p>
          <a:p>
            <a:pPr marL="0" indent="0">
              <a:lnSpc>
                <a:spcPct val="100000"/>
              </a:lnSpc>
              <a:spcBef>
                <a:spcPct val="20000"/>
              </a:spcBef>
              <a:buFont typeface="Arial" panose="020B0604020202020204" pitchFamily="34" charset="0"/>
              <a:buNone/>
              <a:defRPr/>
            </a:pPr>
            <a:r>
              <a:rPr lang="en-GB" sz="1400" dirty="0">
                <a:solidFill>
                  <a:schemeClr val="bg1"/>
                </a:solidFill>
              </a:rPr>
              <a:t>b. evaluate the need for action to eliminate the cause(s) of the nonconformity, in order that it does not recur or occur elsewhere, by:</a:t>
            </a:r>
          </a:p>
          <a:p>
            <a:pPr marL="0" indent="0">
              <a:lnSpc>
                <a:spcPct val="100000"/>
              </a:lnSpc>
              <a:spcBef>
                <a:spcPct val="20000"/>
              </a:spcBef>
              <a:buFont typeface="Arial" panose="020B0604020202020204" pitchFamily="34" charset="0"/>
              <a:buNone/>
              <a:defRPr/>
            </a:pPr>
            <a:r>
              <a:rPr lang="en-GB" sz="1400" dirty="0">
                <a:solidFill>
                  <a:schemeClr val="bg1"/>
                </a:solidFill>
              </a:rPr>
              <a:t>1. reviewing and analysing the nonconformity;</a:t>
            </a:r>
          </a:p>
          <a:p>
            <a:pPr marL="0" indent="0">
              <a:lnSpc>
                <a:spcPct val="100000"/>
              </a:lnSpc>
              <a:spcBef>
                <a:spcPct val="20000"/>
              </a:spcBef>
              <a:buFont typeface="Arial" panose="020B0604020202020204" pitchFamily="34" charset="0"/>
              <a:buNone/>
              <a:defRPr/>
            </a:pPr>
            <a:r>
              <a:rPr lang="en-GB" sz="1400" dirty="0">
                <a:solidFill>
                  <a:schemeClr val="bg1"/>
                </a:solidFill>
              </a:rPr>
              <a:t>2. determining the causes of the nonconformity, including, as applicable, those related to human factors;</a:t>
            </a:r>
          </a:p>
          <a:p>
            <a:pPr marL="0" indent="0">
              <a:lnSpc>
                <a:spcPct val="100000"/>
              </a:lnSpc>
              <a:spcBef>
                <a:spcPct val="20000"/>
              </a:spcBef>
              <a:buFont typeface="Arial" panose="020B0604020202020204" pitchFamily="34" charset="0"/>
              <a:buNone/>
              <a:defRPr/>
            </a:pPr>
            <a:r>
              <a:rPr lang="en-GB" sz="1400" dirty="0">
                <a:solidFill>
                  <a:schemeClr val="bg1"/>
                </a:solidFill>
              </a:rPr>
              <a:t>3. determining if similar nonconformities exist, or could potentially occur;</a:t>
            </a:r>
          </a:p>
          <a:p>
            <a:pPr marL="0" indent="0">
              <a:lnSpc>
                <a:spcPct val="100000"/>
              </a:lnSpc>
              <a:spcBef>
                <a:spcPct val="20000"/>
              </a:spcBef>
              <a:buFont typeface="Arial" panose="020B0604020202020204" pitchFamily="34" charset="0"/>
              <a:buNone/>
              <a:defRPr/>
            </a:pPr>
            <a:r>
              <a:rPr lang="en-GB" sz="1400" dirty="0">
                <a:solidFill>
                  <a:schemeClr val="bg1"/>
                </a:solidFill>
              </a:rPr>
              <a:t>c. implement any action needed;</a:t>
            </a:r>
          </a:p>
          <a:p>
            <a:pPr marL="0" indent="0">
              <a:lnSpc>
                <a:spcPct val="100000"/>
              </a:lnSpc>
              <a:spcBef>
                <a:spcPct val="20000"/>
              </a:spcBef>
              <a:buFont typeface="Arial" panose="020B0604020202020204" pitchFamily="34" charset="0"/>
              <a:buNone/>
              <a:defRPr/>
            </a:pPr>
            <a:r>
              <a:rPr lang="en-GB" sz="1400" dirty="0">
                <a:solidFill>
                  <a:schemeClr val="bg1"/>
                </a:solidFill>
              </a:rPr>
              <a:t>d. review the effectiveness of any corrective action taken;</a:t>
            </a:r>
          </a:p>
          <a:p>
            <a:pPr marL="0" indent="0">
              <a:lnSpc>
                <a:spcPct val="100000"/>
              </a:lnSpc>
              <a:spcBef>
                <a:spcPct val="20000"/>
              </a:spcBef>
              <a:buFont typeface="Arial" panose="020B0604020202020204" pitchFamily="34" charset="0"/>
              <a:buNone/>
              <a:defRPr/>
            </a:pPr>
            <a:r>
              <a:rPr lang="en-GB" sz="1400" dirty="0">
                <a:solidFill>
                  <a:schemeClr val="bg1"/>
                </a:solidFill>
              </a:rPr>
              <a:t>e. update risks and opportunities determined during planning, if necessary;</a:t>
            </a:r>
          </a:p>
          <a:p>
            <a:pPr marL="0" indent="0">
              <a:lnSpc>
                <a:spcPct val="100000"/>
              </a:lnSpc>
              <a:spcBef>
                <a:spcPct val="20000"/>
              </a:spcBef>
              <a:buFont typeface="Arial" panose="020B0604020202020204" pitchFamily="34" charset="0"/>
              <a:buNone/>
              <a:defRPr/>
            </a:pPr>
            <a:r>
              <a:rPr lang="en-GB" sz="1400" dirty="0">
                <a:solidFill>
                  <a:schemeClr val="bg1"/>
                </a:solidFill>
              </a:rPr>
              <a:t>f. make changes to the quality management system, if necessary;</a:t>
            </a:r>
          </a:p>
          <a:p>
            <a:pPr marL="0" indent="0">
              <a:lnSpc>
                <a:spcPct val="100000"/>
              </a:lnSpc>
              <a:spcBef>
                <a:spcPct val="20000"/>
              </a:spcBef>
              <a:buFont typeface="Arial" panose="020B0604020202020204" pitchFamily="34" charset="0"/>
              <a:buNone/>
              <a:defRPr/>
            </a:pPr>
            <a:r>
              <a:rPr lang="en-GB" sz="1400" dirty="0">
                <a:solidFill>
                  <a:schemeClr val="bg1"/>
                </a:solidFill>
              </a:rPr>
              <a:t>g. flow down corrective action requirements to an external provider when it is determined that the external provider is responsible for the nonconformity;</a:t>
            </a:r>
          </a:p>
          <a:p>
            <a:pPr marL="0" indent="0">
              <a:lnSpc>
                <a:spcPct val="100000"/>
              </a:lnSpc>
              <a:spcBef>
                <a:spcPct val="20000"/>
              </a:spcBef>
              <a:buFont typeface="Arial" panose="020B0604020202020204" pitchFamily="34" charset="0"/>
              <a:buNone/>
              <a:defRPr/>
            </a:pPr>
            <a:r>
              <a:rPr lang="en-GB" sz="1400" dirty="0">
                <a:solidFill>
                  <a:schemeClr val="bg1"/>
                </a:solidFill>
              </a:rPr>
              <a:t>h. take specific actions when timely and effective corrective actions are not achieved.</a:t>
            </a:r>
          </a:p>
          <a:p>
            <a:pPr marL="0" indent="0">
              <a:lnSpc>
                <a:spcPct val="100000"/>
              </a:lnSpc>
              <a:spcBef>
                <a:spcPct val="20000"/>
              </a:spcBef>
              <a:buFont typeface="Arial" panose="020B0604020202020204" pitchFamily="34" charset="0"/>
              <a:buNone/>
              <a:defRPr/>
            </a:pPr>
            <a:r>
              <a:rPr lang="en-GB" sz="2400" b="1" dirty="0">
                <a:solidFill>
                  <a:schemeClr val="bg1"/>
                </a:solidFill>
              </a:rPr>
              <a:t>Corrective actions shall be appropriate to the effects of the nonconformities encountered.</a:t>
            </a:r>
          </a:p>
        </p:txBody>
      </p:sp>
      <p:sp>
        <p:nvSpPr>
          <p:cNvPr id="3" name="Title 2">
            <a:extLst>
              <a:ext uri="{FF2B5EF4-FFF2-40B4-BE49-F238E27FC236}">
                <a16:creationId xmlns:a16="http://schemas.microsoft.com/office/drawing/2014/main" id="{4168C2FB-5325-DDAC-6D68-49AAB41B5479}"/>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AS9100 Requirement</a:t>
            </a:r>
          </a:p>
        </p:txBody>
      </p:sp>
    </p:spTree>
    <p:extLst>
      <p:ext uri="{BB962C8B-B14F-4D97-AF65-F5344CB8AC3E}">
        <p14:creationId xmlns:p14="http://schemas.microsoft.com/office/powerpoint/2010/main" val="159355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5BCD-693C-F16F-74F8-348DDF0A20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53371D-0483-FAAB-E512-FA940757D662}"/>
              </a:ext>
            </a:extLst>
          </p:cNvPr>
          <p:cNvSpPr txBox="1">
            <a:spLocks/>
          </p:cNvSpPr>
          <p:nvPr/>
        </p:nvSpPr>
        <p:spPr>
          <a:xfrm>
            <a:off x="649943" y="960717"/>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defRPr/>
            </a:pPr>
            <a:r>
              <a:rPr lang="en-GB" sz="3200" b="1" dirty="0">
                <a:solidFill>
                  <a:schemeClr val="bg1"/>
                </a:solidFill>
              </a:rPr>
              <a:t>What is an Event?</a:t>
            </a:r>
          </a:p>
          <a:p>
            <a:pPr marL="0" indent="0">
              <a:lnSpc>
                <a:spcPct val="100000"/>
              </a:lnSpc>
              <a:spcBef>
                <a:spcPct val="20000"/>
              </a:spcBef>
              <a:buNone/>
              <a:defRPr/>
            </a:pPr>
            <a:r>
              <a:rPr lang="en-GB" sz="1800" dirty="0">
                <a:solidFill>
                  <a:schemeClr val="bg1"/>
                </a:solidFill>
              </a:rPr>
              <a:t>An all-inclusive term for any of the following:</a:t>
            </a:r>
            <a:endParaRPr lang="en-GB" sz="2400" dirty="0">
              <a:solidFill>
                <a:schemeClr val="bg1"/>
              </a:solidFill>
            </a:endParaRPr>
          </a:p>
          <a:p>
            <a:pPr>
              <a:lnSpc>
                <a:spcPct val="100000"/>
              </a:lnSpc>
              <a:spcBef>
                <a:spcPct val="20000"/>
              </a:spcBef>
              <a:defRPr/>
            </a:pPr>
            <a:r>
              <a:rPr lang="en-GB" sz="2400" dirty="0">
                <a:solidFill>
                  <a:schemeClr val="bg1"/>
                </a:solidFill>
              </a:rPr>
              <a:t>Product or Process Failure</a:t>
            </a:r>
          </a:p>
          <a:p>
            <a:pPr>
              <a:lnSpc>
                <a:spcPct val="100000"/>
              </a:lnSpc>
              <a:spcBef>
                <a:spcPct val="20000"/>
              </a:spcBef>
              <a:defRPr/>
            </a:pPr>
            <a:r>
              <a:rPr lang="en-GB" sz="2400" dirty="0">
                <a:solidFill>
                  <a:schemeClr val="bg1"/>
                </a:solidFill>
              </a:rPr>
              <a:t>Incident</a:t>
            </a:r>
          </a:p>
          <a:p>
            <a:pPr>
              <a:lnSpc>
                <a:spcPct val="100000"/>
              </a:lnSpc>
              <a:spcBef>
                <a:spcPct val="20000"/>
              </a:spcBef>
              <a:defRPr/>
            </a:pPr>
            <a:r>
              <a:rPr lang="en-GB" sz="2400" dirty="0">
                <a:solidFill>
                  <a:schemeClr val="bg1"/>
                </a:solidFill>
              </a:rPr>
              <a:t>Non-Conformance</a:t>
            </a:r>
          </a:p>
          <a:p>
            <a:pPr>
              <a:lnSpc>
                <a:spcPct val="100000"/>
              </a:lnSpc>
              <a:spcBef>
                <a:spcPct val="20000"/>
              </a:spcBef>
              <a:defRPr/>
            </a:pPr>
            <a:r>
              <a:rPr lang="en-GB" sz="2400" dirty="0">
                <a:solidFill>
                  <a:schemeClr val="bg1"/>
                </a:solidFill>
              </a:rPr>
              <a:t>Audit finding</a:t>
            </a:r>
          </a:p>
          <a:p>
            <a:pPr>
              <a:lnSpc>
                <a:spcPct val="100000"/>
              </a:lnSpc>
              <a:spcBef>
                <a:spcPct val="20000"/>
              </a:spcBef>
              <a:defRPr/>
            </a:pPr>
            <a:r>
              <a:rPr lang="en-GB" sz="2400" dirty="0">
                <a:solidFill>
                  <a:schemeClr val="bg1"/>
                </a:solidFill>
              </a:rPr>
              <a:t>Special Cause (SPC)	</a:t>
            </a:r>
          </a:p>
          <a:p>
            <a:pPr>
              <a:lnSpc>
                <a:spcPct val="100000"/>
              </a:lnSpc>
              <a:spcBef>
                <a:spcPct val="20000"/>
              </a:spcBef>
              <a:defRPr/>
            </a:pPr>
            <a:r>
              <a:rPr lang="en-GB" sz="2400" dirty="0">
                <a:solidFill>
                  <a:schemeClr val="bg1"/>
                </a:solidFill>
              </a:rPr>
              <a:t>Accident</a:t>
            </a:r>
          </a:p>
          <a:p>
            <a:pPr>
              <a:lnSpc>
                <a:spcPct val="100000"/>
              </a:lnSpc>
              <a:spcBef>
                <a:spcPct val="20000"/>
              </a:spcBef>
              <a:defRPr/>
            </a:pPr>
            <a:r>
              <a:rPr lang="en-GB" sz="2400" dirty="0">
                <a:solidFill>
                  <a:schemeClr val="bg1"/>
                </a:solidFill>
              </a:rPr>
              <a:t>Customer complaint</a:t>
            </a:r>
          </a:p>
          <a:p>
            <a:pPr>
              <a:lnSpc>
                <a:spcPct val="100000"/>
              </a:lnSpc>
              <a:spcBef>
                <a:spcPct val="20000"/>
              </a:spcBef>
              <a:defRPr/>
            </a:pPr>
            <a:r>
              <a:rPr lang="en-GB" sz="2400" dirty="0">
                <a:solidFill>
                  <a:schemeClr val="bg1"/>
                </a:solidFill>
              </a:rPr>
              <a:t>Failure Mode (FMEA)</a:t>
            </a:r>
          </a:p>
          <a:p>
            <a:pPr marL="0" indent="0">
              <a:lnSpc>
                <a:spcPct val="100000"/>
              </a:lnSpc>
              <a:spcBef>
                <a:spcPct val="20000"/>
              </a:spcBef>
              <a:buNone/>
              <a:defRPr/>
            </a:pPr>
            <a:endParaRPr lang="en-GB" sz="2400" dirty="0">
              <a:solidFill>
                <a:schemeClr val="bg1"/>
              </a:solidFill>
            </a:endParaRPr>
          </a:p>
        </p:txBody>
      </p:sp>
      <p:sp>
        <p:nvSpPr>
          <p:cNvPr id="3" name="Title 2">
            <a:extLst>
              <a:ext uri="{FF2B5EF4-FFF2-40B4-BE49-F238E27FC236}">
                <a16:creationId xmlns:a16="http://schemas.microsoft.com/office/drawing/2014/main" id="{52F3FDFA-35A7-21A0-5815-F02A3CF1B9CE}"/>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Events</a:t>
            </a:r>
          </a:p>
        </p:txBody>
      </p:sp>
      <p:sp>
        <p:nvSpPr>
          <p:cNvPr id="4" name="Rectangle: Rounded Corners 3">
            <a:extLst>
              <a:ext uri="{FF2B5EF4-FFF2-40B4-BE49-F238E27FC236}">
                <a16:creationId xmlns:a16="http://schemas.microsoft.com/office/drawing/2014/main" id="{59A3C8C0-3A8F-AB20-DDD3-2AFCC17030FD}"/>
              </a:ext>
            </a:extLst>
          </p:cNvPr>
          <p:cNvSpPr/>
          <p:nvPr/>
        </p:nvSpPr>
        <p:spPr>
          <a:xfrm>
            <a:off x="6194559" y="1626221"/>
            <a:ext cx="4731176" cy="3160931"/>
          </a:xfrm>
          <a:prstGeom prst="roundRect">
            <a:avLst/>
          </a:prstGeom>
          <a:solidFill>
            <a:srgbClr val="700000">
              <a:alpha val="9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lumMod val="95000"/>
                  </a:schemeClr>
                </a:solidFill>
              </a:rPr>
              <a:t>RCCA is not just for non-conformances</a:t>
            </a:r>
          </a:p>
        </p:txBody>
      </p:sp>
    </p:spTree>
    <p:extLst>
      <p:ext uri="{BB962C8B-B14F-4D97-AF65-F5344CB8AC3E}">
        <p14:creationId xmlns:p14="http://schemas.microsoft.com/office/powerpoint/2010/main" val="134120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C86D4-8E0F-9AA0-C27D-5DFEC77933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C62D57-98DD-649F-2310-802B2F7882E7}"/>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b="1" dirty="0">
              <a:solidFill>
                <a:schemeClr val="bg1"/>
              </a:solidFill>
            </a:endParaRPr>
          </a:p>
        </p:txBody>
      </p:sp>
      <p:sp>
        <p:nvSpPr>
          <p:cNvPr id="3" name="Title 2">
            <a:extLst>
              <a:ext uri="{FF2B5EF4-FFF2-40B4-BE49-F238E27FC236}">
                <a16:creationId xmlns:a16="http://schemas.microsoft.com/office/drawing/2014/main" id="{84DE28E7-0777-67B3-B7F8-06D2318D80E1}"/>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The Traditional Approach to an Event</a:t>
            </a:r>
          </a:p>
        </p:txBody>
      </p:sp>
      <p:sp>
        <p:nvSpPr>
          <p:cNvPr id="5" name="TextBox 4">
            <a:extLst>
              <a:ext uri="{FF2B5EF4-FFF2-40B4-BE49-F238E27FC236}">
                <a16:creationId xmlns:a16="http://schemas.microsoft.com/office/drawing/2014/main" id="{CB18CC01-CFDA-94E5-7663-38E3054768B2}"/>
              </a:ext>
            </a:extLst>
          </p:cNvPr>
          <p:cNvSpPr txBox="1"/>
          <p:nvPr/>
        </p:nvSpPr>
        <p:spPr>
          <a:xfrm>
            <a:off x="761440" y="1009479"/>
            <a:ext cx="6175562" cy="5139869"/>
          </a:xfrm>
          <a:prstGeom prst="rect">
            <a:avLst/>
          </a:prstGeom>
          <a:noFill/>
        </p:spPr>
        <p:txBody>
          <a:bodyPr wrap="square">
            <a:spAutoFit/>
          </a:bodyPr>
          <a:lstStyle/>
          <a:p>
            <a:r>
              <a:rPr lang="en-GB" sz="3200" b="1" dirty="0">
                <a:solidFill>
                  <a:srgbClr val="FFFF00"/>
                </a:solidFill>
              </a:rPr>
              <a:t>Problem</a:t>
            </a:r>
          </a:p>
          <a:p>
            <a:pPr marL="457200" indent="-457200">
              <a:buFont typeface="Arial" panose="020B0604020202020204" pitchFamily="34" charset="0"/>
              <a:buChar char="•"/>
            </a:pPr>
            <a:r>
              <a:rPr lang="en-GB" sz="3200" strike="sngStrike" dirty="0">
                <a:solidFill>
                  <a:schemeClr val="bg1">
                    <a:lumMod val="65000"/>
                  </a:schemeClr>
                </a:solidFill>
              </a:rPr>
              <a:t>Containment</a:t>
            </a:r>
          </a:p>
          <a:p>
            <a:pPr marL="457200" indent="-457200">
              <a:buFont typeface="Arial" panose="020B0604020202020204" pitchFamily="34" charset="0"/>
              <a:buChar char="•"/>
            </a:pPr>
            <a:r>
              <a:rPr lang="en-GB" sz="3200" strike="sngStrike" dirty="0">
                <a:solidFill>
                  <a:schemeClr val="bg1">
                    <a:lumMod val="65000"/>
                  </a:schemeClr>
                </a:solidFill>
              </a:rPr>
              <a:t>Establish Team</a:t>
            </a:r>
          </a:p>
          <a:p>
            <a:pPr marL="457200" indent="-457200">
              <a:buFont typeface="Arial" panose="020B0604020202020204" pitchFamily="34" charset="0"/>
              <a:buChar char="•"/>
            </a:pPr>
            <a:r>
              <a:rPr lang="en-GB" sz="3200" strike="sngStrike" dirty="0">
                <a:solidFill>
                  <a:schemeClr val="bg1">
                    <a:lumMod val="65000"/>
                  </a:schemeClr>
                </a:solidFill>
              </a:rPr>
              <a:t>Identify Problem</a:t>
            </a:r>
          </a:p>
          <a:p>
            <a:pPr marL="457200" indent="-457200">
              <a:buFont typeface="Arial" panose="020B0604020202020204" pitchFamily="34" charset="0"/>
              <a:buChar char="•"/>
            </a:pPr>
            <a:r>
              <a:rPr lang="en-GB" sz="3200" strike="sngStrike" dirty="0">
                <a:solidFill>
                  <a:schemeClr val="bg1">
                    <a:lumMod val="65000"/>
                  </a:schemeClr>
                </a:solidFill>
              </a:rPr>
              <a:t>Gather &amp; </a:t>
            </a:r>
            <a:r>
              <a:rPr lang="en-GB" sz="3200" strike="sngStrike" dirty="0" err="1">
                <a:solidFill>
                  <a:schemeClr val="bg1">
                    <a:lumMod val="65000"/>
                  </a:schemeClr>
                </a:solidFill>
              </a:rPr>
              <a:t>Analyze</a:t>
            </a:r>
            <a:r>
              <a:rPr lang="en-GB" sz="3200" strike="sngStrike" dirty="0">
                <a:solidFill>
                  <a:schemeClr val="bg1">
                    <a:lumMod val="65000"/>
                  </a:schemeClr>
                </a:solidFill>
              </a:rPr>
              <a:t> Data</a:t>
            </a:r>
          </a:p>
          <a:p>
            <a:pPr marL="457200" indent="-457200">
              <a:buFont typeface="Arial" panose="020B0604020202020204" pitchFamily="34" charset="0"/>
              <a:buChar char="•"/>
            </a:pPr>
            <a:r>
              <a:rPr lang="en-GB" sz="3200" strike="sngStrike" dirty="0">
                <a:solidFill>
                  <a:schemeClr val="bg1">
                    <a:lumMod val="65000"/>
                  </a:schemeClr>
                </a:solidFill>
              </a:rPr>
              <a:t>Find the Root Cause</a:t>
            </a:r>
          </a:p>
          <a:p>
            <a:pPr marL="457200" indent="-457200">
              <a:buFont typeface="Arial" panose="020B0604020202020204" pitchFamily="34" charset="0"/>
              <a:buChar char="•"/>
            </a:pPr>
            <a:r>
              <a:rPr lang="en-GB" sz="3200" strike="sngStrike" dirty="0">
                <a:solidFill>
                  <a:schemeClr val="bg1">
                    <a:lumMod val="65000"/>
                  </a:schemeClr>
                </a:solidFill>
              </a:rPr>
              <a:t>Determine Corrective Action</a:t>
            </a:r>
          </a:p>
          <a:p>
            <a:pPr marL="457200" indent="-457200">
              <a:buFont typeface="Arial" panose="020B0604020202020204" pitchFamily="34" charset="0"/>
              <a:buChar char="•"/>
            </a:pPr>
            <a:r>
              <a:rPr lang="en-GB" sz="3200" strike="sngStrike" dirty="0">
                <a:solidFill>
                  <a:schemeClr val="bg1">
                    <a:lumMod val="65000"/>
                  </a:schemeClr>
                </a:solidFill>
              </a:rPr>
              <a:t>Implement Corrective Action</a:t>
            </a:r>
          </a:p>
          <a:p>
            <a:pPr marL="457200" indent="-457200">
              <a:buFont typeface="Arial" panose="020B0604020202020204" pitchFamily="34" charset="0"/>
              <a:buChar char="•"/>
            </a:pPr>
            <a:r>
              <a:rPr lang="en-GB" sz="3200" strike="sngStrike" dirty="0">
                <a:solidFill>
                  <a:schemeClr val="bg1">
                    <a:lumMod val="65000"/>
                  </a:schemeClr>
                </a:solidFill>
              </a:rPr>
              <a:t>Review Corrective Action</a:t>
            </a:r>
          </a:p>
          <a:p>
            <a:r>
              <a:rPr lang="en-GB" sz="3200" dirty="0">
                <a:solidFill>
                  <a:schemeClr val="bg1"/>
                </a:solidFill>
              </a:rPr>
              <a:t>           </a:t>
            </a:r>
            <a:r>
              <a:rPr lang="en-GB" sz="4000" b="1" dirty="0">
                <a:solidFill>
                  <a:srgbClr val="FFFF00"/>
                </a:solidFill>
              </a:rPr>
              <a:t>Fix it</a:t>
            </a:r>
            <a:endParaRPr lang="en-GB" sz="3200" b="1" dirty="0">
              <a:solidFill>
                <a:srgbClr val="FFFF00"/>
              </a:solidFill>
            </a:endParaRPr>
          </a:p>
        </p:txBody>
      </p:sp>
      <p:sp>
        <p:nvSpPr>
          <p:cNvPr id="6" name="Arc 8">
            <a:extLst>
              <a:ext uri="{FF2B5EF4-FFF2-40B4-BE49-F238E27FC236}">
                <a16:creationId xmlns:a16="http://schemas.microsoft.com/office/drawing/2014/main" id="{EFBF81E0-3018-012C-F5ED-44F3292F9D16}"/>
              </a:ext>
            </a:extLst>
          </p:cNvPr>
          <p:cNvSpPr>
            <a:spLocks/>
          </p:cNvSpPr>
          <p:nvPr/>
        </p:nvSpPr>
        <p:spPr bwMode="auto">
          <a:xfrm flipH="1">
            <a:off x="2584519" y="1329834"/>
            <a:ext cx="5244410" cy="4370221"/>
          </a:xfrm>
          <a:custGeom>
            <a:avLst/>
            <a:gdLst>
              <a:gd name="G0" fmla="+- 21600 0 0"/>
              <a:gd name="G1" fmla="+- 21600 0 0"/>
              <a:gd name="G2" fmla="+- 21600 0 0"/>
              <a:gd name="T0" fmla="*/ 18770 w 21897"/>
              <a:gd name="T1" fmla="*/ 43014 h 43014"/>
              <a:gd name="T2" fmla="*/ 21897 w 21897"/>
              <a:gd name="T3" fmla="*/ 2 h 43014"/>
              <a:gd name="T4" fmla="*/ 21600 w 21897"/>
              <a:gd name="T5" fmla="*/ 21600 h 43014"/>
            </a:gdLst>
            <a:ahLst/>
            <a:cxnLst>
              <a:cxn ang="0">
                <a:pos x="T0" y="T1"/>
              </a:cxn>
              <a:cxn ang="0">
                <a:pos x="T2" y="T3"/>
              </a:cxn>
              <a:cxn ang="0">
                <a:pos x="T4" y="T5"/>
              </a:cxn>
            </a:cxnLst>
            <a:rect l="0" t="0" r="r" b="b"/>
            <a:pathLst>
              <a:path w="21897" h="43014" fill="none" extrusionOk="0">
                <a:moveTo>
                  <a:pt x="18770" y="43013"/>
                </a:moveTo>
                <a:cubicBezTo>
                  <a:pt x="8027" y="41594"/>
                  <a:pt x="0" y="32435"/>
                  <a:pt x="0" y="21600"/>
                </a:cubicBezTo>
                <a:cubicBezTo>
                  <a:pt x="0" y="9670"/>
                  <a:pt x="9670" y="0"/>
                  <a:pt x="21600" y="0"/>
                </a:cubicBezTo>
                <a:cubicBezTo>
                  <a:pt x="21699" y="-1"/>
                  <a:pt x="21798" y="0"/>
                  <a:pt x="21896" y="2"/>
                </a:cubicBezTo>
              </a:path>
              <a:path w="21897" h="43014" stroke="0" extrusionOk="0">
                <a:moveTo>
                  <a:pt x="18770" y="43013"/>
                </a:moveTo>
                <a:cubicBezTo>
                  <a:pt x="8027" y="41594"/>
                  <a:pt x="0" y="32435"/>
                  <a:pt x="0" y="21600"/>
                </a:cubicBezTo>
                <a:cubicBezTo>
                  <a:pt x="0" y="9670"/>
                  <a:pt x="9670" y="0"/>
                  <a:pt x="21600" y="0"/>
                </a:cubicBezTo>
                <a:cubicBezTo>
                  <a:pt x="21699" y="-1"/>
                  <a:pt x="21798" y="0"/>
                  <a:pt x="21896" y="2"/>
                </a:cubicBezTo>
                <a:lnTo>
                  <a:pt x="21600" y="21600"/>
                </a:lnTo>
                <a:close/>
              </a:path>
            </a:pathLst>
          </a:custGeom>
          <a:noFill/>
          <a:ln w="92075" cap="rnd">
            <a:solidFill>
              <a:srgbClr val="FFFF00"/>
            </a:solidFill>
            <a:round/>
            <a:headEnd type="stealth" w="med" len="lg"/>
            <a:tailEnd type="none" w="sm" len="sm"/>
          </a:ln>
          <a:effectLst/>
        </p:spPr>
        <p:txBody>
          <a:bodyPr wrap="none" anchor="ctr"/>
          <a:lstStyle/>
          <a:p>
            <a:endParaRPr lang="en-GB" dirty="0"/>
          </a:p>
        </p:txBody>
      </p:sp>
    </p:spTree>
    <p:extLst>
      <p:ext uri="{BB962C8B-B14F-4D97-AF65-F5344CB8AC3E}">
        <p14:creationId xmlns:p14="http://schemas.microsoft.com/office/powerpoint/2010/main" val="38857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F9273-CE12-850C-FBA5-BB6C63E9CE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473B99-16EC-5AE0-5E00-49AAA5EAAA6B}"/>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b="1" dirty="0">
              <a:solidFill>
                <a:schemeClr val="bg1"/>
              </a:solidFill>
            </a:endParaRPr>
          </a:p>
        </p:txBody>
      </p:sp>
      <p:sp>
        <p:nvSpPr>
          <p:cNvPr id="3" name="Title 2">
            <a:extLst>
              <a:ext uri="{FF2B5EF4-FFF2-40B4-BE49-F238E27FC236}">
                <a16:creationId xmlns:a16="http://schemas.microsoft.com/office/drawing/2014/main" id="{93070E3F-037E-34BB-2B7C-53BA2DBA350A}"/>
              </a:ext>
            </a:extLst>
          </p:cNvPr>
          <p:cNvSpPr txBox="1">
            <a:spLocks/>
          </p:cNvSpPr>
          <p:nvPr/>
        </p:nvSpPr>
        <p:spPr>
          <a:xfrm>
            <a:off x="0" y="0"/>
            <a:ext cx="12192000" cy="537455"/>
          </a:xfrm>
          <a:prstGeom prst="rect">
            <a:avLst/>
          </a:prstGeom>
          <a:solidFill>
            <a:srgbClr val="70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The Traditional Approach to an Event</a:t>
            </a:r>
          </a:p>
        </p:txBody>
      </p:sp>
      <p:sp>
        <p:nvSpPr>
          <p:cNvPr id="4" name="Title 1">
            <a:extLst>
              <a:ext uri="{FF2B5EF4-FFF2-40B4-BE49-F238E27FC236}">
                <a16:creationId xmlns:a16="http://schemas.microsoft.com/office/drawing/2014/main" id="{578584C6-4364-1B34-3DCA-C678A15D5283}"/>
              </a:ext>
            </a:extLst>
          </p:cNvPr>
          <p:cNvSpPr txBox="1">
            <a:spLocks/>
          </p:cNvSpPr>
          <p:nvPr/>
        </p:nvSpPr>
        <p:spPr>
          <a:xfrm>
            <a:off x="1549161" y="401604"/>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200" dirty="0"/>
          </a:p>
        </p:txBody>
      </p:sp>
      <p:sp>
        <p:nvSpPr>
          <p:cNvPr id="9" name="Rectangle 2">
            <a:extLst>
              <a:ext uri="{FF2B5EF4-FFF2-40B4-BE49-F238E27FC236}">
                <a16:creationId xmlns:a16="http://schemas.microsoft.com/office/drawing/2014/main" id="{3369B432-E4F5-CC4E-6FDF-D33A9264D4EB}"/>
              </a:ext>
            </a:extLst>
          </p:cNvPr>
          <p:cNvSpPr>
            <a:spLocks noChangeArrowheads="1"/>
          </p:cNvSpPr>
          <p:nvPr/>
        </p:nvSpPr>
        <p:spPr bwMode="auto">
          <a:xfrm>
            <a:off x="1703652" y="5954058"/>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Rectangle 3">
            <a:extLst>
              <a:ext uri="{FF2B5EF4-FFF2-40B4-BE49-F238E27FC236}">
                <a16:creationId xmlns:a16="http://schemas.microsoft.com/office/drawing/2014/main" id="{91AD0011-C203-DBA3-7028-4186EBADA32D}"/>
              </a:ext>
            </a:extLst>
          </p:cNvPr>
          <p:cNvSpPr>
            <a:spLocks noChangeArrowheads="1"/>
          </p:cNvSpPr>
          <p:nvPr/>
        </p:nvSpPr>
        <p:spPr bwMode="auto">
          <a:xfrm>
            <a:off x="4345252" y="5954058"/>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Line 6">
            <a:extLst>
              <a:ext uri="{FF2B5EF4-FFF2-40B4-BE49-F238E27FC236}">
                <a16:creationId xmlns:a16="http://schemas.microsoft.com/office/drawing/2014/main" id="{7AB6BA64-3A75-F457-2383-BF7E901548F9}"/>
              </a:ext>
            </a:extLst>
          </p:cNvPr>
          <p:cNvSpPr>
            <a:spLocks noChangeShapeType="1"/>
          </p:cNvSpPr>
          <p:nvPr/>
        </p:nvSpPr>
        <p:spPr bwMode="auto">
          <a:xfrm>
            <a:off x="6087402" y="1204258"/>
            <a:ext cx="3440" cy="1588"/>
          </a:xfrm>
          <a:prstGeom prst="line">
            <a:avLst/>
          </a:prstGeom>
          <a:noFill/>
          <a:ln w="0">
            <a:solidFill>
              <a:srgbClr val="0000F8"/>
            </a:solidFill>
            <a:prstDash val="sysDash"/>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Line 7">
            <a:extLst>
              <a:ext uri="{FF2B5EF4-FFF2-40B4-BE49-F238E27FC236}">
                <a16:creationId xmlns:a16="http://schemas.microsoft.com/office/drawing/2014/main" id="{44B88631-7A04-A570-46A9-05FF7B6FD611}"/>
              </a:ext>
            </a:extLst>
          </p:cNvPr>
          <p:cNvSpPr>
            <a:spLocks noChangeShapeType="1"/>
          </p:cNvSpPr>
          <p:nvPr/>
        </p:nvSpPr>
        <p:spPr bwMode="auto">
          <a:xfrm>
            <a:off x="5702168" y="1204259"/>
            <a:ext cx="789384" cy="3175"/>
          </a:xfrm>
          <a:prstGeom prst="line">
            <a:avLst/>
          </a:prstGeom>
          <a:noFill/>
          <a:ln w="2857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Line 8">
            <a:extLst>
              <a:ext uri="{FF2B5EF4-FFF2-40B4-BE49-F238E27FC236}">
                <a16:creationId xmlns:a16="http://schemas.microsoft.com/office/drawing/2014/main" id="{95D21FF6-B37E-D01C-12A5-54F21F491AC9}"/>
              </a:ext>
            </a:extLst>
          </p:cNvPr>
          <p:cNvSpPr>
            <a:spLocks noChangeShapeType="1"/>
          </p:cNvSpPr>
          <p:nvPr/>
        </p:nvSpPr>
        <p:spPr bwMode="auto">
          <a:xfrm>
            <a:off x="3655616" y="1204258"/>
            <a:ext cx="0" cy="1588"/>
          </a:xfrm>
          <a:prstGeom prst="line">
            <a:avLst/>
          </a:prstGeom>
          <a:noFill/>
          <a:ln w="0">
            <a:solidFill>
              <a:srgbClr val="0000F8"/>
            </a:solidFill>
            <a:prstDash val="sysDash"/>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9">
            <a:extLst>
              <a:ext uri="{FF2B5EF4-FFF2-40B4-BE49-F238E27FC236}">
                <a16:creationId xmlns:a16="http://schemas.microsoft.com/office/drawing/2014/main" id="{1CB37E3D-B22B-293C-1B98-0E631BF357D6}"/>
              </a:ext>
            </a:extLst>
          </p:cNvPr>
          <p:cNvSpPr>
            <a:spLocks noChangeShapeType="1"/>
          </p:cNvSpPr>
          <p:nvPr/>
        </p:nvSpPr>
        <p:spPr bwMode="auto">
          <a:xfrm flipH="1">
            <a:off x="3189552" y="1204259"/>
            <a:ext cx="930408" cy="3175"/>
          </a:xfrm>
          <a:prstGeom prst="line">
            <a:avLst/>
          </a:prstGeom>
          <a:noFill/>
          <a:ln w="2857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Line 10">
            <a:extLst>
              <a:ext uri="{FF2B5EF4-FFF2-40B4-BE49-F238E27FC236}">
                <a16:creationId xmlns:a16="http://schemas.microsoft.com/office/drawing/2014/main" id="{0FF0C24A-ED87-2A55-F076-29CA8BC8A2E1}"/>
              </a:ext>
            </a:extLst>
          </p:cNvPr>
          <p:cNvSpPr>
            <a:spLocks noChangeShapeType="1"/>
          </p:cNvSpPr>
          <p:nvPr/>
        </p:nvSpPr>
        <p:spPr bwMode="auto">
          <a:xfrm>
            <a:off x="2685654" y="5573058"/>
            <a:ext cx="1719" cy="1588"/>
          </a:xfrm>
          <a:prstGeom prst="line">
            <a:avLst/>
          </a:prstGeom>
          <a:noFill/>
          <a:ln w="0">
            <a:solidFill>
              <a:srgbClr val="0000F8"/>
            </a:solidFill>
            <a:prstDash val="sysDash"/>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1">
            <a:extLst>
              <a:ext uri="{FF2B5EF4-FFF2-40B4-BE49-F238E27FC236}">
                <a16:creationId xmlns:a16="http://schemas.microsoft.com/office/drawing/2014/main" id="{DEBFBFC7-29CE-56DA-81B0-89C1F4A33BD2}"/>
              </a:ext>
            </a:extLst>
          </p:cNvPr>
          <p:cNvSpPr>
            <a:spLocks noChangeShapeType="1"/>
          </p:cNvSpPr>
          <p:nvPr/>
        </p:nvSpPr>
        <p:spPr bwMode="auto">
          <a:xfrm>
            <a:off x="2685654" y="5376208"/>
            <a:ext cx="3440" cy="349250"/>
          </a:xfrm>
          <a:prstGeom prst="line">
            <a:avLst/>
          </a:prstGeom>
          <a:noFill/>
          <a:ln w="28575">
            <a:solidFill>
              <a:srgbClr val="FFFF0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 name="Line 12">
            <a:extLst>
              <a:ext uri="{FF2B5EF4-FFF2-40B4-BE49-F238E27FC236}">
                <a16:creationId xmlns:a16="http://schemas.microsoft.com/office/drawing/2014/main" id="{4B302AE7-7411-921A-4559-D32A47186D91}"/>
              </a:ext>
            </a:extLst>
          </p:cNvPr>
          <p:cNvSpPr>
            <a:spLocks noChangeShapeType="1"/>
          </p:cNvSpPr>
          <p:nvPr/>
        </p:nvSpPr>
        <p:spPr bwMode="auto">
          <a:xfrm>
            <a:off x="1827477" y="1204258"/>
            <a:ext cx="1720" cy="455930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13">
            <a:extLst>
              <a:ext uri="{FF2B5EF4-FFF2-40B4-BE49-F238E27FC236}">
                <a16:creationId xmlns:a16="http://schemas.microsoft.com/office/drawing/2014/main" id="{7644A935-2CD0-9596-428A-7F7A0B9D90B9}"/>
              </a:ext>
            </a:extLst>
          </p:cNvPr>
          <p:cNvSpPr>
            <a:spLocks noChangeShapeType="1"/>
          </p:cNvSpPr>
          <p:nvPr/>
        </p:nvSpPr>
        <p:spPr bwMode="auto">
          <a:xfrm flipH="1">
            <a:off x="1827477" y="1204258"/>
            <a:ext cx="369756" cy="1588"/>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14">
            <a:extLst>
              <a:ext uri="{FF2B5EF4-FFF2-40B4-BE49-F238E27FC236}">
                <a16:creationId xmlns:a16="http://schemas.microsoft.com/office/drawing/2014/main" id="{2E6C5F71-97C8-36D7-012B-909F0C2A1FA2}"/>
              </a:ext>
            </a:extLst>
          </p:cNvPr>
          <p:cNvSpPr>
            <a:spLocks noChangeShapeType="1"/>
          </p:cNvSpPr>
          <p:nvPr/>
        </p:nvSpPr>
        <p:spPr bwMode="auto">
          <a:xfrm>
            <a:off x="1827477" y="5763558"/>
            <a:ext cx="3343275" cy="1588"/>
          </a:xfrm>
          <a:prstGeom prst="line">
            <a:avLst/>
          </a:prstGeom>
          <a:noFill/>
          <a:ln w="2857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 name="Line 15">
            <a:extLst>
              <a:ext uri="{FF2B5EF4-FFF2-40B4-BE49-F238E27FC236}">
                <a16:creationId xmlns:a16="http://schemas.microsoft.com/office/drawing/2014/main" id="{21B4E640-93BC-A848-6E4F-664931F03D9C}"/>
              </a:ext>
            </a:extLst>
          </p:cNvPr>
          <p:cNvSpPr>
            <a:spLocks noChangeShapeType="1"/>
          </p:cNvSpPr>
          <p:nvPr/>
        </p:nvSpPr>
        <p:spPr bwMode="auto">
          <a:xfrm flipH="1">
            <a:off x="2685654" y="2344083"/>
            <a:ext cx="323321" cy="1588"/>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16">
            <a:extLst>
              <a:ext uri="{FF2B5EF4-FFF2-40B4-BE49-F238E27FC236}">
                <a16:creationId xmlns:a16="http://schemas.microsoft.com/office/drawing/2014/main" id="{B1DED634-FD89-FC1D-1142-798ED91788C4}"/>
              </a:ext>
            </a:extLst>
          </p:cNvPr>
          <p:cNvSpPr>
            <a:spLocks noChangeShapeType="1"/>
          </p:cNvSpPr>
          <p:nvPr/>
        </p:nvSpPr>
        <p:spPr bwMode="auto">
          <a:xfrm>
            <a:off x="2685654" y="2344084"/>
            <a:ext cx="8598" cy="20859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Freeform 17">
            <a:extLst>
              <a:ext uri="{FF2B5EF4-FFF2-40B4-BE49-F238E27FC236}">
                <a16:creationId xmlns:a16="http://schemas.microsoft.com/office/drawing/2014/main" id="{45D84353-053D-1553-7952-2D17564D3343}"/>
              </a:ext>
            </a:extLst>
          </p:cNvPr>
          <p:cNvSpPr>
            <a:spLocks/>
          </p:cNvSpPr>
          <p:nvPr/>
        </p:nvSpPr>
        <p:spPr bwMode="auto">
          <a:xfrm>
            <a:off x="2623741" y="4442759"/>
            <a:ext cx="123825" cy="112713"/>
          </a:xfrm>
          <a:custGeom>
            <a:avLst/>
            <a:gdLst>
              <a:gd name="T0" fmla="*/ 36 w 72"/>
              <a:gd name="T1" fmla="*/ 71 h 71"/>
              <a:gd name="T2" fmla="*/ 0 w 72"/>
              <a:gd name="T3" fmla="*/ 0 h 71"/>
              <a:gd name="T4" fmla="*/ 72 w 72"/>
              <a:gd name="T5" fmla="*/ 0 h 71"/>
              <a:gd name="T6" fmla="*/ 36 w 72"/>
              <a:gd name="T7" fmla="*/ 71 h 71"/>
            </a:gdLst>
            <a:ahLst/>
            <a:cxnLst>
              <a:cxn ang="0">
                <a:pos x="T0" y="T1"/>
              </a:cxn>
              <a:cxn ang="0">
                <a:pos x="T2" y="T3"/>
              </a:cxn>
              <a:cxn ang="0">
                <a:pos x="T4" y="T5"/>
              </a:cxn>
              <a:cxn ang="0">
                <a:pos x="T6" y="T7"/>
              </a:cxn>
            </a:cxnLst>
            <a:rect l="0" t="0" r="r" b="b"/>
            <a:pathLst>
              <a:path w="72" h="71">
                <a:moveTo>
                  <a:pt x="36" y="71"/>
                </a:moveTo>
                <a:lnTo>
                  <a:pt x="0" y="0"/>
                </a:lnTo>
                <a:lnTo>
                  <a:pt x="72" y="0"/>
                </a:lnTo>
                <a:lnTo>
                  <a:pt x="36" y="71"/>
                </a:lnTo>
                <a:close/>
              </a:path>
            </a:pathLst>
          </a:custGeom>
          <a:solidFill>
            <a:srgbClr val="FFFF00"/>
          </a:solidFill>
          <a:ln>
            <a:noFill/>
          </a:ln>
        </p:spPr>
        <p:txBody>
          <a:bodyPr/>
          <a:lstStyle/>
          <a:p>
            <a:endParaRPr lang="en-GB"/>
          </a:p>
        </p:txBody>
      </p:sp>
      <p:sp>
        <p:nvSpPr>
          <p:cNvPr id="25" name="Line 18">
            <a:extLst>
              <a:ext uri="{FF2B5EF4-FFF2-40B4-BE49-F238E27FC236}">
                <a16:creationId xmlns:a16="http://schemas.microsoft.com/office/drawing/2014/main" id="{E8ECD66E-1A7A-6555-6922-6E1C14BBA69A}"/>
              </a:ext>
            </a:extLst>
          </p:cNvPr>
          <p:cNvSpPr>
            <a:spLocks noChangeShapeType="1"/>
          </p:cNvSpPr>
          <p:nvPr/>
        </p:nvSpPr>
        <p:spPr bwMode="auto">
          <a:xfrm>
            <a:off x="5776119" y="5242858"/>
            <a:ext cx="1720" cy="1588"/>
          </a:xfrm>
          <a:prstGeom prst="line">
            <a:avLst/>
          </a:prstGeom>
          <a:noFill/>
          <a:ln w="0">
            <a:solidFill>
              <a:srgbClr val="0000F8"/>
            </a:solidFill>
            <a:prstDash val="sysDash"/>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19">
            <a:extLst>
              <a:ext uri="{FF2B5EF4-FFF2-40B4-BE49-F238E27FC236}">
                <a16:creationId xmlns:a16="http://schemas.microsoft.com/office/drawing/2014/main" id="{BD931FE4-133F-7985-02CB-B6215F46A7D7}"/>
              </a:ext>
            </a:extLst>
          </p:cNvPr>
          <p:cNvSpPr>
            <a:spLocks noChangeShapeType="1"/>
          </p:cNvSpPr>
          <p:nvPr/>
        </p:nvSpPr>
        <p:spPr bwMode="auto">
          <a:xfrm>
            <a:off x="5776119" y="5080934"/>
            <a:ext cx="5160" cy="339725"/>
          </a:xfrm>
          <a:prstGeom prst="line">
            <a:avLst/>
          </a:prstGeom>
          <a:noFill/>
          <a:ln w="28575">
            <a:solidFill>
              <a:srgbClr val="FFFF0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 name="Line 20">
            <a:extLst>
              <a:ext uri="{FF2B5EF4-FFF2-40B4-BE49-F238E27FC236}">
                <a16:creationId xmlns:a16="http://schemas.microsoft.com/office/drawing/2014/main" id="{317592F4-E3CA-4B13-398E-FB32DDDE40B4}"/>
              </a:ext>
            </a:extLst>
          </p:cNvPr>
          <p:cNvSpPr>
            <a:spLocks noChangeShapeType="1"/>
          </p:cNvSpPr>
          <p:nvPr/>
        </p:nvSpPr>
        <p:spPr bwMode="auto">
          <a:xfrm>
            <a:off x="8643012" y="3256897"/>
            <a:ext cx="417857" cy="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1">
            <a:extLst>
              <a:ext uri="{FF2B5EF4-FFF2-40B4-BE49-F238E27FC236}">
                <a16:creationId xmlns:a16="http://schemas.microsoft.com/office/drawing/2014/main" id="{FA7E2D3F-2B39-4180-1D88-6E250CD0E6AA}"/>
              </a:ext>
            </a:extLst>
          </p:cNvPr>
          <p:cNvSpPr>
            <a:spLocks noChangeShapeType="1"/>
          </p:cNvSpPr>
          <p:nvPr/>
        </p:nvSpPr>
        <p:spPr bwMode="auto">
          <a:xfrm>
            <a:off x="9060869" y="3242609"/>
            <a:ext cx="0" cy="2408237"/>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Freeform 22">
            <a:extLst>
              <a:ext uri="{FF2B5EF4-FFF2-40B4-BE49-F238E27FC236}">
                <a16:creationId xmlns:a16="http://schemas.microsoft.com/office/drawing/2014/main" id="{414DA40B-BBE2-0D0B-6A0B-CCC1617CE8B1}"/>
              </a:ext>
            </a:extLst>
          </p:cNvPr>
          <p:cNvSpPr>
            <a:spLocks/>
          </p:cNvSpPr>
          <p:nvPr/>
        </p:nvSpPr>
        <p:spPr bwMode="auto">
          <a:xfrm>
            <a:off x="8998956" y="5634985"/>
            <a:ext cx="123825" cy="112712"/>
          </a:xfrm>
          <a:custGeom>
            <a:avLst/>
            <a:gdLst>
              <a:gd name="T0" fmla="*/ 36 w 72"/>
              <a:gd name="T1" fmla="*/ 71 h 71"/>
              <a:gd name="T2" fmla="*/ 0 w 72"/>
              <a:gd name="T3" fmla="*/ 0 h 71"/>
              <a:gd name="T4" fmla="*/ 72 w 72"/>
              <a:gd name="T5" fmla="*/ 0 h 71"/>
              <a:gd name="T6" fmla="*/ 36 w 72"/>
              <a:gd name="T7" fmla="*/ 71 h 71"/>
            </a:gdLst>
            <a:ahLst/>
            <a:cxnLst>
              <a:cxn ang="0">
                <a:pos x="T0" y="T1"/>
              </a:cxn>
              <a:cxn ang="0">
                <a:pos x="T2" y="T3"/>
              </a:cxn>
              <a:cxn ang="0">
                <a:pos x="T4" y="T5"/>
              </a:cxn>
              <a:cxn ang="0">
                <a:pos x="T6" y="T7"/>
              </a:cxn>
            </a:cxnLst>
            <a:rect l="0" t="0" r="r" b="b"/>
            <a:pathLst>
              <a:path w="72" h="71">
                <a:moveTo>
                  <a:pt x="36" y="71"/>
                </a:moveTo>
                <a:lnTo>
                  <a:pt x="0" y="0"/>
                </a:lnTo>
                <a:lnTo>
                  <a:pt x="72" y="0"/>
                </a:lnTo>
                <a:lnTo>
                  <a:pt x="36" y="71"/>
                </a:lnTo>
                <a:close/>
              </a:path>
            </a:pathLst>
          </a:custGeom>
          <a:solidFill>
            <a:srgbClr val="FFFF00"/>
          </a:solidFill>
          <a:ln>
            <a:noFill/>
          </a:ln>
        </p:spPr>
        <p:txBody>
          <a:bodyPr/>
          <a:lstStyle/>
          <a:p>
            <a:endParaRPr lang="en-GB"/>
          </a:p>
        </p:txBody>
      </p:sp>
      <p:sp>
        <p:nvSpPr>
          <p:cNvPr id="30" name="Line 23">
            <a:extLst>
              <a:ext uri="{FF2B5EF4-FFF2-40B4-BE49-F238E27FC236}">
                <a16:creationId xmlns:a16="http://schemas.microsoft.com/office/drawing/2014/main" id="{86E5C8AA-E310-5B26-DA7D-52137032DB45}"/>
              </a:ext>
            </a:extLst>
          </p:cNvPr>
          <p:cNvSpPr>
            <a:spLocks noChangeShapeType="1"/>
          </p:cNvSpPr>
          <p:nvPr/>
        </p:nvSpPr>
        <p:spPr bwMode="auto">
          <a:xfrm>
            <a:off x="6665252" y="4396722"/>
            <a:ext cx="1086908" cy="1587"/>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24">
            <a:extLst>
              <a:ext uri="{FF2B5EF4-FFF2-40B4-BE49-F238E27FC236}">
                <a16:creationId xmlns:a16="http://schemas.microsoft.com/office/drawing/2014/main" id="{AB9CF33C-A0DA-1238-9AB6-A10A9D38E949}"/>
              </a:ext>
            </a:extLst>
          </p:cNvPr>
          <p:cNvSpPr>
            <a:spLocks noChangeShapeType="1"/>
          </p:cNvSpPr>
          <p:nvPr/>
        </p:nvSpPr>
        <p:spPr bwMode="auto">
          <a:xfrm>
            <a:off x="7752160" y="4396722"/>
            <a:ext cx="3440" cy="338137"/>
          </a:xfrm>
          <a:prstGeom prst="line">
            <a:avLst/>
          </a:prstGeom>
          <a:noFill/>
          <a:ln w="2857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 name="Line 25">
            <a:extLst>
              <a:ext uri="{FF2B5EF4-FFF2-40B4-BE49-F238E27FC236}">
                <a16:creationId xmlns:a16="http://schemas.microsoft.com/office/drawing/2014/main" id="{9EDE1676-4D53-3D22-FFDC-7D2A66FE0288}"/>
              </a:ext>
            </a:extLst>
          </p:cNvPr>
          <p:cNvSpPr>
            <a:spLocks noChangeShapeType="1"/>
          </p:cNvSpPr>
          <p:nvPr/>
        </p:nvSpPr>
        <p:spPr bwMode="auto">
          <a:xfrm>
            <a:off x="9567450" y="2760009"/>
            <a:ext cx="1719" cy="3008312"/>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Line 26">
            <a:extLst>
              <a:ext uri="{FF2B5EF4-FFF2-40B4-BE49-F238E27FC236}">
                <a16:creationId xmlns:a16="http://schemas.microsoft.com/office/drawing/2014/main" id="{6E7AD019-122D-6F90-0F85-E50AEE39147C}"/>
              </a:ext>
            </a:extLst>
          </p:cNvPr>
          <p:cNvSpPr>
            <a:spLocks noChangeShapeType="1"/>
          </p:cNvSpPr>
          <p:nvPr/>
        </p:nvSpPr>
        <p:spPr bwMode="auto">
          <a:xfrm flipH="1" flipV="1">
            <a:off x="6409003" y="5765146"/>
            <a:ext cx="3158447" cy="9010"/>
          </a:xfrm>
          <a:prstGeom prst="line">
            <a:avLst/>
          </a:prstGeom>
          <a:noFill/>
          <a:ln w="2857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 name="Line 27">
            <a:extLst>
              <a:ext uri="{FF2B5EF4-FFF2-40B4-BE49-F238E27FC236}">
                <a16:creationId xmlns:a16="http://schemas.microsoft.com/office/drawing/2014/main" id="{6A9259C4-0306-806B-664C-C00A95FE9994}"/>
              </a:ext>
            </a:extLst>
          </p:cNvPr>
          <p:cNvSpPr>
            <a:spLocks noChangeShapeType="1"/>
          </p:cNvSpPr>
          <p:nvPr/>
        </p:nvSpPr>
        <p:spPr bwMode="auto">
          <a:xfrm>
            <a:off x="8051404" y="1204257"/>
            <a:ext cx="1504054" cy="7391"/>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Line 28">
            <a:extLst>
              <a:ext uri="{FF2B5EF4-FFF2-40B4-BE49-F238E27FC236}">
                <a16:creationId xmlns:a16="http://schemas.microsoft.com/office/drawing/2014/main" id="{7C9C9C04-0250-F5C9-ED21-1CF603C3C822}"/>
              </a:ext>
            </a:extLst>
          </p:cNvPr>
          <p:cNvSpPr>
            <a:spLocks noChangeShapeType="1"/>
          </p:cNvSpPr>
          <p:nvPr/>
        </p:nvSpPr>
        <p:spPr bwMode="auto">
          <a:xfrm>
            <a:off x="9555457" y="1204818"/>
            <a:ext cx="3440" cy="254000"/>
          </a:xfrm>
          <a:prstGeom prst="line">
            <a:avLst/>
          </a:prstGeom>
          <a:noFill/>
          <a:ln w="28575">
            <a:solidFill>
              <a:srgbClr val="FFFF0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 name="Line 29">
            <a:extLst>
              <a:ext uri="{FF2B5EF4-FFF2-40B4-BE49-F238E27FC236}">
                <a16:creationId xmlns:a16="http://schemas.microsoft.com/office/drawing/2014/main" id="{57720F0A-4A62-1863-2ED3-D43F2F70CA86}"/>
              </a:ext>
            </a:extLst>
          </p:cNvPr>
          <p:cNvSpPr>
            <a:spLocks noChangeShapeType="1"/>
          </p:cNvSpPr>
          <p:nvPr/>
        </p:nvSpPr>
        <p:spPr bwMode="auto">
          <a:xfrm flipH="1">
            <a:off x="7752161" y="2117072"/>
            <a:ext cx="1186656" cy="1587"/>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 name="Line 30">
            <a:extLst>
              <a:ext uri="{FF2B5EF4-FFF2-40B4-BE49-F238E27FC236}">
                <a16:creationId xmlns:a16="http://schemas.microsoft.com/office/drawing/2014/main" id="{14C00E3C-00B2-EF26-2AFC-99A3B66FF6CF}"/>
              </a:ext>
            </a:extLst>
          </p:cNvPr>
          <p:cNvSpPr>
            <a:spLocks noChangeShapeType="1"/>
          </p:cNvSpPr>
          <p:nvPr/>
        </p:nvSpPr>
        <p:spPr bwMode="auto">
          <a:xfrm>
            <a:off x="7752160" y="2117071"/>
            <a:ext cx="3440" cy="341312"/>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 name="Freeform 31">
            <a:extLst>
              <a:ext uri="{FF2B5EF4-FFF2-40B4-BE49-F238E27FC236}">
                <a16:creationId xmlns:a16="http://schemas.microsoft.com/office/drawing/2014/main" id="{E0D6B585-C59E-19AA-E10D-68BF5858834D}"/>
              </a:ext>
            </a:extLst>
          </p:cNvPr>
          <p:cNvSpPr>
            <a:spLocks/>
          </p:cNvSpPr>
          <p:nvPr/>
        </p:nvSpPr>
        <p:spPr bwMode="auto">
          <a:xfrm>
            <a:off x="7693688" y="2458383"/>
            <a:ext cx="120385" cy="114300"/>
          </a:xfrm>
          <a:custGeom>
            <a:avLst/>
            <a:gdLst>
              <a:gd name="T0" fmla="*/ 35 w 71"/>
              <a:gd name="T1" fmla="*/ 72 h 72"/>
              <a:gd name="T2" fmla="*/ 0 w 71"/>
              <a:gd name="T3" fmla="*/ 0 h 72"/>
              <a:gd name="T4" fmla="*/ 71 w 71"/>
              <a:gd name="T5" fmla="*/ 0 h 72"/>
              <a:gd name="T6" fmla="*/ 35 w 71"/>
              <a:gd name="T7" fmla="*/ 72 h 72"/>
            </a:gdLst>
            <a:ahLst/>
            <a:cxnLst>
              <a:cxn ang="0">
                <a:pos x="T0" y="T1"/>
              </a:cxn>
              <a:cxn ang="0">
                <a:pos x="T2" y="T3"/>
              </a:cxn>
              <a:cxn ang="0">
                <a:pos x="T4" y="T5"/>
              </a:cxn>
              <a:cxn ang="0">
                <a:pos x="T6" y="T7"/>
              </a:cxn>
            </a:cxnLst>
            <a:rect l="0" t="0" r="r" b="b"/>
            <a:pathLst>
              <a:path w="71" h="72">
                <a:moveTo>
                  <a:pt x="35" y="72"/>
                </a:moveTo>
                <a:lnTo>
                  <a:pt x="0" y="0"/>
                </a:lnTo>
                <a:lnTo>
                  <a:pt x="71" y="0"/>
                </a:lnTo>
                <a:lnTo>
                  <a:pt x="35" y="72"/>
                </a:lnTo>
                <a:close/>
              </a:path>
            </a:pathLst>
          </a:custGeom>
          <a:solidFill>
            <a:srgbClr val="FFFF00"/>
          </a:solidFill>
          <a:ln>
            <a:noFill/>
          </a:ln>
        </p:spPr>
        <p:txBody>
          <a:bodyPr/>
          <a:lstStyle/>
          <a:p>
            <a:endParaRPr lang="en-GB"/>
          </a:p>
        </p:txBody>
      </p:sp>
      <p:sp>
        <p:nvSpPr>
          <p:cNvPr id="39" name="Line 32">
            <a:extLst>
              <a:ext uri="{FF2B5EF4-FFF2-40B4-BE49-F238E27FC236}">
                <a16:creationId xmlns:a16="http://schemas.microsoft.com/office/drawing/2014/main" id="{6EA285BA-53D0-7CC9-53AD-3EDEBDFD510C}"/>
              </a:ext>
            </a:extLst>
          </p:cNvPr>
          <p:cNvSpPr>
            <a:spLocks noChangeShapeType="1"/>
          </p:cNvSpPr>
          <p:nvPr/>
        </p:nvSpPr>
        <p:spPr bwMode="auto">
          <a:xfrm>
            <a:off x="7260299" y="1751947"/>
            <a:ext cx="0" cy="592137"/>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33">
            <a:extLst>
              <a:ext uri="{FF2B5EF4-FFF2-40B4-BE49-F238E27FC236}">
                <a16:creationId xmlns:a16="http://schemas.microsoft.com/office/drawing/2014/main" id="{09D1216A-70AF-5228-C89C-01D27AE406B9}"/>
              </a:ext>
            </a:extLst>
          </p:cNvPr>
          <p:cNvSpPr>
            <a:spLocks noChangeShapeType="1"/>
          </p:cNvSpPr>
          <p:nvPr/>
        </p:nvSpPr>
        <p:spPr bwMode="auto">
          <a:xfrm flipH="1">
            <a:off x="6386645" y="2344083"/>
            <a:ext cx="873654" cy="1588"/>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Freeform 34">
            <a:extLst>
              <a:ext uri="{FF2B5EF4-FFF2-40B4-BE49-F238E27FC236}">
                <a16:creationId xmlns:a16="http://schemas.microsoft.com/office/drawing/2014/main" id="{5502BED7-88F1-5F21-02E3-E0B1F15D5846}"/>
              </a:ext>
            </a:extLst>
          </p:cNvPr>
          <p:cNvSpPr>
            <a:spLocks/>
          </p:cNvSpPr>
          <p:nvPr/>
        </p:nvSpPr>
        <p:spPr bwMode="auto">
          <a:xfrm>
            <a:off x="6269699" y="2288521"/>
            <a:ext cx="123825" cy="112712"/>
          </a:xfrm>
          <a:custGeom>
            <a:avLst/>
            <a:gdLst>
              <a:gd name="T0" fmla="*/ 0 w 72"/>
              <a:gd name="T1" fmla="*/ 35 h 71"/>
              <a:gd name="T2" fmla="*/ 72 w 72"/>
              <a:gd name="T3" fmla="*/ 0 h 71"/>
              <a:gd name="T4" fmla="*/ 72 w 72"/>
              <a:gd name="T5" fmla="*/ 71 h 71"/>
              <a:gd name="T6" fmla="*/ 0 w 72"/>
              <a:gd name="T7" fmla="*/ 35 h 71"/>
            </a:gdLst>
            <a:ahLst/>
            <a:cxnLst>
              <a:cxn ang="0">
                <a:pos x="T0" y="T1"/>
              </a:cxn>
              <a:cxn ang="0">
                <a:pos x="T2" y="T3"/>
              </a:cxn>
              <a:cxn ang="0">
                <a:pos x="T4" y="T5"/>
              </a:cxn>
              <a:cxn ang="0">
                <a:pos x="T6" y="T7"/>
              </a:cxn>
            </a:cxnLst>
            <a:rect l="0" t="0" r="r" b="b"/>
            <a:pathLst>
              <a:path w="72" h="71">
                <a:moveTo>
                  <a:pt x="0" y="35"/>
                </a:moveTo>
                <a:lnTo>
                  <a:pt x="72" y="0"/>
                </a:lnTo>
                <a:lnTo>
                  <a:pt x="72" y="71"/>
                </a:lnTo>
                <a:lnTo>
                  <a:pt x="0" y="35"/>
                </a:lnTo>
                <a:close/>
              </a:path>
            </a:pathLst>
          </a:custGeom>
          <a:solidFill>
            <a:srgbClr val="FFFF00"/>
          </a:solidFill>
          <a:ln>
            <a:noFill/>
          </a:ln>
        </p:spPr>
        <p:txBody>
          <a:bodyPr/>
          <a:lstStyle/>
          <a:p>
            <a:endParaRPr lang="en-GB"/>
          </a:p>
        </p:txBody>
      </p:sp>
      <p:sp>
        <p:nvSpPr>
          <p:cNvPr id="42" name="Line 35">
            <a:extLst>
              <a:ext uri="{FF2B5EF4-FFF2-40B4-BE49-F238E27FC236}">
                <a16:creationId xmlns:a16="http://schemas.microsoft.com/office/drawing/2014/main" id="{30D2045F-BA8B-22A4-8997-AA6324C47C0B}"/>
              </a:ext>
            </a:extLst>
          </p:cNvPr>
          <p:cNvSpPr>
            <a:spLocks noChangeShapeType="1"/>
          </p:cNvSpPr>
          <p:nvPr/>
        </p:nvSpPr>
        <p:spPr bwMode="auto">
          <a:xfrm flipH="1">
            <a:off x="5776119" y="3256896"/>
            <a:ext cx="1086908" cy="1587"/>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36">
            <a:extLst>
              <a:ext uri="{FF2B5EF4-FFF2-40B4-BE49-F238E27FC236}">
                <a16:creationId xmlns:a16="http://schemas.microsoft.com/office/drawing/2014/main" id="{E22AAA79-CD16-1882-E8B3-A3118A4576FD}"/>
              </a:ext>
            </a:extLst>
          </p:cNvPr>
          <p:cNvSpPr>
            <a:spLocks noChangeShapeType="1"/>
          </p:cNvSpPr>
          <p:nvPr/>
        </p:nvSpPr>
        <p:spPr bwMode="auto">
          <a:xfrm>
            <a:off x="5776119" y="3256896"/>
            <a:ext cx="1720" cy="487362"/>
          </a:xfrm>
          <a:prstGeom prst="line">
            <a:avLst/>
          </a:prstGeom>
          <a:noFill/>
          <a:ln w="2857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4" name="Line 37">
            <a:extLst>
              <a:ext uri="{FF2B5EF4-FFF2-40B4-BE49-F238E27FC236}">
                <a16:creationId xmlns:a16="http://schemas.microsoft.com/office/drawing/2014/main" id="{EECC0AC6-E3ED-3090-D0A5-5B582E8D64A1}"/>
              </a:ext>
            </a:extLst>
          </p:cNvPr>
          <p:cNvSpPr>
            <a:spLocks noChangeShapeType="1"/>
          </p:cNvSpPr>
          <p:nvPr/>
        </p:nvSpPr>
        <p:spPr bwMode="auto">
          <a:xfrm>
            <a:off x="3800079" y="4131609"/>
            <a:ext cx="0" cy="265113"/>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38">
            <a:extLst>
              <a:ext uri="{FF2B5EF4-FFF2-40B4-BE49-F238E27FC236}">
                <a16:creationId xmlns:a16="http://schemas.microsoft.com/office/drawing/2014/main" id="{5E2A7659-687D-A3AE-FE78-F7EDF4B8B4E1}"/>
              </a:ext>
            </a:extLst>
          </p:cNvPr>
          <p:cNvSpPr>
            <a:spLocks noChangeShapeType="1"/>
          </p:cNvSpPr>
          <p:nvPr/>
        </p:nvSpPr>
        <p:spPr bwMode="auto">
          <a:xfrm>
            <a:off x="3800078" y="4396722"/>
            <a:ext cx="969963" cy="1587"/>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Freeform 39">
            <a:extLst>
              <a:ext uri="{FF2B5EF4-FFF2-40B4-BE49-F238E27FC236}">
                <a16:creationId xmlns:a16="http://schemas.microsoft.com/office/drawing/2014/main" id="{A74BEC85-5281-AB7D-A4A2-C07B13A72CCA}"/>
              </a:ext>
            </a:extLst>
          </p:cNvPr>
          <p:cNvSpPr>
            <a:spLocks/>
          </p:cNvSpPr>
          <p:nvPr/>
        </p:nvSpPr>
        <p:spPr bwMode="auto">
          <a:xfrm>
            <a:off x="4763162" y="4339571"/>
            <a:ext cx="123825" cy="114300"/>
          </a:xfrm>
          <a:custGeom>
            <a:avLst/>
            <a:gdLst>
              <a:gd name="T0" fmla="*/ 71 w 71"/>
              <a:gd name="T1" fmla="*/ 36 h 72"/>
              <a:gd name="T2" fmla="*/ 0 w 71"/>
              <a:gd name="T3" fmla="*/ 72 h 72"/>
              <a:gd name="T4" fmla="*/ 0 w 71"/>
              <a:gd name="T5" fmla="*/ 0 h 72"/>
              <a:gd name="T6" fmla="*/ 71 w 71"/>
              <a:gd name="T7" fmla="*/ 36 h 72"/>
            </a:gdLst>
            <a:ahLst/>
            <a:cxnLst>
              <a:cxn ang="0">
                <a:pos x="T0" y="T1"/>
              </a:cxn>
              <a:cxn ang="0">
                <a:pos x="T2" y="T3"/>
              </a:cxn>
              <a:cxn ang="0">
                <a:pos x="T4" y="T5"/>
              </a:cxn>
              <a:cxn ang="0">
                <a:pos x="T6" y="T7"/>
              </a:cxn>
            </a:cxnLst>
            <a:rect l="0" t="0" r="r" b="b"/>
            <a:pathLst>
              <a:path w="71" h="72">
                <a:moveTo>
                  <a:pt x="71" y="36"/>
                </a:moveTo>
                <a:lnTo>
                  <a:pt x="0" y="72"/>
                </a:lnTo>
                <a:lnTo>
                  <a:pt x="0" y="0"/>
                </a:lnTo>
                <a:lnTo>
                  <a:pt x="71" y="36"/>
                </a:lnTo>
                <a:close/>
              </a:path>
            </a:pathLst>
          </a:custGeom>
          <a:solidFill>
            <a:srgbClr val="FFFF00"/>
          </a:solidFill>
          <a:ln w="0">
            <a:solidFill>
              <a:srgbClr val="FF0000"/>
            </a:solidFill>
            <a:prstDash val="solid"/>
            <a:round/>
            <a:headEnd/>
            <a:tailEnd/>
          </a:ln>
        </p:spPr>
        <p:txBody>
          <a:bodyPr/>
          <a:lstStyle/>
          <a:p>
            <a:endParaRPr lang="en-GB"/>
          </a:p>
        </p:txBody>
      </p:sp>
      <p:sp>
        <p:nvSpPr>
          <p:cNvPr id="47" name="Line 40">
            <a:extLst>
              <a:ext uri="{FF2B5EF4-FFF2-40B4-BE49-F238E27FC236}">
                <a16:creationId xmlns:a16="http://schemas.microsoft.com/office/drawing/2014/main" id="{0F4DD5E1-E5A9-911B-DEFF-7F99DB797561}"/>
              </a:ext>
            </a:extLst>
          </p:cNvPr>
          <p:cNvSpPr>
            <a:spLocks noChangeShapeType="1"/>
          </p:cNvSpPr>
          <p:nvPr/>
        </p:nvSpPr>
        <p:spPr bwMode="auto">
          <a:xfrm>
            <a:off x="3800079" y="3256896"/>
            <a:ext cx="0" cy="1587"/>
          </a:xfrm>
          <a:prstGeom prst="line">
            <a:avLst/>
          </a:prstGeom>
          <a:noFill/>
          <a:ln w="0">
            <a:solidFill>
              <a:srgbClr val="0000F8"/>
            </a:solidFill>
            <a:prstDash val="sysDash"/>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Line 41">
            <a:extLst>
              <a:ext uri="{FF2B5EF4-FFF2-40B4-BE49-F238E27FC236}">
                <a16:creationId xmlns:a16="http://schemas.microsoft.com/office/drawing/2014/main" id="{FDC2028A-F104-3D13-2257-9B64234FFE67}"/>
              </a:ext>
            </a:extLst>
          </p:cNvPr>
          <p:cNvSpPr>
            <a:spLocks noChangeShapeType="1"/>
          </p:cNvSpPr>
          <p:nvPr/>
        </p:nvSpPr>
        <p:spPr bwMode="auto">
          <a:xfrm>
            <a:off x="3800079" y="2983846"/>
            <a:ext cx="1719" cy="531812"/>
          </a:xfrm>
          <a:prstGeom prst="line">
            <a:avLst/>
          </a:prstGeom>
          <a:noFill/>
          <a:ln w="2857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9" name="Line 42">
            <a:extLst>
              <a:ext uri="{FF2B5EF4-FFF2-40B4-BE49-F238E27FC236}">
                <a16:creationId xmlns:a16="http://schemas.microsoft.com/office/drawing/2014/main" id="{ABA07EAC-CD4C-EE8E-696E-65DC929BCD47}"/>
              </a:ext>
            </a:extLst>
          </p:cNvPr>
          <p:cNvSpPr>
            <a:spLocks noChangeShapeType="1"/>
          </p:cNvSpPr>
          <p:nvPr/>
        </p:nvSpPr>
        <p:spPr bwMode="auto">
          <a:xfrm>
            <a:off x="5217188" y="2344083"/>
            <a:ext cx="1719" cy="1588"/>
          </a:xfrm>
          <a:prstGeom prst="line">
            <a:avLst/>
          </a:prstGeom>
          <a:noFill/>
          <a:ln w="0">
            <a:solidFill>
              <a:srgbClr val="0000F8"/>
            </a:solidFill>
            <a:prstDash val="sysDash"/>
            <a:round/>
            <a:headEnd/>
            <a:tailEnd/>
          </a:ln>
          <a:extLst>
            <a:ext uri="{909E8E84-426E-40DD-AFC4-6F175D3DCCD1}">
              <a14:hiddenFill xmlns:a14="http://schemas.microsoft.com/office/drawing/2010/main">
                <a:noFill/>
              </a14:hiddenFill>
            </a:ext>
          </a:extLst>
        </p:spPr>
        <p:txBody>
          <a:bodyPr/>
          <a:lstStyle/>
          <a:p>
            <a:endParaRPr lang="en-GB"/>
          </a:p>
        </p:txBody>
      </p:sp>
      <p:sp>
        <p:nvSpPr>
          <p:cNvPr id="50" name="Line 43">
            <a:extLst>
              <a:ext uri="{FF2B5EF4-FFF2-40B4-BE49-F238E27FC236}">
                <a16:creationId xmlns:a16="http://schemas.microsoft.com/office/drawing/2014/main" id="{A1BF0097-3AB6-14B3-166E-0FE6DADBB095}"/>
              </a:ext>
            </a:extLst>
          </p:cNvPr>
          <p:cNvSpPr>
            <a:spLocks noChangeShapeType="1"/>
          </p:cNvSpPr>
          <p:nvPr/>
        </p:nvSpPr>
        <p:spPr bwMode="auto">
          <a:xfrm flipH="1">
            <a:off x="5217188" y="2344083"/>
            <a:ext cx="620844" cy="1588"/>
          </a:xfrm>
          <a:prstGeom prst="line">
            <a:avLst/>
          </a:prstGeom>
          <a:noFill/>
          <a:ln w="0">
            <a:solidFill>
              <a:srgbClr val="0000F8"/>
            </a:solidFill>
            <a:prstDash val="sysDash"/>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44">
            <a:extLst>
              <a:ext uri="{FF2B5EF4-FFF2-40B4-BE49-F238E27FC236}">
                <a16:creationId xmlns:a16="http://schemas.microsoft.com/office/drawing/2014/main" id="{7F56FDAC-B019-D779-E251-F4391B4D81D8}"/>
              </a:ext>
            </a:extLst>
          </p:cNvPr>
          <p:cNvSpPr>
            <a:spLocks noChangeShapeType="1"/>
          </p:cNvSpPr>
          <p:nvPr/>
        </p:nvSpPr>
        <p:spPr bwMode="auto">
          <a:xfrm flipH="1">
            <a:off x="4708129" y="2344083"/>
            <a:ext cx="509058" cy="1588"/>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Freeform 45">
            <a:extLst>
              <a:ext uri="{FF2B5EF4-FFF2-40B4-BE49-F238E27FC236}">
                <a16:creationId xmlns:a16="http://schemas.microsoft.com/office/drawing/2014/main" id="{6A827FA8-996E-5AAB-1B45-176B9F0DB212}"/>
              </a:ext>
            </a:extLst>
          </p:cNvPr>
          <p:cNvSpPr>
            <a:spLocks/>
          </p:cNvSpPr>
          <p:nvPr/>
        </p:nvSpPr>
        <p:spPr bwMode="auto">
          <a:xfrm>
            <a:off x="4591183" y="2288521"/>
            <a:ext cx="123825" cy="112712"/>
          </a:xfrm>
          <a:custGeom>
            <a:avLst/>
            <a:gdLst>
              <a:gd name="T0" fmla="*/ 0 w 72"/>
              <a:gd name="T1" fmla="*/ 35 h 71"/>
              <a:gd name="T2" fmla="*/ 72 w 72"/>
              <a:gd name="T3" fmla="*/ 0 h 71"/>
              <a:gd name="T4" fmla="*/ 72 w 72"/>
              <a:gd name="T5" fmla="*/ 71 h 71"/>
              <a:gd name="T6" fmla="*/ 0 w 72"/>
              <a:gd name="T7" fmla="*/ 35 h 71"/>
            </a:gdLst>
            <a:ahLst/>
            <a:cxnLst>
              <a:cxn ang="0">
                <a:pos x="T0" y="T1"/>
              </a:cxn>
              <a:cxn ang="0">
                <a:pos x="T2" y="T3"/>
              </a:cxn>
              <a:cxn ang="0">
                <a:pos x="T4" y="T5"/>
              </a:cxn>
              <a:cxn ang="0">
                <a:pos x="T6" y="T7"/>
              </a:cxn>
            </a:cxnLst>
            <a:rect l="0" t="0" r="r" b="b"/>
            <a:pathLst>
              <a:path w="72" h="71">
                <a:moveTo>
                  <a:pt x="0" y="35"/>
                </a:moveTo>
                <a:lnTo>
                  <a:pt x="72" y="0"/>
                </a:lnTo>
                <a:lnTo>
                  <a:pt x="72" y="71"/>
                </a:lnTo>
                <a:lnTo>
                  <a:pt x="0" y="35"/>
                </a:lnTo>
                <a:close/>
              </a:path>
            </a:pathLst>
          </a:custGeom>
          <a:solidFill>
            <a:srgbClr val="FFFF00"/>
          </a:solidFill>
          <a:ln>
            <a:noFill/>
          </a:ln>
        </p:spPr>
        <p:txBody>
          <a:bodyPr/>
          <a:lstStyle/>
          <a:p>
            <a:endParaRPr lang="en-GB"/>
          </a:p>
        </p:txBody>
      </p:sp>
      <p:sp>
        <p:nvSpPr>
          <p:cNvPr id="53" name="Freeform 46">
            <a:extLst>
              <a:ext uri="{FF2B5EF4-FFF2-40B4-BE49-F238E27FC236}">
                <a16:creationId xmlns:a16="http://schemas.microsoft.com/office/drawing/2014/main" id="{7C5D3FBC-6968-6AEE-8C02-A74C00F0529F}"/>
              </a:ext>
            </a:extLst>
          </p:cNvPr>
          <p:cNvSpPr>
            <a:spLocks/>
          </p:cNvSpPr>
          <p:nvPr/>
        </p:nvSpPr>
        <p:spPr bwMode="auto">
          <a:xfrm>
            <a:off x="4119960" y="658158"/>
            <a:ext cx="1582208" cy="1093788"/>
          </a:xfrm>
          <a:custGeom>
            <a:avLst/>
            <a:gdLst>
              <a:gd name="T0" fmla="*/ 460 w 920"/>
              <a:gd name="T1" fmla="*/ 0 h 689"/>
              <a:gd name="T2" fmla="*/ 920 w 920"/>
              <a:gd name="T3" fmla="*/ 344 h 689"/>
              <a:gd name="T4" fmla="*/ 460 w 920"/>
              <a:gd name="T5" fmla="*/ 689 h 689"/>
              <a:gd name="T6" fmla="*/ 0 w 920"/>
              <a:gd name="T7" fmla="*/ 344 h 689"/>
              <a:gd name="T8" fmla="*/ 460 w 920"/>
              <a:gd name="T9" fmla="*/ 0 h 689"/>
            </a:gdLst>
            <a:ahLst/>
            <a:cxnLst>
              <a:cxn ang="0">
                <a:pos x="T0" y="T1"/>
              </a:cxn>
              <a:cxn ang="0">
                <a:pos x="T2" y="T3"/>
              </a:cxn>
              <a:cxn ang="0">
                <a:pos x="T4" y="T5"/>
              </a:cxn>
              <a:cxn ang="0">
                <a:pos x="T6" y="T7"/>
              </a:cxn>
              <a:cxn ang="0">
                <a:pos x="T8" y="T9"/>
              </a:cxn>
            </a:cxnLst>
            <a:rect l="0" t="0" r="r" b="b"/>
            <a:pathLst>
              <a:path w="920" h="689">
                <a:moveTo>
                  <a:pt x="460" y="0"/>
                </a:moveTo>
                <a:lnTo>
                  <a:pt x="920" y="344"/>
                </a:lnTo>
                <a:lnTo>
                  <a:pt x="460" y="689"/>
                </a:lnTo>
                <a:lnTo>
                  <a:pt x="0" y="344"/>
                </a:lnTo>
                <a:lnTo>
                  <a:pt x="460" y="0"/>
                </a:lnTo>
                <a:close/>
              </a:path>
            </a:pathLst>
          </a:custGeom>
          <a:solidFill>
            <a:srgbClr val="FFFFFF"/>
          </a:solidFill>
          <a:ln w="14288">
            <a:solidFill>
              <a:srgbClr val="FFFFFF"/>
            </a:solidFill>
            <a:prstDash val="solid"/>
            <a:round/>
            <a:headEnd/>
            <a:tailEnd/>
          </a:ln>
        </p:spPr>
        <p:txBody>
          <a:bodyPr/>
          <a:lstStyle/>
          <a:p>
            <a:endParaRPr lang="en-GB"/>
          </a:p>
        </p:txBody>
      </p:sp>
      <p:sp>
        <p:nvSpPr>
          <p:cNvPr id="54" name="Freeform 47">
            <a:extLst>
              <a:ext uri="{FF2B5EF4-FFF2-40B4-BE49-F238E27FC236}">
                <a16:creationId xmlns:a16="http://schemas.microsoft.com/office/drawing/2014/main" id="{BFD3D852-B83C-627B-0C84-213B0A7A2A3B}"/>
              </a:ext>
            </a:extLst>
          </p:cNvPr>
          <p:cNvSpPr>
            <a:spLocks/>
          </p:cNvSpPr>
          <p:nvPr/>
        </p:nvSpPr>
        <p:spPr bwMode="auto">
          <a:xfrm>
            <a:off x="4119960" y="658158"/>
            <a:ext cx="1582208" cy="1093788"/>
          </a:xfrm>
          <a:custGeom>
            <a:avLst/>
            <a:gdLst>
              <a:gd name="T0" fmla="*/ 460 w 920"/>
              <a:gd name="T1" fmla="*/ 0 h 689"/>
              <a:gd name="T2" fmla="*/ 920 w 920"/>
              <a:gd name="T3" fmla="*/ 344 h 689"/>
              <a:gd name="T4" fmla="*/ 460 w 920"/>
              <a:gd name="T5" fmla="*/ 689 h 689"/>
              <a:gd name="T6" fmla="*/ 0 w 920"/>
              <a:gd name="T7" fmla="*/ 344 h 689"/>
              <a:gd name="T8" fmla="*/ 460 w 920"/>
              <a:gd name="T9" fmla="*/ 0 h 689"/>
            </a:gdLst>
            <a:ahLst/>
            <a:cxnLst>
              <a:cxn ang="0">
                <a:pos x="T0" y="T1"/>
              </a:cxn>
              <a:cxn ang="0">
                <a:pos x="T2" y="T3"/>
              </a:cxn>
              <a:cxn ang="0">
                <a:pos x="T4" y="T5"/>
              </a:cxn>
              <a:cxn ang="0">
                <a:pos x="T6" y="T7"/>
              </a:cxn>
              <a:cxn ang="0">
                <a:pos x="T8" y="T9"/>
              </a:cxn>
            </a:cxnLst>
            <a:rect l="0" t="0" r="r" b="b"/>
            <a:pathLst>
              <a:path w="920" h="689">
                <a:moveTo>
                  <a:pt x="460" y="0"/>
                </a:moveTo>
                <a:lnTo>
                  <a:pt x="920" y="344"/>
                </a:lnTo>
                <a:lnTo>
                  <a:pt x="460" y="689"/>
                </a:lnTo>
                <a:lnTo>
                  <a:pt x="0" y="344"/>
                </a:lnTo>
                <a:lnTo>
                  <a:pt x="460" y="0"/>
                </a:lnTo>
                <a:close/>
              </a:path>
            </a:pathLst>
          </a:custGeom>
          <a:solidFill>
            <a:srgbClr val="FFC000"/>
          </a:solidFill>
          <a:ln w="14351">
            <a:solidFill>
              <a:schemeClr val="tx1"/>
            </a:solidFill>
            <a:prstDash val="solid"/>
            <a:round/>
            <a:headEnd/>
            <a:tailEnd/>
          </a:ln>
        </p:spPr>
        <p:txBody>
          <a:bodyPr/>
          <a:lstStyle/>
          <a:p>
            <a:endParaRPr lang="en-GB"/>
          </a:p>
        </p:txBody>
      </p:sp>
      <p:sp>
        <p:nvSpPr>
          <p:cNvPr id="55" name="Rectangle 48">
            <a:extLst>
              <a:ext uri="{FF2B5EF4-FFF2-40B4-BE49-F238E27FC236}">
                <a16:creationId xmlns:a16="http://schemas.microsoft.com/office/drawing/2014/main" id="{38C5C240-B1F0-CC8F-E964-CA637D144188}"/>
              </a:ext>
            </a:extLst>
          </p:cNvPr>
          <p:cNvSpPr>
            <a:spLocks noChangeArrowheads="1"/>
          </p:cNvSpPr>
          <p:nvPr/>
        </p:nvSpPr>
        <p:spPr bwMode="auto">
          <a:xfrm>
            <a:off x="4436759" y="978646"/>
            <a:ext cx="9429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altLang="en-US" sz="1600" b="1" dirty="0"/>
              <a:t>Does it work?</a:t>
            </a:r>
          </a:p>
        </p:txBody>
      </p:sp>
      <p:sp>
        <p:nvSpPr>
          <p:cNvPr id="56" name="AutoShape 50">
            <a:extLst>
              <a:ext uri="{FF2B5EF4-FFF2-40B4-BE49-F238E27FC236}">
                <a16:creationId xmlns:a16="http://schemas.microsoft.com/office/drawing/2014/main" id="{5D21F116-CB88-494C-B62E-29BD158B668D}"/>
              </a:ext>
            </a:extLst>
          </p:cNvPr>
          <p:cNvSpPr>
            <a:spLocks noChangeArrowheads="1"/>
          </p:cNvSpPr>
          <p:nvPr/>
        </p:nvSpPr>
        <p:spPr bwMode="auto">
          <a:xfrm>
            <a:off x="5280819" y="2042458"/>
            <a:ext cx="992320" cy="609600"/>
          </a:xfrm>
          <a:prstGeom prst="roundRect">
            <a:avLst>
              <a:gd name="adj" fmla="val 14954"/>
            </a:avLst>
          </a:prstGeom>
          <a:solidFill>
            <a:srgbClr val="FFC000"/>
          </a:solidFill>
          <a:ln w="14288">
            <a:solidFill>
              <a:srgbClr val="FFFFFF"/>
            </a:solidFill>
            <a:round/>
            <a:headEnd/>
            <a:tailEnd/>
          </a:ln>
        </p:spPr>
        <p:txBody>
          <a:bodyPr/>
          <a:lstStyle/>
          <a:p>
            <a:endParaRPr lang="en-GB"/>
          </a:p>
        </p:txBody>
      </p:sp>
      <p:sp>
        <p:nvSpPr>
          <p:cNvPr id="57" name="Rectangle 52">
            <a:extLst>
              <a:ext uri="{FF2B5EF4-FFF2-40B4-BE49-F238E27FC236}">
                <a16:creationId xmlns:a16="http://schemas.microsoft.com/office/drawing/2014/main" id="{91511A5D-61FA-72C1-1D82-1FB5B995AC5F}"/>
              </a:ext>
            </a:extLst>
          </p:cNvPr>
          <p:cNvSpPr>
            <a:spLocks noChangeArrowheads="1"/>
          </p:cNvSpPr>
          <p:nvPr/>
        </p:nvSpPr>
        <p:spPr bwMode="auto">
          <a:xfrm>
            <a:off x="5341418" y="2165987"/>
            <a:ext cx="786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altLang="en-US" sz="1200" b="1" dirty="0"/>
              <a:t>This is bad news</a:t>
            </a:r>
            <a:endParaRPr lang="en-US" altLang="en-US" sz="2800" dirty="0">
              <a:solidFill>
                <a:schemeClr val="bg1"/>
              </a:solidFill>
            </a:endParaRPr>
          </a:p>
        </p:txBody>
      </p:sp>
      <p:sp>
        <p:nvSpPr>
          <p:cNvPr id="58" name="AutoShape 55">
            <a:extLst>
              <a:ext uri="{FF2B5EF4-FFF2-40B4-BE49-F238E27FC236}">
                <a16:creationId xmlns:a16="http://schemas.microsoft.com/office/drawing/2014/main" id="{C9E96D63-2DDC-0838-40A7-C0EAA8E928F2}"/>
              </a:ext>
            </a:extLst>
          </p:cNvPr>
          <p:cNvSpPr>
            <a:spLocks noChangeArrowheads="1"/>
          </p:cNvSpPr>
          <p:nvPr/>
        </p:nvSpPr>
        <p:spPr bwMode="auto">
          <a:xfrm>
            <a:off x="3304779" y="3525183"/>
            <a:ext cx="990600" cy="609600"/>
          </a:xfrm>
          <a:prstGeom prst="roundRect">
            <a:avLst>
              <a:gd name="adj" fmla="val 14954"/>
            </a:avLst>
          </a:prstGeom>
          <a:solidFill>
            <a:srgbClr val="FFC000"/>
          </a:solidFill>
          <a:ln w="14288">
            <a:solidFill>
              <a:srgbClr val="FFFFFF"/>
            </a:solidFill>
            <a:round/>
            <a:headEnd/>
            <a:tailEnd/>
          </a:ln>
        </p:spPr>
        <p:txBody>
          <a:bodyPr/>
          <a:lstStyle/>
          <a:p>
            <a:endParaRPr lang="en-GB"/>
          </a:p>
        </p:txBody>
      </p:sp>
      <p:sp>
        <p:nvSpPr>
          <p:cNvPr id="59" name="Rectangle 57">
            <a:extLst>
              <a:ext uri="{FF2B5EF4-FFF2-40B4-BE49-F238E27FC236}">
                <a16:creationId xmlns:a16="http://schemas.microsoft.com/office/drawing/2014/main" id="{7127FEC4-9683-0506-9277-7467E39887F6}"/>
              </a:ext>
            </a:extLst>
          </p:cNvPr>
          <p:cNvSpPr>
            <a:spLocks noChangeArrowheads="1"/>
          </p:cNvSpPr>
          <p:nvPr/>
        </p:nvSpPr>
        <p:spPr bwMode="auto">
          <a:xfrm>
            <a:off x="3618690" y="3756441"/>
            <a:ext cx="3558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dirty="0">
                <a:latin typeface="Impact" pitchFamily="34" charset="0"/>
              </a:rPr>
              <a:t>Uh Oh</a:t>
            </a:r>
            <a:endParaRPr lang="en-US" altLang="en-US" sz="1200" dirty="0"/>
          </a:p>
        </p:txBody>
      </p:sp>
      <p:sp>
        <p:nvSpPr>
          <p:cNvPr id="60" name="AutoShape 58">
            <a:extLst>
              <a:ext uri="{FF2B5EF4-FFF2-40B4-BE49-F238E27FC236}">
                <a16:creationId xmlns:a16="http://schemas.microsoft.com/office/drawing/2014/main" id="{F41562E5-BAF1-0AFB-4C33-0B64DB9A524A}"/>
              </a:ext>
            </a:extLst>
          </p:cNvPr>
          <p:cNvSpPr>
            <a:spLocks noChangeArrowheads="1"/>
          </p:cNvSpPr>
          <p:nvPr/>
        </p:nvSpPr>
        <p:spPr bwMode="auto">
          <a:xfrm>
            <a:off x="7205266" y="4755497"/>
            <a:ext cx="1200415" cy="744537"/>
          </a:xfrm>
          <a:prstGeom prst="roundRect">
            <a:avLst>
              <a:gd name="adj" fmla="val 1475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AutoShape 59">
            <a:extLst>
              <a:ext uri="{FF2B5EF4-FFF2-40B4-BE49-F238E27FC236}">
                <a16:creationId xmlns:a16="http://schemas.microsoft.com/office/drawing/2014/main" id="{06452A0F-236A-4E46-4881-6F87FBACCC00}"/>
              </a:ext>
            </a:extLst>
          </p:cNvPr>
          <p:cNvSpPr>
            <a:spLocks noChangeArrowheads="1"/>
          </p:cNvSpPr>
          <p:nvPr/>
        </p:nvSpPr>
        <p:spPr bwMode="auto">
          <a:xfrm>
            <a:off x="7160551" y="4715808"/>
            <a:ext cx="1188376" cy="731838"/>
          </a:xfrm>
          <a:prstGeom prst="roundRect">
            <a:avLst>
              <a:gd name="adj" fmla="val 14981"/>
            </a:avLst>
          </a:prstGeom>
          <a:solidFill>
            <a:srgbClr val="FFFFFF"/>
          </a:solidFill>
          <a:ln w="14288">
            <a:solidFill>
              <a:srgbClr val="FFFFFF"/>
            </a:solidFill>
            <a:round/>
            <a:headEnd/>
            <a:tailEnd/>
          </a:ln>
        </p:spPr>
        <p:txBody>
          <a:bodyPr/>
          <a:lstStyle/>
          <a:p>
            <a:endParaRPr lang="en-GB"/>
          </a:p>
        </p:txBody>
      </p:sp>
      <p:sp>
        <p:nvSpPr>
          <p:cNvPr id="62" name="AutoShape 60">
            <a:extLst>
              <a:ext uri="{FF2B5EF4-FFF2-40B4-BE49-F238E27FC236}">
                <a16:creationId xmlns:a16="http://schemas.microsoft.com/office/drawing/2014/main" id="{86A0775A-FA79-D9A5-EE64-2D2F5A5D6218}"/>
              </a:ext>
            </a:extLst>
          </p:cNvPr>
          <p:cNvSpPr>
            <a:spLocks noChangeArrowheads="1"/>
          </p:cNvSpPr>
          <p:nvPr/>
        </p:nvSpPr>
        <p:spPr bwMode="auto">
          <a:xfrm>
            <a:off x="7160551" y="4715808"/>
            <a:ext cx="1188376" cy="731838"/>
          </a:xfrm>
          <a:prstGeom prst="roundRect">
            <a:avLst>
              <a:gd name="adj" fmla="val 14981"/>
            </a:avLst>
          </a:prstGeom>
          <a:solidFill>
            <a:srgbClr val="700000"/>
          </a:solidFill>
          <a:ln w="14288">
            <a:solidFill>
              <a:schemeClr val="bg1"/>
            </a:solidFill>
            <a:round/>
            <a:headEnd/>
            <a:tailEnd/>
          </a:ln>
        </p:spPr>
        <p:txBody>
          <a:bodyPr/>
          <a:lstStyle/>
          <a:p>
            <a:endParaRPr lang="en-GB"/>
          </a:p>
        </p:txBody>
      </p:sp>
      <p:sp>
        <p:nvSpPr>
          <p:cNvPr id="63" name="Rectangle 61">
            <a:extLst>
              <a:ext uri="{FF2B5EF4-FFF2-40B4-BE49-F238E27FC236}">
                <a16:creationId xmlns:a16="http://schemas.microsoft.com/office/drawing/2014/main" id="{AA052572-A0DC-BC1A-F07D-BA8306A758B3}"/>
              </a:ext>
            </a:extLst>
          </p:cNvPr>
          <p:cNvSpPr>
            <a:spLocks noChangeArrowheads="1"/>
          </p:cNvSpPr>
          <p:nvPr/>
        </p:nvSpPr>
        <p:spPr bwMode="auto">
          <a:xfrm>
            <a:off x="7277120" y="4965840"/>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dirty="0">
                <a:solidFill>
                  <a:srgbClr val="FF0000"/>
                </a:solidFill>
                <a:latin typeface="Impact" pitchFamily="34" charset="0"/>
              </a:rPr>
              <a:t>PROBLEM</a:t>
            </a:r>
            <a:endParaRPr lang="en-US" altLang="en-US" sz="2800" dirty="0">
              <a:solidFill>
                <a:srgbClr val="FF0000"/>
              </a:solidFill>
            </a:endParaRPr>
          </a:p>
        </p:txBody>
      </p:sp>
      <p:sp>
        <p:nvSpPr>
          <p:cNvPr id="64" name="AutoShape 62">
            <a:extLst>
              <a:ext uri="{FF2B5EF4-FFF2-40B4-BE49-F238E27FC236}">
                <a16:creationId xmlns:a16="http://schemas.microsoft.com/office/drawing/2014/main" id="{37E28274-E059-696E-A3EE-2178D23E4485}"/>
              </a:ext>
            </a:extLst>
          </p:cNvPr>
          <p:cNvSpPr>
            <a:spLocks noChangeArrowheads="1"/>
          </p:cNvSpPr>
          <p:nvPr/>
        </p:nvSpPr>
        <p:spPr bwMode="auto">
          <a:xfrm>
            <a:off x="5225786" y="5439708"/>
            <a:ext cx="1202135" cy="742950"/>
          </a:xfrm>
          <a:prstGeom prst="roundRect">
            <a:avLst>
              <a:gd name="adj" fmla="val 1475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AutoShape 63">
            <a:extLst>
              <a:ext uri="{FF2B5EF4-FFF2-40B4-BE49-F238E27FC236}">
                <a16:creationId xmlns:a16="http://schemas.microsoft.com/office/drawing/2014/main" id="{5BDC6E15-BE77-2668-7E56-7E54E6154AB4}"/>
              </a:ext>
            </a:extLst>
          </p:cNvPr>
          <p:cNvSpPr>
            <a:spLocks noChangeArrowheads="1"/>
          </p:cNvSpPr>
          <p:nvPr/>
        </p:nvSpPr>
        <p:spPr bwMode="auto">
          <a:xfrm>
            <a:off x="5182791" y="5400022"/>
            <a:ext cx="1190096" cy="731837"/>
          </a:xfrm>
          <a:prstGeom prst="roundRect">
            <a:avLst>
              <a:gd name="adj" fmla="val 14981"/>
            </a:avLst>
          </a:prstGeom>
          <a:solidFill>
            <a:schemeClr val="accent6">
              <a:lumMod val="50000"/>
            </a:schemeClr>
          </a:solidFill>
          <a:ln w="14288">
            <a:solidFill>
              <a:srgbClr val="FFFFFF"/>
            </a:solidFill>
            <a:round/>
            <a:headEnd/>
            <a:tailEnd/>
          </a:ln>
        </p:spPr>
        <p:txBody>
          <a:bodyPr/>
          <a:lstStyle/>
          <a:p>
            <a:endParaRPr lang="en-GB"/>
          </a:p>
        </p:txBody>
      </p:sp>
      <p:sp>
        <p:nvSpPr>
          <p:cNvPr id="66" name="Rectangle 65">
            <a:extLst>
              <a:ext uri="{FF2B5EF4-FFF2-40B4-BE49-F238E27FC236}">
                <a16:creationId xmlns:a16="http://schemas.microsoft.com/office/drawing/2014/main" id="{80D09893-E4BF-3201-82C2-E01FBCC7F499}"/>
              </a:ext>
            </a:extLst>
          </p:cNvPr>
          <p:cNvSpPr>
            <a:spLocks noChangeArrowheads="1"/>
          </p:cNvSpPr>
          <p:nvPr/>
        </p:nvSpPr>
        <p:spPr bwMode="auto">
          <a:xfrm>
            <a:off x="5633377" y="5433358"/>
            <a:ext cx="278923" cy="307777"/>
          </a:xfrm>
          <a:prstGeom prst="rect">
            <a:avLst/>
          </a:prstGeom>
          <a:noFill/>
          <a:ln>
            <a:noFill/>
          </a:ln>
        </p:spPr>
        <p:txBody>
          <a:bodyPr wrap="none" lIns="0" tIns="0" rIns="0" bIns="0">
            <a:spAutoFit/>
          </a:bodyPr>
          <a:lstStyle/>
          <a:p>
            <a:pPr eaLnBrk="0" hangingPunct="0"/>
            <a:r>
              <a:rPr lang="en-US" altLang="en-US" sz="2000" dirty="0">
                <a:solidFill>
                  <a:schemeClr val="accent6">
                    <a:lumMod val="60000"/>
                    <a:lumOff val="40000"/>
                  </a:schemeClr>
                </a:solidFill>
                <a:latin typeface="Impact" pitchFamily="34" charset="0"/>
              </a:rPr>
              <a:t>NO</a:t>
            </a:r>
            <a:endParaRPr lang="en-US" altLang="en-US" sz="2800" dirty="0">
              <a:solidFill>
                <a:schemeClr val="accent6">
                  <a:lumMod val="60000"/>
                  <a:lumOff val="40000"/>
                </a:schemeClr>
              </a:solidFill>
            </a:endParaRPr>
          </a:p>
        </p:txBody>
      </p:sp>
      <p:sp>
        <p:nvSpPr>
          <p:cNvPr id="67" name="Rectangle 66">
            <a:extLst>
              <a:ext uri="{FF2B5EF4-FFF2-40B4-BE49-F238E27FC236}">
                <a16:creationId xmlns:a16="http://schemas.microsoft.com/office/drawing/2014/main" id="{ABD15D88-71B5-F2A2-74F9-C7EE696EEC4D}"/>
              </a:ext>
            </a:extLst>
          </p:cNvPr>
          <p:cNvSpPr>
            <a:spLocks noChangeArrowheads="1"/>
          </p:cNvSpPr>
          <p:nvPr/>
        </p:nvSpPr>
        <p:spPr bwMode="auto">
          <a:xfrm>
            <a:off x="5280819" y="5796595"/>
            <a:ext cx="934551" cy="307777"/>
          </a:xfrm>
          <a:prstGeom prst="rect">
            <a:avLst/>
          </a:prstGeom>
          <a:noFill/>
          <a:ln>
            <a:noFill/>
          </a:ln>
        </p:spPr>
        <p:txBody>
          <a:bodyPr wrap="none" lIns="0" tIns="0" rIns="0" bIns="0">
            <a:spAutoFit/>
          </a:bodyPr>
          <a:lstStyle/>
          <a:p>
            <a:pPr eaLnBrk="0" hangingPunct="0"/>
            <a:r>
              <a:rPr lang="en-US" altLang="en-US" sz="2000" dirty="0">
                <a:solidFill>
                  <a:schemeClr val="accent6">
                    <a:lumMod val="60000"/>
                    <a:lumOff val="40000"/>
                  </a:schemeClr>
                </a:solidFill>
                <a:latin typeface="Impact" pitchFamily="34" charset="0"/>
              </a:rPr>
              <a:t>PROBLEM</a:t>
            </a:r>
            <a:endParaRPr lang="en-US" altLang="en-US" sz="2800" dirty="0">
              <a:solidFill>
                <a:schemeClr val="accent6">
                  <a:lumMod val="60000"/>
                  <a:lumOff val="40000"/>
                </a:schemeClr>
              </a:solidFill>
            </a:endParaRPr>
          </a:p>
        </p:txBody>
      </p:sp>
      <p:sp>
        <p:nvSpPr>
          <p:cNvPr id="68" name="Freeform 67">
            <a:extLst>
              <a:ext uri="{FF2B5EF4-FFF2-40B4-BE49-F238E27FC236}">
                <a16:creationId xmlns:a16="http://schemas.microsoft.com/office/drawing/2014/main" id="{B3C20A85-6832-2161-4A0A-6B6124643294}"/>
              </a:ext>
            </a:extLst>
          </p:cNvPr>
          <p:cNvSpPr>
            <a:spLocks/>
          </p:cNvSpPr>
          <p:nvPr/>
        </p:nvSpPr>
        <p:spPr bwMode="auto">
          <a:xfrm>
            <a:off x="6469195" y="658158"/>
            <a:ext cx="1582208" cy="1093788"/>
          </a:xfrm>
          <a:custGeom>
            <a:avLst/>
            <a:gdLst>
              <a:gd name="T0" fmla="*/ 460 w 920"/>
              <a:gd name="T1" fmla="*/ 0 h 689"/>
              <a:gd name="T2" fmla="*/ 920 w 920"/>
              <a:gd name="T3" fmla="*/ 344 h 689"/>
              <a:gd name="T4" fmla="*/ 460 w 920"/>
              <a:gd name="T5" fmla="*/ 689 h 689"/>
              <a:gd name="T6" fmla="*/ 0 w 920"/>
              <a:gd name="T7" fmla="*/ 344 h 689"/>
              <a:gd name="T8" fmla="*/ 460 w 920"/>
              <a:gd name="T9" fmla="*/ 0 h 689"/>
            </a:gdLst>
            <a:ahLst/>
            <a:cxnLst>
              <a:cxn ang="0">
                <a:pos x="T0" y="T1"/>
              </a:cxn>
              <a:cxn ang="0">
                <a:pos x="T2" y="T3"/>
              </a:cxn>
              <a:cxn ang="0">
                <a:pos x="T4" y="T5"/>
              </a:cxn>
              <a:cxn ang="0">
                <a:pos x="T6" y="T7"/>
              </a:cxn>
              <a:cxn ang="0">
                <a:pos x="T8" y="T9"/>
              </a:cxn>
            </a:cxnLst>
            <a:rect l="0" t="0" r="r" b="b"/>
            <a:pathLst>
              <a:path w="920" h="689">
                <a:moveTo>
                  <a:pt x="460" y="0"/>
                </a:moveTo>
                <a:lnTo>
                  <a:pt x="920" y="344"/>
                </a:lnTo>
                <a:lnTo>
                  <a:pt x="460" y="689"/>
                </a:lnTo>
                <a:lnTo>
                  <a:pt x="0" y="344"/>
                </a:lnTo>
                <a:lnTo>
                  <a:pt x="460" y="0"/>
                </a:lnTo>
                <a:close/>
              </a:path>
            </a:pathLst>
          </a:custGeom>
          <a:solidFill>
            <a:srgbClr val="FFC000"/>
          </a:solidFill>
          <a:ln w="14288">
            <a:solidFill>
              <a:srgbClr val="FFFFFF"/>
            </a:solidFill>
            <a:prstDash val="solid"/>
            <a:round/>
            <a:headEnd/>
            <a:tailEnd/>
          </a:ln>
        </p:spPr>
        <p:txBody>
          <a:bodyPr/>
          <a:lstStyle/>
          <a:p>
            <a:endParaRPr lang="en-GB"/>
          </a:p>
        </p:txBody>
      </p:sp>
      <p:sp>
        <p:nvSpPr>
          <p:cNvPr id="69" name="Rectangle 69">
            <a:extLst>
              <a:ext uri="{FF2B5EF4-FFF2-40B4-BE49-F238E27FC236}">
                <a16:creationId xmlns:a16="http://schemas.microsoft.com/office/drawing/2014/main" id="{F807537C-3BFA-71DB-AA1C-9507DA960B7E}"/>
              </a:ext>
            </a:extLst>
          </p:cNvPr>
          <p:cNvSpPr>
            <a:spLocks noChangeArrowheads="1"/>
          </p:cNvSpPr>
          <p:nvPr/>
        </p:nvSpPr>
        <p:spPr bwMode="auto">
          <a:xfrm>
            <a:off x="6975969" y="1023655"/>
            <a:ext cx="627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200" b="1" dirty="0"/>
              <a:t>Did you</a:t>
            </a:r>
          </a:p>
          <a:p>
            <a:pPr algn="ctr" eaLnBrk="0" hangingPunct="0"/>
            <a:r>
              <a:rPr lang="en-US" altLang="en-US" sz="1200" b="1" dirty="0"/>
              <a:t>Touch it?</a:t>
            </a:r>
            <a:endParaRPr lang="en-US" altLang="en-US" sz="2800" dirty="0"/>
          </a:p>
        </p:txBody>
      </p:sp>
      <p:sp>
        <p:nvSpPr>
          <p:cNvPr id="70" name="Freeform 73">
            <a:extLst>
              <a:ext uri="{FF2B5EF4-FFF2-40B4-BE49-F238E27FC236}">
                <a16:creationId xmlns:a16="http://schemas.microsoft.com/office/drawing/2014/main" id="{52C1AB0D-7D28-E625-9BD6-A4ED587AE494}"/>
              </a:ext>
            </a:extLst>
          </p:cNvPr>
          <p:cNvSpPr>
            <a:spLocks/>
          </p:cNvSpPr>
          <p:nvPr/>
        </p:nvSpPr>
        <p:spPr bwMode="auto">
          <a:xfrm>
            <a:off x="3008975" y="1705908"/>
            <a:ext cx="1582208" cy="1277938"/>
          </a:xfrm>
          <a:custGeom>
            <a:avLst/>
            <a:gdLst>
              <a:gd name="T0" fmla="*/ 460 w 920"/>
              <a:gd name="T1" fmla="*/ 0 h 805"/>
              <a:gd name="T2" fmla="*/ 920 w 920"/>
              <a:gd name="T3" fmla="*/ 402 h 805"/>
              <a:gd name="T4" fmla="*/ 460 w 920"/>
              <a:gd name="T5" fmla="*/ 805 h 805"/>
              <a:gd name="T6" fmla="*/ 0 w 920"/>
              <a:gd name="T7" fmla="*/ 402 h 805"/>
              <a:gd name="T8" fmla="*/ 460 w 920"/>
              <a:gd name="T9" fmla="*/ 0 h 805"/>
            </a:gdLst>
            <a:ahLst/>
            <a:cxnLst>
              <a:cxn ang="0">
                <a:pos x="T0" y="T1"/>
              </a:cxn>
              <a:cxn ang="0">
                <a:pos x="T2" y="T3"/>
              </a:cxn>
              <a:cxn ang="0">
                <a:pos x="T4" y="T5"/>
              </a:cxn>
              <a:cxn ang="0">
                <a:pos x="T6" y="T7"/>
              </a:cxn>
              <a:cxn ang="0">
                <a:pos x="T8" y="T9"/>
              </a:cxn>
            </a:cxnLst>
            <a:rect l="0" t="0" r="r" b="b"/>
            <a:pathLst>
              <a:path w="920" h="805">
                <a:moveTo>
                  <a:pt x="460" y="0"/>
                </a:moveTo>
                <a:lnTo>
                  <a:pt x="920" y="402"/>
                </a:lnTo>
                <a:lnTo>
                  <a:pt x="460" y="805"/>
                </a:lnTo>
                <a:lnTo>
                  <a:pt x="0" y="402"/>
                </a:lnTo>
                <a:lnTo>
                  <a:pt x="460" y="0"/>
                </a:lnTo>
                <a:close/>
              </a:path>
            </a:pathLst>
          </a:custGeom>
          <a:solidFill>
            <a:srgbClr val="FFC000"/>
          </a:solidFill>
          <a:ln w="14288">
            <a:solidFill>
              <a:srgbClr val="FFFFFF"/>
            </a:solidFill>
            <a:prstDash val="solid"/>
            <a:round/>
            <a:headEnd/>
            <a:tailEnd/>
          </a:ln>
        </p:spPr>
        <p:txBody>
          <a:bodyPr/>
          <a:lstStyle/>
          <a:p>
            <a:endParaRPr lang="en-GB"/>
          </a:p>
        </p:txBody>
      </p:sp>
      <p:sp>
        <p:nvSpPr>
          <p:cNvPr id="71" name="Rectangle 75">
            <a:extLst>
              <a:ext uri="{FF2B5EF4-FFF2-40B4-BE49-F238E27FC236}">
                <a16:creationId xmlns:a16="http://schemas.microsoft.com/office/drawing/2014/main" id="{386CF164-65E3-7D94-4E3B-7423FCD90F97}"/>
              </a:ext>
            </a:extLst>
          </p:cNvPr>
          <p:cNvSpPr>
            <a:spLocks noChangeArrowheads="1"/>
          </p:cNvSpPr>
          <p:nvPr/>
        </p:nvSpPr>
        <p:spPr bwMode="auto">
          <a:xfrm>
            <a:off x="3284140" y="2062898"/>
            <a:ext cx="10715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altLang="en-US" sz="1200" b="1" dirty="0"/>
              <a:t>Does anyone</a:t>
            </a:r>
          </a:p>
          <a:p>
            <a:pPr algn="ctr" eaLnBrk="0" hangingPunct="0"/>
            <a:r>
              <a:rPr lang="en-US" altLang="en-US" sz="1200" b="1" dirty="0"/>
              <a:t>know you touched it?</a:t>
            </a:r>
            <a:endParaRPr lang="en-US" altLang="en-US" sz="2800" dirty="0"/>
          </a:p>
        </p:txBody>
      </p:sp>
      <p:sp>
        <p:nvSpPr>
          <p:cNvPr id="72" name="Freeform 79">
            <a:extLst>
              <a:ext uri="{FF2B5EF4-FFF2-40B4-BE49-F238E27FC236}">
                <a16:creationId xmlns:a16="http://schemas.microsoft.com/office/drawing/2014/main" id="{B44EB929-339E-BC36-D98C-DCF177CBA813}"/>
              </a:ext>
            </a:extLst>
          </p:cNvPr>
          <p:cNvSpPr>
            <a:spLocks/>
          </p:cNvSpPr>
          <p:nvPr/>
        </p:nvSpPr>
        <p:spPr bwMode="auto">
          <a:xfrm>
            <a:off x="8760501" y="1477316"/>
            <a:ext cx="1582208" cy="1276350"/>
          </a:xfrm>
          <a:custGeom>
            <a:avLst/>
            <a:gdLst>
              <a:gd name="T0" fmla="*/ 460 w 920"/>
              <a:gd name="T1" fmla="*/ 0 h 804"/>
              <a:gd name="T2" fmla="*/ 920 w 920"/>
              <a:gd name="T3" fmla="*/ 402 h 804"/>
              <a:gd name="T4" fmla="*/ 460 w 920"/>
              <a:gd name="T5" fmla="*/ 804 h 804"/>
              <a:gd name="T6" fmla="*/ 0 w 920"/>
              <a:gd name="T7" fmla="*/ 402 h 804"/>
              <a:gd name="T8" fmla="*/ 460 w 920"/>
              <a:gd name="T9" fmla="*/ 0 h 804"/>
            </a:gdLst>
            <a:ahLst/>
            <a:cxnLst>
              <a:cxn ang="0">
                <a:pos x="T0" y="T1"/>
              </a:cxn>
              <a:cxn ang="0">
                <a:pos x="T2" y="T3"/>
              </a:cxn>
              <a:cxn ang="0">
                <a:pos x="T4" y="T5"/>
              </a:cxn>
              <a:cxn ang="0">
                <a:pos x="T6" y="T7"/>
              </a:cxn>
              <a:cxn ang="0">
                <a:pos x="T8" y="T9"/>
              </a:cxn>
            </a:cxnLst>
            <a:rect l="0" t="0" r="r" b="b"/>
            <a:pathLst>
              <a:path w="920" h="804">
                <a:moveTo>
                  <a:pt x="460" y="0"/>
                </a:moveTo>
                <a:lnTo>
                  <a:pt x="920" y="402"/>
                </a:lnTo>
                <a:lnTo>
                  <a:pt x="460" y="804"/>
                </a:lnTo>
                <a:lnTo>
                  <a:pt x="0" y="402"/>
                </a:lnTo>
                <a:lnTo>
                  <a:pt x="460" y="0"/>
                </a:lnTo>
                <a:close/>
              </a:path>
            </a:pathLst>
          </a:custGeom>
          <a:solidFill>
            <a:srgbClr val="FFC000"/>
          </a:solidFill>
          <a:ln w="14288">
            <a:solidFill>
              <a:srgbClr val="FFFFFF"/>
            </a:solidFill>
            <a:prstDash val="solid"/>
            <a:round/>
            <a:headEnd/>
            <a:tailEnd/>
          </a:ln>
        </p:spPr>
        <p:txBody>
          <a:bodyPr/>
          <a:lstStyle/>
          <a:p>
            <a:endParaRPr lang="en-GB"/>
          </a:p>
        </p:txBody>
      </p:sp>
      <p:sp>
        <p:nvSpPr>
          <p:cNvPr id="73" name="Rectangle 72">
            <a:extLst>
              <a:ext uri="{FF2B5EF4-FFF2-40B4-BE49-F238E27FC236}">
                <a16:creationId xmlns:a16="http://schemas.microsoft.com/office/drawing/2014/main" id="{8FF157FE-F751-EB76-BE3C-D2CCD0834437}"/>
              </a:ext>
            </a:extLst>
          </p:cNvPr>
          <p:cNvSpPr>
            <a:spLocks noChangeArrowheads="1"/>
          </p:cNvSpPr>
          <p:nvPr/>
        </p:nvSpPr>
        <p:spPr bwMode="auto">
          <a:xfrm>
            <a:off x="9173313" y="1903666"/>
            <a:ext cx="7873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altLang="en-US" sz="1200" b="1" dirty="0"/>
              <a:t>Will you be blamed for it?</a:t>
            </a:r>
            <a:endParaRPr lang="en-US" altLang="en-US" sz="2800" dirty="0"/>
          </a:p>
        </p:txBody>
      </p:sp>
      <p:sp>
        <p:nvSpPr>
          <p:cNvPr id="74" name="Freeform 85">
            <a:extLst>
              <a:ext uri="{FF2B5EF4-FFF2-40B4-BE49-F238E27FC236}">
                <a16:creationId xmlns:a16="http://schemas.microsoft.com/office/drawing/2014/main" id="{AB45C860-EF8F-1A00-8E02-89BE0AAED8EB}"/>
              </a:ext>
            </a:extLst>
          </p:cNvPr>
          <p:cNvSpPr>
            <a:spLocks/>
          </p:cNvSpPr>
          <p:nvPr/>
        </p:nvSpPr>
        <p:spPr bwMode="auto">
          <a:xfrm>
            <a:off x="4886987" y="3712509"/>
            <a:ext cx="1778265" cy="1368425"/>
          </a:xfrm>
          <a:custGeom>
            <a:avLst/>
            <a:gdLst>
              <a:gd name="T0" fmla="*/ 520 w 1035"/>
              <a:gd name="T1" fmla="*/ 0 h 862"/>
              <a:gd name="T2" fmla="*/ 1035 w 1035"/>
              <a:gd name="T3" fmla="*/ 431 h 862"/>
              <a:gd name="T4" fmla="*/ 520 w 1035"/>
              <a:gd name="T5" fmla="*/ 862 h 862"/>
              <a:gd name="T6" fmla="*/ 0 w 1035"/>
              <a:gd name="T7" fmla="*/ 431 h 862"/>
              <a:gd name="T8" fmla="*/ 520 w 1035"/>
              <a:gd name="T9" fmla="*/ 0 h 862"/>
            </a:gdLst>
            <a:ahLst/>
            <a:cxnLst>
              <a:cxn ang="0">
                <a:pos x="T0" y="T1"/>
              </a:cxn>
              <a:cxn ang="0">
                <a:pos x="T2" y="T3"/>
              </a:cxn>
              <a:cxn ang="0">
                <a:pos x="T4" y="T5"/>
              </a:cxn>
              <a:cxn ang="0">
                <a:pos x="T6" y="T7"/>
              </a:cxn>
              <a:cxn ang="0">
                <a:pos x="T8" y="T9"/>
              </a:cxn>
            </a:cxnLst>
            <a:rect l="0" t="0" r="r" b="b"/>
            <a:pathLst>
              <a:path w="1035" h="862">
                <a:moveTo>
                  <a:pt x="520" y="0"/>
                </a:moveTo>
                <a:lnTo>
                  <a:pt x="1035" y="431"/>
                </a:lnTo>
                <a:lnTo>
                  <a:pt x="520" y="862"/>
                </a:lnTo>
                <a:lnTo>
                  <a:pt x="0" y="431"/>
                </a:lnTo>
                <a:lnTo>
                  <a:pt x="520" y="0"/>
                </a:lnTo>
                <a:close/>
              </a:path>
            </a:pathLst>
          </a:custGeom>
          <a:solidFill>
            <a:srgbClr val="FFC000"/>
          </a:solidFill>
          <a:ln w="14288">
            <a:solidFill>
              <a:schemeClr val="accent6">
                <a:lumMod val="75000"/>
              </a:schemeClr>
            </a:solidFill>
            <a:prstDash val="solid"/>
            <a:round/>
            <a:headEnd/>
            <a:tailEnd/>
          </a:ln>
        </p:spPr>
        <p:txBody>
          <a:bodyPr/>
          <a:lstStyle/>
          <a:p>
            <a:endParaRPr lang="en-GB"/>
          </a:p>
        </p:txBody>
      </p:sp>
      <p:sp>
        <p:nvSpPr>
          <p:cNvPr id="75" name="Rectangle 87">
            <a:extLst>
              <a:ext uri="{FF2B5EF4-FFF2-40B4-BE49-F238E27FC236}">
                <a16:creationId xmlns:a16="http://schemas.microsoft.com/office/drawing/2014/main" id="{92B597E0-6AD0-9C54-5736-32EB75DE9DF0}"/>
              </a:ext>
            </a:extLst>
          </p:cNvPr>
          <p:cNvSpPr>
            <a:spLocks noChangeArrowheads="1"/>
          </p:cNvSpPr>
          <p:nvPr/>
        </p:nvSpPr>
        <p:spPr bwMode="auto">
          <a:xfrm>
            <a:off x="5265341" y="4257576"/>
            <a:ext cx="1042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altLang="en-US" sz="1200" b="1" dirty="0"/>
              <a:t>Can it be fixed or hidden?</a:t>
            </a:r>
            <a:endParaRPr lang="en-US" altLang="en-US" sz="2800" dirty="0"/>
          </a:p>
        </p:txBody>
      </p:sp>
      <p:sp>
        <p:nvSpPr>
          <p:cNvPr id="76" name="Freeform 92">
            <a:extLst>
              <a:ext uri="{FF2B5EF4-FFF2-40B4-BE49-F238E27FC236}">
                <a16:creationId xmlns:a16="http://schemas.microsoft.com/office/drawing/2014/main" id="{AA664BE3-5078-8BA7-2C68-CDAC0E6AC6D0}"/>
              </a:ext>
            </a:extLst>
          </p:cNvPr>
          <p:cNvSpPr>
            <a:spLocks/>
          </p:cNvSpPr>
          <p:nvPr/>
        </p:nvSpPr>
        <p:spPr bwMode="auto">
          <a:xfrm>
            <a:off x="6863027" y="2572684"/>
            <a:ext cx="1779985" cy="1368425"/>
          </a:xfrm>
          <a:custGeom>
            <a:avLst/>
            <a:gdLst>
              <a:gd name="T0" fmla="*/ 519 w 1035"/>
              <a:gd name="T1" fmla="*/ 0 h 862"/>
              <a:gd name="T2" fmla="*/ 1035 w 1035"/>
              <a:gd name="T3" fmla="*/ 431 h 862"/>
              <a:gd name="T4" fmla="*/ 519 w 1035"/>
              <a:gd name="T5" fmla="*/ 862 h 862"/>
              <a:gd name="T6" fmla="*/ 0 w 1035"/>
              <a:gd name="T7" fmla="*/ 431 h 862"/>
              <a:gd name="T8" fmla="*/ 519 w 1035"/>
              <a:gd name="T9" fmla="*/ 0 h 862"/>
            </a:gdLst>
            <a:ahLst/>
            <a:cxnLst>
              <a:cxn ang="0">
                <a:pos x="T0" y="T1"/>
              </a:cxn>
              <a:cxn ang="0">
                <a:pos x="T2" y="T3"/>
              </a:cxn>
              <a:cxn ang="0">
                <a:pos x="T4" y="T5"/>
              </a:cxn>
              <a:cxn ang="0">
                <a:pos x="T6" y="T7"/>
              </a:cxn>
              <a:cxn ang="0">
                <a:pos x="T8" y="T9"/>
              </a:cxn>
            </a:cxnLst>
            <a:rect l="0" t="0" r="r" b="b"/>
            <a:pathLst>
              <a:path w="1035" h="862">
                <a:moveTo>
                  <a:pt x="519" y="0"/>
                </a:moveTo>
                <a:lnTo>
                  <a:pt x="1035" y="431"/>
                </a:lnTo>
                <a:lnTo>
                  <a:pt x="519" y="862"/>
                </a:lnTo>
                <a:lnTo>
                  <a:pt x="0" y="431"/>
                </a:lnTo>
                <a:lnTo>
                  <a:pt x="519" y="0"/>
                </a:lnTo>
                <a:close/>
              </a:path>
            </a:pathLst>
          </a:custGeom>
          <a:solidFill>
            <a:srgbClr val="FFC000"/>
          </a:solidFill>
          <a:ln w="14288">
            <a:solidFill>
              <a:srgbClr val="FFFFFF"/>
            </a:solidFill>
            <a:prstDash val="solid"/>
            <a:round/>
            <a:headEnd/>
            <a:tailEnd/>
          </a:ln>
        </p:spPr>
        <p:txBody>
          <a:bodyPr/>
          <a:lstStyle/>
          <a:p>
            <a:endParaRPr lang="en-GB"/>
          </a:p>
        </p:txBody>
      </p:sp>
      <p:sp>
        <p:nvSpPr>
          <p:cNvPr id="77" name="Rectangle 94">
            <a:extLst>
              <a:ext uri="{FF2B5EF4-FFF2-40B4-BE49-F238E27FC236}">
                <a16:creationId xmlns:a16="http://schemas.microsoft.com/office/drawing/2014/main" id="{B601986A-0E1B-F934-20E2-E91DDCA69EE2}"/>
              </a:ext>
            </a:extLst>
          </p:cNvPr>
          <p:cNvSpPr>
            <a:spLocks noChangeArrowheads="1"/>
          </p:cNvSpPr>
          <p:nvPr/>
        </p:nvSpPr>
        <p:spPr bwMode="auto">
          <a:xfrm>
            <a:off x="7238819" y="2899708"/>
            <a:ext cx="10249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200" b="1" dirty="0"/>
              <a:t>Can you</a:t>
            </a:r>
          </a:p>
          <a:p>
            <a:pPr algn="ctr" eaLnBrk="0" hangingPunct="0"/>
            <a:r>
              <a:rPr lang="en-US" altLang="en-US" sz="1200" b="1" dirty="0"/>
              <a:t>transfer blame</a:t>
            </a:r>
          </a:p>
          <a:p>
            <a:pPr algn="ctr" eaLnBrk="0" hangingPunct="0"/>
            <a:r>
              <a:rPr lang="en-US" altLang="en-US" sz="1200" b="1" dirty="0"/>
              <a:t>to someone</a:t>
            </a:r>
          </a:p>
          <a:p>
            <a:pPr algn="ctr" eaLnBrk="0" hangingPunct="0"/>
            <a:r>
              <a:rPr lang="en-US" altLang="en-US" sz="1200" b="1" dirty="0"/>
              <a:t>else?</a:t>
            </a:r>
            <a:endParaRPr lang="en-US" altLang="en-US" sz="2800" dirty="0"/>
          </a:p>
        </p:txBody>
      </p:sp>
      <p:sp>
        <p:nvSpPr>
          <p:cNvPr id="78" name="Rectangle 98">
            <a:extLst>
              <a:ext uri="{FF2B5EF4-FFF2-40B4-BE49-F238E27FC236}">
                <a16:creationId xmlns:a16="http://schemas.microsoft.com/office/drawing/2014/main" id="{62ABFC7F-7945-92A9-B8CC-F215C85E06B8}"/>
              </a:ext>
            </a:extLst>
          </p:cNvPr>
          <p:cNvSpPr>
            <a:spLocks noChangeArrowheads="1"/>
          </p:cNvSpPr>
          <p:nvPr/>
        </p:nvSpPr>
        <p:spPr bwMode="auto">
          <a:xfrm>
            <a:off x="2192073" y="4555472"/>
            <a:ext cx="988881" cy="820737"/>
          </a:xfrm>
          <a:prstGeom prst="rect">
            <a:avLst/>
          </a:prstGeom>
          <a:solidFill>
            <a:srgbClr val="FFC000"/>
          </a:solidFill>
          <a:ln w="14288">
            <a:solidFill>
              <a:srgbClr val="FFFFFF"/>
            </a:solidFill>
            <a:miter lim="800000"/>
            <a:headEnd/>
            <a:tailEnd/>
          </a:ln>
        </p:spPr>
        <p:txBody>
          <a:bodyPr/>
          <a:lstStyle/>
          <a:p>
            <a:endParaRPr lang="en-GB"/>
          </a:p>
        </p:txBody>
      </p:sp>
      <p:sp>
        <p:nvSpPr>
          <p:cNvPr id="79" name="Rectangle 100">
            <a:extLst>
              <a:ext uri="{FF2B5EF4-FFF2-40B4-BE49-F238E27FC236}">
                <a16:creationId xmlns:a16="http://schemas.microsoft.com/office/drawing/2014/main" id="{2BC74DF9-EB91-54F9-91C8-4BB25F507691}"/>
              </a:ext>
            </a:extLst>
          </p:cNvPr>
          <p:cNvSpPr>
            <a:spLocks noChangeArrowheads="1"/>
          </p:cNvSpPr>
          <p:nvPr/>
        </p:nvSpPr>
        <p:spPr bwMode="auto">
          <a:xfrm>
            <a:off x="2182377" y="4715808"/>
            <a:ext cx="9888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altLang="en-US" sz="1200" b="1" dirty="0"/>
              <a:t>Hide it or throw away the evidence </a:t>
            </a:r>
            <a:endParaRPr lang="en-US" altLang="en-US" sz="2800" dirty="0"/>
          </a:p>
        </p:txBody>
      </p:sp>
      <p:sp>
        <p:nvSpPr>
          <p:cNvPr id="80" name="Rectangle 104">
            <a:extLst>
              <a:ext uri="{FF2B5EF4-FFF2-40B4-BE49-F238E27FC236}">
                <a16:creationId xmlns:a16="http://schemas.microsoft.com/office/drawing/2014/main" id="{D20DE543-59CC-4C8F-052F-FEF89D904C07}"/>
              </a:ext>
            </a:extLst>
          </p:cNvPr>
          <p:cNvSpPr>
            <a:spLocks noChangeArrowheads="1"/>
          </p:cNvSpPr>
          <p:nvPr/>
        </p:nvSpPr>
        <p:spPr bwMode="auto">
          <a:xfrm>
            <a:off x="3972416" y="1053021"/>
            <a:ext cx="404187" cy="276999"/>
          </a:xfrm>
          <a:prstGeom prst="rect">
            <a:avLst/>
          </a:prstGeom>
          <a:solidFill>
            <a:schemeClr val="accent6">
              <a:lumMod val="75000"/>
            </a:schemeClr>
          </a:solidFill>
          <a:ln>
            <a:noFill/>
          </a:ln>
        </p:spPr>
        <p:txBody>
          <a:bodyPr wrap="square" lIns="0" tIns="0" rIns="0" bIns="0">
            <a:spAutoFit/>
          </a:bodyPr>
          <a:lstStyle/>
          <a:p>
            <a:pPr algn="ctr" eaLnBrk="0" hangingPunct="0"/>
            <a:r>
              <a:rPr lang="en-US" altLang="en-US" b="1" dirty="0">
                <a:solidFill>
                  <a:schemeClr val="bg1"/>
                </a:solidFill>
              </a:rPr>
              <a:t>Yes</a:t>
            </a:r>
            <a:endParaRPr lang="en-US" altLang="en-US" sz="4000" dirty="0">
              <a:solidFill>
                <a:schemeClr val="bg1"/>
              </a:solidFill>
            </a:endParaRPr>
          </a:p>
        </p:txBody>
      </p:sp>
      <p:sp>
        <p:nvSpPr>
          <p:cNvPr id="86" name="Rectangle 110">
            <a:extLst>
              <a:ext uri="{FF2B5EF4-FFF2-40B4-BE49-F238E27FC236}">
                <a16:creationId xmlns:a16="http://schemas.microsoft.com/office/drawing/2014/main" id="{5F4072A3-E4C6-0671-2ED8-498A9070E2AD}"/>
              </a:ext>
            </a:extLst>
          </p:cNvPr>
          <p:cNvSpPr>
            <a:spLocks noChangeArrowheads="1"/>
          </p:cNvSpPr>
          <p:nvPr/>
        </p:nvSpPr>
        <p:spPr bwMode="auto">
          <a:xfrm>
            <a:off x="5392620" y="1060968"/>
            <a:ext cx="353276" cy="276999"/>
          </a:xfrm>
          <a:prstGeom prst="rect">
            <a:avLst/>
          </a:prstGeom>
          <a:solidFill>
            <a:srgbClr val="700000"/>
          </a:solidFill>
          <a:ln>
            <a:noFill/>
          </a:ln>
        </p:spPr>
        <p:txBody>
          <a:bodyPr wrap="square" lIns="0" tIns="0" rIns="0" bIns="0">
            <a:spAutoFit/>
          </a:bodyPr>
          <a:lstStyle/>
          <a:p>
            <a:pPr algn="ctr" eaLnBrk="0" hangingPunct="0"/>
            <a:r>
              <a:rPr lang="en-US" altLang="en-US" b="1" dirty="0">
                <a:solidFill>
                  <a:schemeClr val="bg1"/>
                </a:solidFill>
              </a:rPr>
              <a:t>No</a:t>
            </a:r>
            <a:endParaRPr lang="en-US" altLang="en-US" sz="4000" dirty="0">
              <a:solidFill>
                <a:schemeClr val="bg1"/>
              </a:solidFill>
            </a:endParaRPr>
          </a:p>
        </p:txBody>
      </p:sp>
      <p:sp>
        <p:nvSpPr>
          <p:cNvPr id="94" name="Rectangle 118">
            <a:extLst>
              <a:ext uri="{FF2B5EF4-FFF2-40B4-BE49-F238E27FC236}">
                <a16:creationId xmlns:a16="http://schemas.microsoft.com/office/drawing/2014/main" id="{4FADB023-AEFF-EF83-0C3B-FE73D6D58A77}"/>
              </a:ext>
            </a:extLst>
          </p:cNvPr>
          <p:cNvSpPr>
            <a:spLocks noChangeArrowheads="1"/>
          </p:cNvSpPr>
          <p:nvPr/>
        </p:nvSpPr>
        <p:spPr bwMode="auto">
          <a:xfrm>
            <a:off x="2197233" y="902633"/>
            <a:ext cx="983721" cy="604838"/>
          </a:xfrm>
          <a:prstGeom prst="rect">
            <a:avLst/>
          </a:prstGeom>
          <a:solidFill>
            <a:srgbClr val="FFC000"/>
          </a:solidFill>
          <a:ln w="14288">
            <a:solidFill>
              <a:srgbClr val="FFFFFF"/>
            </a:solidFill>
            <a:miter lim="800000"/>
            <a:headEnd/>
            <a:tailEnd/>
          </a:ln>
        </p:spPr>
        <p:txBody>
          <a:bodyPr/>
          <a:lstStyle/>
          <a:p>
            <a:endParaRPr lang="en-GB"/>
          </a:p>
        </p:txBody>
      </p:sp>
      <p:sp>
        <p:nvSpPr>
          <p:cNvPr id="95" name="Rectangle 120">
            <a:extLst>
              <a:ext uri="{FF2B5EF4-FFF2-40B4-BE49-F238E27FC236}">
                <a16:creationId xmlns:a16="http://schemas.microsoft.com/office/drawing/2014/main" id="{21FD70E1-26D4-A910-5B76-6FC7CF93C676}"/>
              </a:ext>
            </a:extLst>
          </p:cNvPr>
          <p:cNvSpPr>
            <a:spLocks noChangeArrowheads="1"/>
          </p:cNvSpPr>
          <p:nvPr/>
        </p:nvSpPr>
        <p:spPr bwMode="auto">
          <a:xfrm>
            <a:off x="2393273" y="1006002"/>
            <a:ext cx="567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altLang="en-US" sz="1200" b="1" dirty="0"/>
              <a:t>Don’t touch it</a:t>
            </a:r>
            <a:endParaRPr lang="en-US" altLang="en-US" sz="2800" b="1" dirty="0"/>
          </a:p>
        </p:txBody>
      </p:sp>
      <p:sp>
        <p:nvSpPr>
          <p:cNvPr id="96" name="AutoShape 63">
            <a:extLst>
              <a:ext uri="{FF2B5EF4-FFF2-40B4-BE49-F238E27FC236}">
                <a16:creationId xmlns:a16="http://schemas.microsoft.com/office/drawing/2014/main" id="{F844E972-7C21-B64A-BFCA-A44FD7DD731F}"/>
              </a:ext>
            </a:extLst>
          </p:cNvPr>
          <p:cNvSpPr>
            <a:spLocks noChangeArrowheads="1"/>
          </p:cNvSpPr>
          <p:nvPr/>
        </p:nvSpPr>
        <p:spPr bwMode="auto">
          <a:xfrm>
            <a:off x="4573654" y="633849"/>
            <a:ext cx="673100" cy="269873"/>
          </a:xfrm>
          <a:prstGeom prst="roundRect">
            <a:avLst>
              <a:gd name="adj" fmla="val 14981"/>
            </a:avLst>
          </a:prstGeom>
          <a:solidFill>
            <a:schemeClr val="accent3">
              <a:lumMod val="75000"/>
            </a:schemeClr>
          </a:solidFill>
          <a:ln w="14288">
            <a:solidFill>
              <a:srgbClr val="FFFFFF"/>
            </a:solidFill>
            <a:round/>
            <a:headEnd/>
            <a:tailEnd/>
          </a:ln>
        </p:spPr>
        <p:txBody>
          <a:bodyPr/>
          <a:lstStyle/>
          <a:p>
            <a:pPr algn="ctr"/>
            <a:r>
              <a:rPr lang="en-GB" sz="1200" dirty="0">
                <a:solidFill>
                  <a:schemeClr val="bg1"/>
                </a:solidFill>
              </a:rPr>
              <a:t>START</a:t>
            </a:r>
          </a:p>
        </p:txBody>
      </p:sp>
      <p:sp>
        <p:nvSpPr>
          <p:cNvPr id="99" name="Rectangle 110">
            <a:extLst>
              <a:ext uri="{FF2B5EF4-FFF2-40B4-BE49-F238E27FC236}">
                <a16:creationId xmlns:a16="http://schemas.microsoft.com/office/drawing/2014/main" id="{D0CCBC63-C44D-8B48-5B00-F77EDC751880}"/>
              </a:ext>
            </a:extLst>
          </p:cNvPr>
          <p:cNvSpPr>
            <a:spLocks noChangeArrowheads="1"/>
          </p:cNvSpPr>
          <p:nvPr/>
        </p:nvSpPr>
        <p:spPr bwMode="auto">
          <a:xfrm>
            <a:off x="7734398" y="1053020"/>
            <a:ext cx="353276" cy="276999"/>
          </a:xfrm>
          <a:prstGeom prst="rect">
            <a:avLst/>
          </a:prstGeom>
          <a:solidFill>
            <a:srgbClr val="700000"/>
          </a:solidFill>
          <a:ln>
            <a:noFill/>
          </a:ln>
        </p:spPr>
        <p:txBody>
          <a:bodyPr wrap="square" lIns="0" tIns="0" rIns="0" bIns="0">
            <a:spAutoFit/>
          </a:bodyPr>
          <a:lstStyle/>
          <a:p>
            <a:pPr algn="ctr" eaLnBrk="0" hangingPunct="0"/>
            <a:r>
              <a:rPr lang="en-US" altLang="en-US" b="1" dirty="0">
                <a:solidFill>
                  <a:schemeClr val="bg1"/>
                </a:solidFill>
              </a:rPr>
              <a:t>No</a:t>
            </a:r>
            <a:endParaRPr lang="en-US" altLang="en-US" sz="4000" dirty="0">
              <a:solidFill>
                <a:schemeClr val="bg1"/>
              </a:solidFill>
            </a:endParaRPr>
          </a:p>
        </p:txBody>
      </p:sp>
      <p:sp>
        <p:nvSpPr>
          <p:cNvPr id="100" name="Rectangle 110">
            <a:extLst>
              <a:ext uri="{FF2B5EF4-FFF2-40B4-BE49-F238E27FC236}">
                <a16:creationId xmlns:a16="http://schemas.microsoft.com/office/drawing/2014/main" id="{0BD606DE-1290-B956-FCBB-7CE0BCC82938}"/>
              </a:ext>
            </a:extLst>
          </p:cNvPr>
          <p:cNvSpPr>
            <a:spLocks noChangeArrowheads="1"/>
          </p:cNvSpPr>
          <p:nvPr/>
        </p:nvSpPr>
        <p:spPr bwMode="auto">
          <a:xfrm>
            <a:off x="9382259" y="2589783"/>
            <a:ext cx="353276" cy="276999"/>
          </a:xfrm>
          <a:prstGeom prst="rect">
            <a:avLst/>
          </a:prstGeom>
          <a:solidFill>
            <a:srgbClr val="700000"/>
          </a:solidFill>
          <a:ln>
            <a:noFill/>
          </a:ln>
        </p:spPr>
        <p:txBody>
          <a:bodyPr wrap="square" lIns="0" tIns="0" rIns="0" bIns="0">
            <a:spAutoFit/>
          </a:bodyPr>
          <a:lstStyle/>
          <a:p>
            <a:pPr algn="ctr" eaLnBrk="0" hangingPunct="0"/>
            <a:r>
              <a:rPr lang="en-US" altLang="en-US" b="1" dirty="0">
                <a:solidFill>
                  <a:schemeClr val="bg1"/>
                </a:solidFill>
              </a:rPr>
              <a:t>No</a:t>
            </a:r>
            <a:endParaRPr lang="en-US" altLang="en-US" sz="4000" dirty="0">
              <a:solidFill>
                <a:schemeClr val="bg1"/>
              </a:solidFill>
            </a:endParaRPr>
          </a:p>
        </p:txBody>
      </p:sp>
      <p:sp>
        <p:nvSpPr>
          <p:cNvPr id="101" name="Rectangle 110">
            <a:extLst>
              <a:ext uri="{FF2B5EF4-FFF2-40B4-BE49-F238E27FC236}">
                <a16:creationId xmlns:a16="http://schemas.microsoft.com/office/drawing/2014/main" id="{0BB25793-74E4-E550-88BC-A671B7DB7A4E}"/>
              </a:ext>
            </a:extLst>
          </p:cNvPr>
          <p:cNvSpPr>
            <a:spLocks noChangeArrowheads="1"/>
          </p:cNvSpPr>
          <p:nvPr/>
        </p:nvSpPr>
        <p:spPr bwMode="auto">
          <a:xfrm>
            <a:off x="2843180" y="2205583"/>
            <a:ext cx="353276" cy="276999"/>
          </a:xfrm>
          <a:prstGeom prst="rect">
            <a:avLst/>
          </a:prstGeom>
          <a:solidFill>
            <a:srgbClr val="700000"/>
          </a:solidFill>
          <a:ln>
            <a:noFill/>
          </a:ln>
        </p:spPr>
        <p:txBody>
          <a:bodyPr wrap="square" lIns="0" tIns="0" rIns="0" bIns="0">
            <a:spAutoFit/>
          </a:bodyPr>
          <a:lstStyle/>
          <a:p>
            <a:pPr algn="ctr" eaLnBrk="0" hangingPunct="0"/>
            <a:r>
              <a:rPr lang="en-US" altLang="en-US" b="1" dirty="0">
                <a:solidFill>
                  <a:schemeClr val="bg1"/>
                </a:solidFill>
              </a:rPr>
              <a:t>No</a:t>
            </a:r>
            <a:endParaRPr lang="en-US" altLang="en-US" sz="4000" dirty="0">
              <a:solidFill>
                <a:schemeClr val="bg1"/>
              </a:solidFill>
            </a:endParaRPr>
          </a:p>
        </p:txBody>
      </p:sp>
      <p:sp>
        <p:nvSpPr>
          <p:cNvPr id="102" name="Rectangle 110">
            <a:extLst>
              <a:ext uri="{FF2B5EF4-FFF2-40B4-BE49-F238E27FC236}">
                <a16:creationId xmlns:a16="http://schemas.microsoft.com/office/drawing/2014/main" id="{42934E33-40F2-FB6D-8750-CDE779A23880}"/>
              </a:ext>
            </a:extLst>
          </p:cNvPr>
          <p:cNvSpPr>
            <a:spLocks noChangeArrowheads="1"/>
          </p:cNvSpPr>
          <p:nvPr/>
        </p:nvSpPr>
        <p:spPr bwMode="auto">
          <a:xfrm>
            <a:off x="6787284" y="3118396"/>
            <a:ext cx="353276" cy="276999"/>
          </a:xfrm>
          <a:prstGeom prst="rect">
            <a:avLst/>
          </a:prstGeom>
          <a:solidFill>
            <a:srgbClr val="700000"/>
          </a:solidFill>
          <a:ln>
            <a:noFill/>
          </a:ln>
        </p:spPr>
        <p:txBody>
          <a:bodyPr wrap="square" lIns="0" tIns="0" rIns="0" bIns="0">
            <a:spAutoFit/>
          </a:bodyPr>
          <a:lstStyle/>
          <a:p>
            <a:pPr algn="ctr" eaLnBrk="0" hangingPunct="0"/>
            <a:r>
              <a:rPr lang="en-US" altLang="en-US" b="1" dirty="0">
                <a:solidFill>
                  <a:schemeClr val="bg1"/>
                </a:solidFill>
              </a:rPr>
              <a:t>No</a:t>
            </a:r>
            <a:endParaRPr lang="en-US" altLang="en-US" sz="4000" dirty="0">
              <a:solidFill>
                <a:schemeClr val="bg1"/>
              </a:solidFill>
            </a:endParaRPr>
          </a:p>
        </p:txBody>
      </p:sp>
      <p:sp>
        <p:nvSpPr>
          <p:cNvPr id="103" name="Rectangle 110">
            <a:extLst>
              <a:ext uri="{FF2B5EF4-FFF2-40B4-BE49-F238E27FC236}">
                <a16:creationId xmlns:a16="http://schemas.microsoft.com/office/drawing/2014/main" id="{B4470067-6F35-AA11-0C52-2CF0991DC754}"/>
              </a:ext>
            </a:extLst>
          </p:cNvPr>
          <p:cNvSpPr>
            <a:spLocks noChangeArrowheads="1"/>
          </p:cNvSpPr>
          <p:nvPr/>
        </p:nvSpPr>
        <p:spPr bwMode="auto">
          <a:xfrm>
            <a:off x="6392678" y="4250690"/>
            <a:ext cx="353276" cy="276999"/>
          </a:xfrm>
          <a:prstGeom prst="rect">
            <a:avLst/>
          </a:prstGeom>
          <a:solidFill>
            <a:srgbClr val="700000"/>
          </a:solidFill>
          <a:ln>
            <a:noFill/>
          </a:ln>
        </p:spPr>
        <p:txBody>
          <a:bodyPr wrap="square" lIns="0" tIns="0" rIns="0" bIns="0">
            <a:spAutoFit/>
          </a:bodyPr>
          <a:lstStyle/>
          <a:p>
            <a:pPr algn="ctr" eaLnBrk="0" hangingPunct="0"/>
            <a:r>
              <a:rPr lang="en-US" altLang="en-US" b="1" dirty="0">
                <a:solidFill>
                  <a:schemeClr val="bg1"/>
                </a:solidFill>
              </a:rPr>
              <a:t>No</a:t>
            </a:r>
            <a:endParaRPr lang="en-US" altLang="en-US" sz="4000" dirty="0">
              <a:solidFill>
                <a:schemeClr val="bg1"/>
              </a:solidFill>
            </a:endParaRPr>
          </a:p>
        </p:txBody>
      </p:sp>
      <p:sp>
        <p:nvSpPr>
          <p:cNvPr id="105" name="Rectangle 104">
            <a:extLst>
              <a:ext uri="{FF2B5EF4-FFF2-40B4-BE49-F238E27FC236}">
                <a16:creationId xmlns:a16="http://schemas.microsoft.com/office/drawing/2014/main" id="{BA4DE5B1-82EB-FDC1-FFA3-C7E6D44AD205}"/>
              </a:ext>
            </a:extLst>
          </p:cNvPr>
          <p:cNvSpPr>
            <a:spLocks noChangeArrowheads="1"/>
          </p:cNvSpPr>
          <p:nvPr/>
        </p:nvSpPr>
        <p:spPr bwMode="auto">
          <a:xfrm>
            <a:off x="3583723" y="2773004"/>
            <a:ext cx="404187" cy="276999"/>
          </a:xfrm>
          <a:prstGeom prst="rect">
            <a:avLst/>
          </a:prstGeom>
          <a:solidFill>
            <a:schemeClr val="accent6">
              <a:lumMod val="75000"/>
            </a:schemeClr>
          </a:solidFill>
          <a:ln>
            <a:noFill/>
          </a:ln>
        </p:spPr>
        <p:txBody>
          <a:bodyPr wrap="square" lIns="0" tIns="0" rIns="0" bIns="0">
            <a:spAutoFit/>
          </a:bodyPr>
          <a:lstStyle/>
          <a:p>
            <a:pPr algn="ctr" eaLnBrk="0" hangingPunct="0"/>
            <a:r>
              <a:rPr lang="en-US" altLang="en-US" b="1" dirty="0">
                <a:solidFill>
                  <a:schemeClr val="bg1"/>
                </a:solidFill>
              </a:rPr>
              <a:t>Yes</a:t>
            </a:r>
            <a:endParaRPr lang="en-US" altLang="en-US" sz="4000" dirty="0">
              <a:solidFill>
                <a:schemeClr val="bg1"/>
              </a:solidFill>
            </a:endParaRPr>
          </a:p>
        </p:txBody>
      </p:sp>
      <p:sp>
        <p:nvSpPr>
          <p:cNvPr id="106" name="Rectangle 104">
            <a:extLst>
              <a:ext uri="{FF2B5EF4-FFF2-40B4-BE49-F238E27FC236}">
                <a16:creationId xmlns:a16="http://schemas.microsoft.com/office/drawing/2014/main" id="{6A69098C-7736-46F1-B869-603D95975FA0}"/>
              </a:ext>
            </a:extLst>
          </p:cNvPr>
          <p:cNvSpPr>
            <a:spLocks noChangeArrowheads="1"/>
          </p:cNvSpPr>
          <p:nvPr/>
        </p:nvSpPr>
        <p:spPr bwMode="auto">
          <a:xfrm>
            <a:off x="7047534" y="1575799"/>
            <a:ext cx="404187" cy="276999"/>
          </a:xfrm>
          <a:prstGeom prst="rect">
            <a:avLst/>
          </a:prstGeom>
          <a:solidFill>
            <a:schemeClr val="accent6">
              <a:lumMod val="75000"/>
            </a:schemeClr>
          </a:solidFill>
          <a:ln>
            <a:noFill/>
          </a:ln>
        </p:spPr>
        <p:txBody>
          <a:bodyPr wrap="square" lIns="0" tIns="0" rIns="0" bIns="0">
            <a:spAutoFit/>
          </a:bodyPr>
          <a:lstStyle/>
          <a:p>
            <a:pPr algn="ctr" eaLnBrk="0" hangingPunct="0"/>
            <a:r>
              <a:rPr lang="en-US" altLang="en-US" b="1" dirty="0">
                <a:solidFill>
                  <a:schemeClr val="bg1"/>
                </a:solidFill>
              </a:rPr>
              <a:t>Yes</a:t>
            </a:r>
            <a:endParaRPr lang="en-US" altLang="en-US" sz="4000" dirty="0">
              <a:solidFill>
                <a:schemeClr val="bg1"/>
              </a:solidFill>
            </a:endParaRPr>
          </a:p>
        </p:txBody>
      </p:sp>
      <p:sp>
        <p:nvSpPr>
          <p:cNvPr id="107" name="Rectangle 104">
            <a:extLst>
              <a:ext uri="{FF2B5EF4-FFF2-40B4-BE49-F238E27FC236}">
                <a16:creationId xmlns:a16="http://schemas.microsoft.com/office/drawing/2014/main" id="{D3D5015D-6537-1D47-80B5-FB3D9B3483ED}"/>
              </a:ext>
            </a:extLst>
          </p:cNvPr>
          <p:cNvSpPr>
            <a:spLocks noChangeArrowheads="1"/>
          </p:cNvSpPr>
          <p:nvPr/>
        </p:nvSpPr>
        <p:spPr bwMode="auto">
          <a:xfrm>
            <a:off x="8622779" y="1985193"/>
            <a:ext cx="404187" cy="276999"/>
          </a:xfrm>
          <a:prstGeom prst="rect">
            <a:avLst/>
          </a:prstGeom>
          <a:solidFill>
            <a:schemeClr val="accent6">
              <a:lumMod val="75000"/>
            </a:schemeClr>
          </a:solidFill>
          <a:ln>
            <a:noFill/>
          </a:ln>
        </p:spPr>
        <p:txBody>
          <a:bodyPr wrap="square" lIns="0" tIns="0" rIns="0" bIns="0">
            <a:spAutoFit/>
          </a:bodyPr>
          <a:lstStyle/>
          <a:p>
            <a:pPr algn="ctr" eaLnBrk="0" hangingPunct="0"/>
            <a:r>
              <a:rPr lang="en-US" altLang="en-US" b="1" dirty="0">
                <a:solidFill>
                  <a:schemeClr val="bg1"/>
                </a:solidFill>
              </a:rPr>
              <a:t>Yes</a:t>
            </a:r>
            <a:endParaRPr lang="en-US" altLang="en-US" sz="4000" dirty="0">
              <a:solidFill>
                <a:schemeClr val="bg1"/>
              </a:solidFill>
            </a:endParaRPr>
          </a:p>
        </p:txBody>
      </p:sp>
      <p:sp>
        <p:nvSpPr>
          <p:cNvPr id="108" name="Rectangle 104">
            <a:extLst>
              <a:ext uri="{FF2B5EF4-FFF2-40B4-BE49-F238E27FC236}">
                <a16:creationId xmlns:a16="http://schemas.microsoft.com/office/drawing/2014/main" id="{32758980-6163-9C98-3DD8-F79E725B3ED2}"/>
              </a:ext>
            </a:extLst>
          </p:cNvPr>
          <p:cNvSpPr>
            <a:spLocks noChangeArrowheads="1"/>
          </p:cNvSpPr>
          <p:nvPr/>
        </p:nvSpPr>
        <p:spPr bwMode="auto">
          <a:xfrm>
            <a:off x="8378372" y="3118792"/>
            <a:ext cx="404187" cy="276999"/>
          </a:xfrm>
          <a:prstGeom prst="rect">
            <a:avLst/>
          </a:prstGeom>
          <a:solidFill>
            <a:schemeClr val="accent6">
              <a:lumMod val="75000"/>
            </a:schemeClr>
          </a:solidFill>
          <a:ln>
            <a:noFill/>
          </a:ln>
        </p:spPr>
        <p:txBody>
          <a:bodyPr wrap="square" lIns="0" tIns="0" rIns="0" bIns="0">
            <a:spAutoFit/>
          </a:bodyPr>
          <a:lstStyle/>
          <a:p>
            <a:pPr algn="ctr" eaLnBrk="0" hangingPunct="0"/>
            <a:r>
              <a:rPr lang="en-US" altLang="en-US" b="1" dirty="0">
                <a:solidFill>
                  <a:schemeClr val="bg1"/>
                </a:solidFill>
              </a:rPr>
              <a:t>Yes</a:t>
            </a:r>
            <a:endParaRPr lang="en-US" altLang="en-US" sz="4000" dirty="0">
              <a:solidFill>
                <a:schemeClr val="bg1"/>
              </a:solidFill>
            </a:endParaRPr>
          </a:p>
        </p:txBody>
      </p:sp>
      <p:sp>
        <p:nvSpPr>
          <p:cNvPr id="109" name="Rectangle 104">
            <a:extLst>
              <a:ext uri="{FF2B5EF4-FFF2-40B4-BE49-F238E27FC236}">
                <a16:creationId xmlns:a16="http://schemas.microsoft.com/office/drawing/2014/main" id="{55F13F3C-D552-F6E8-25AF-77A5EA9699FB}"/>
              </a:ext>
            </a:extLst>
          </p:cNvPr>
          <p:cNvSpPr>
            <a:spLocks noChangeArrowheads="1"/>
          </p:cNvSpPr>
          <p:nvPr/>
        </p:nvSpPr>
        <p:spPr bwMode="auto">
          <a:xfrm>
            <a:off x="5577465" y="4895578"/>
            <a:ext cx="404187" cy="276999"/>
          </a:xfrm>
          <a:prstGeom prst="rect">
            <a:avLst/>
          </a:prstGeom>
          <a:solidFill>
            <a:schemeClr val="accent6">
              <a:lumMod val="75000"/>
            </a:schemeClr>
          </a:solidFill>
          <a:ln>
            <a:noFill/>
          </a:ln>
        </p:spPr>
        <p:txBody>
          <a:bodyPr wrap="square" lIns="0" tIns="0" rIns="0" bIns="0">
            <a:spAutoFit/>
          </a:bodyPr>
          <a:lstStyle/>
          <a:p>
            <a:pPr algn="ctr" eaLnBrk="0" hangingPunct="0"/>
            <a:r>
              <a:rPr lang="en-US" altLang="en-US" b="1" dirty="0">
                <a:solidFill>
                  <a:schemeClr val="bg1"/>
                </a:solidFill>
              </a:rPr>
              <a:t>Yes</a:t>
            </a:r>
            <a:endParaRPr lang="en-US" altLang="en-US" sz="4000" dirty="0">
              <a:solidFill>
                <a:schemeClr val="bg1"/>
              </a:solidFill>
            </a:endParaRPr>
          </a:p>
        </p:txBody>
      </p:sp>
    </p:spTree>
    <p:extLst>
      <p:ext uri="{BB962C8B-B14F-4D97-AF65-F5344CB8AC3E}">
        <p14:creationId xmlns:p14="http://schemas.microsoft.com/office/powerpoint/2010/main" val="520742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901</TotalTime>
  <Words>3884</Words>
  <Application>Microsoft Office PowerPoint</Application>
  <PresentationFormat>Widescreen</PresentationFormat>
  <Paragraphs>423</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Aptos</vt:lpstr>
      <vt:lpstr>Aptos Black</vt:lpstr>
      <vt:lpstr>Aptos ExtraBold</vt:lpstr>
      <vt:lpstr>Aptos Narrow</vt:lpstr>
      <vt:lpstr>Arial</vt:lpstr>
      <vt:lpstr>Courier New</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Konrad Burgoyne</dc:creator>
  <cp:lastModifiedBy>Konrad Burgoyne</cp:lastModifiedBy>
  <cp:revision>90</cp:revision>
  <dcterms:created xsi:type="dcterms:W3CDTF">2025-12-18T21:56:27Z</dcterms:created>
  <dcterms:modified xsi:type="dcterms:W3CDTF">2025-12-25T13:39:39Z</dcterms:modified>
</cp:coreProperties>
</file>